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0" r:id="rId2"/>
    <p:sldMasterId id="2147483702" r:id="rId3"/>
    <p:sldMasterId id="2147483714" r:id="rId4"/>
  </p:sldMasterIdLst>
  <p:notesMasterIdLst>
    <p:notesMasterId r:id="rId70"/>
  </p:notesMasterIdLst>
  <p:sldIdLst>
    <p:sldId id="348" r:id="rId5"/>
    <p:sldId id="410" r:id="rId6"/>
    <p:sldId id="411" r:id="rId7"/>
    <p:sldId id="412" r:id="rId8"/>
    <p:sldId id="413" r:id="rId9"/>
    <p:sldId id="414" r:id="rId10"/>
    <p:sldId id="415" r:id="rId11"/>
    <p:sldId id="416" r:id="rId12"/>
    <p:sldId id="418" r:id="rId13"/>
    <p:sldId id="419" r:id="rId14"/>
    <p:sldId id="449" r:id="rId15"/>
    <p:sldId id="421" r:id="rId16"/>
    <p:sldId id="422" r:id="rId17"/>
    <p:sldId id="423" r:id="rId18"/>
    <p:sldId id="454" r:id="rId19"/>
    <p:sldId id="455" r:id="rId20"/>
    <p:sldId id="425" r:id="rId21"/>
    <p:sldId id="426" r:id="rId22"/>
    <p:sldId id="456" r:id="rId23"/>
    <p:sldId id="457" r:id="rId24"/>
    <p:sldId id="458" r:id="rId25"/>
    <p:sldId id="459" r:id="rId26"/>
    <p:sldId id="460" r:id="rId27"/>
    <p:sldId id="461"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369" r:id="rId43"/>
    <p:sldId id="448" r:id="rId44"/>
    <p:sldId id="366" r:id="rId45"/>
    <p:sldId id="367" r:id="rId46"/>
    <p:sldId id="368" r:id="rId47"/>
    <p:sldId id="467" r:id="rId48"/>
    <p:sldId id="370" r:id="rId49"/>
    <p:sldId id="371" r:id="rId50"/>
    <p:sldId id="372" r:id="rId51"/>
    <p:sldId id="373" r:id="rId52"/>
    <p:sldId id="374" r:id="rId53"/>
    <p:sldId id="375" r:id="rId54"/>
    <p:sldId id="462" r:id="rId55"/>
    <p:sldId id="323" r:id="rId56"/>
    <p:sldId id="324" r:id="rId57"/>
    <p:sldId id="325" r:id="rId58"/>
    <p:sldId id="326" r:id="rId59"/>
    <p:sldId id="327" r:id="rId60"/>
    <p:sldId id="328" r:id="rId61"/>
    <p:sldId id="329" r:id="rId62"/>
    <p:sldId id="330" r:id="rId63"/>
    <p:sldId id="331" r:id="rId64"/>
    <p:sldId id="465" r:id="rId65"/>
    <p:sldId id="332" r:id="rId66"/>
    <p:sldId id="463" r:id="rId67"/>
    <p:sldId id="464" r:id="rId68"/>
    <p:sldId id="408" r:id="rId6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autoAdjust="0"/>
    <p:restoredTop sz="82528"/>
  </p:normalViewPr>
  <p:slideViewPr>
    <p:cSldViewPr snapToGrid="0">
      <p:cViewPr varScale="1">
        <p:scale>
          <a:sx n="75" d="100"/>
          <a:sy n="75" d="100"/>
        </p:scale>
        <p:origin x="-1446" y="-84"/>
      </p:cViewPr>
      <p:guideLst>
        <p:guide orient="horz" pos="2160"/>
        <p:guide pos="312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Chọn báo cáo</a:t>
          </a:r>
          <a:endParaRPr lang="ko-KR" altLang="en-US" sz="18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AFB1EDAB-A1AC-4AA4-A481-CD8E4D0CA764}" type="presOf" srcId="{7EF63B5D-CEFC-4412-B2E8-B1A8616BFD5C}" destId="{7F520CB4-3D5D-4542-857A-22567A5E9281}" srcOrd="0" destOrd="0" presId="urn:microsoft.com/office/officeart/2005/8/layout/process1"/>
    <dgm:cxn modelId="{58A69EA8-A651-4729-B798-836B7DEC5C77}" type="presOf" srcId="{2FC50A8C-AB91-4166-8CAE-C820AB5D52D3}" destId="{765D3238-C7BB-4163-9438-EDF43CB402A9}" srcOrd="1" destOrd="0" presId="urn:microsoft.com/office/officeart/2005/8/layout/process1"/>
    <dgm:cxn modelId="{5398D2CC-6B2A-47B8-8F97-0F086C52181B}" type="presOf" srcId="{AA9F036A-1D1E-41F1-8F8C-F5FA4C81F385}" destId="{28E6948E-3946-4BAC-8012-3CD93F4F6821}" srcOrd="0" destOrd="0" presId="urn:microsoft.com/office/officeart/2005/8/layout/process1"/>
    <dgm:cxn modelId="{353A5E47-3717-4E9E-B663-320B69915ECE}"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336073CC-63B4-4C26-8F0D-4C9EDEBEC424}" type="presOf" srcId="{E1C4C21E-72C5-4064-A973-56CF55F1E8F6}" destId="{F621A06F-78F6-4B70-995C-572C25F3DFA9}" srcOrd="0" destOrd="0" presId="urn:microsoft.com/office/officeart/2005/8/layout/process1"/>
    <dgm:cxn modelId="{A73E5029-0E6A-48B9-B94B-D52D7900F63B}" type="presOf" srcId="{AA9F036A-1D1E-41F1-8F8C-F5FA4C81F385}" destId="{2789DB1D-EF7C-4C26-8702-8C6F275F4603}" srcOrd="1" destOrd="0" presId="urn:microsoft.com/office/officeart/2005/8/layout/process1"/>
    <dgm:cxn modelId="{E4D50263-9881-4AEE-B400-F354D158D33A}" type="presOf" srcId="{D0471E72-74E9-4AFB-829C-966CC9C858C6}" destId="{EB24BB19-59F7-41F4-B482-369A364F51BF}" srcOrd="0" destOrd="0" presId="urn:microsoft.com/office/officeart/2005/8/layout/process1"/>
    <dgm:cxn modelId="{07920D52-3569-4AD4-8571-DF92B952E4F2}" type="presOf" srcId="{32ED0863-FAD7-423E-BF89-047AA60CAABC}" destId="{199477C4-EF13-4A37-8558-B48C2285B9A6}" srcOrd="1" destOrd="0" presId="urn:microsoft.com/office/officeart/2005/8/layout/process1"/>
    <dgm:cxn modelId="{CDBD832D-878A-442F-B6F4-2B99A6BC2290}" type="presOf" srcId="{2FC50A8C-AB91-4166-8CAE-C820AB5D52D3}" destId="{9EAC7C99-D73B-4935-A208-8CAF6264B39C}"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C1CAA04E-A8AB-4E64-87CF-2877B3B37F30}" type="presOf" srcId="{65820229-2890-444F-BCE0-08D6DCFC2DD4}" destId="{6D6D339C-BC12-41B6-A99B-859658AD2053}" srcOrd="0" destOrd="0" presId="urn:microsoft.com/office/officeart/2005/8/layout/process1"/>
    <dgm:cxn modelId="{C6C212EB-AB18-47EB-A50E-CA6476AEE17C}" type="presOf" srcId="{32ED0863-FAD7-423E-BF89-047AA60CAABC}" destId="{C83A6771-F77E-48BC-ADF2-311E67C81A5A}" srcOrd="0" destOrd="0" presId="urn:microsoft.com/office/officeart/2005/8/layout/process1"/>
    <dgm:cxn modelId="{5D719462-CF7D-4CBC-BCD6-77C8776A7AF1}" type="presParOf" srcId="{F25585C6-3D97-49C4-B9EF-C1D6C6A4BA58}" destId="{6D6D339C-BC12-41B6-A99B-859658AD2053}" srcOrd="0" destOrd="0" presId="urn:microsoft.com/office/officeart/2005/8/layout/process1"/>
    <dgm:cxn modelId="{34EDBA6D-68B9-4FDA-8944-566C5560F949}" type="presParOf" srcId="{F25585C6-3D97-49C4-B9EF-C1D6C6A4BA58}" destId="{9EAC7C99-D73B-4935-A208-8CAF6264B39C}" srcOrd="1" destOrd="0" presId="urn:microsoft.com/office/officeart/2005/8/layout/process1"/>
    <dgm:cxn modelId="{6169EBE8-C7F0-4A9F-BAC8-9339B4E4EF1B}" type="presParOf" srcId="{9EAC7C99-D73B-4935-A208-8CAF6264B39C}" destId="{765D3238-C7BB-4163-9438-EDF43CB402A9}" srcOrd="0" destOrd="0" presId="urn:microsoft.com/office/officeart/2005/8/layout/process1"/>
    <dgm:cxn modelId="{CB4E4BBA-8CF7-4F64-80E0-7E53BBF4CC4B}" type="presParOf" srcId="{F25585C6-3D97-49C4-B9EF-C1D6C6A4BA58}" destId="{F621A06F-78F6-4B70-995C-572C25F3DFA9}" srcOrd="2" destOrd="0" presId="urn:microsoft.com/office/officeart/2005/8/layout/process1"/>
    <dgm:cxn modelId="{3E14FDDE-E654-46CA-AF61-341C4CFF8DE9}" type="presParOf" srcId="{F25585C6-3D97-49C4-B9EF-C1D6C6A4BA58}" destId="{28E6948E-3946-4BAC-8012-3CD93F4F6821}" srcOrd="3" destOrd="0" presId="urn:microsoft.com/office/officeart/2005/8/layout/process1"/>
    <dgm:cxn modelId="{9CD0150A-D2C4-41A5-96E1-901007535B2E}" type="presParOf" srcId="{28E6948E-3946-4BAC-8012-3CD93F4F6821}" destId="{2789DB1D-EF7C-4C26-8702-8C6F275F4603}" srcOrd="0" destOrd="0" presId="urn:microsoft.com/office/officeart/2005/8/layout/process1"/>
    <dgm:cxn modelId="{F5D929E6-5EFB-4822-862C-84FB543FFE21}" type="presParOf" srcId="{F25585C6-3D97-49C4-B9EF-C1D6C6A4BA58}" destId="{7F520CB4-3D5D-4542-857A-22567A5E9281}" srcOrd="4" destOrd="0" presId="urn:microsoft.com/office/officeart/2005/8/layout/process1"/>
    <dgm:cxn modelId="{A2431417-301E-4881-B69A-5791E6E0C418}" type="presParOf" srcId="{F25585C6-3D97-49C4-B9EF-C1D6C6A4BA58}" destId="{C83A6771-F77E-48BC-ADF2-311E67C81A5A}" srcOrd="5" destOrd="0" presId="urn:microsoft.com/office/officeart/2005/8/layout/process1"/>
    <dgm:cxn modelId="{689EDF65-CE3A-4053-B9B8-F9F6DCDC9780}" type="presParOf" srcId="{C83A6771-F77E-48BC-ADF2-311E67C81A5A}" destId="{199477C4-EF13-4A37-8558-B48C2285B9A6}" srcOrd="0" destOrd="0" presId="urn:microsoft.com/office/officeart/2005/8/layout/process1"/>
    <dgm:cxn modelId="{B5178B3C-13A5-4C2C-9F65-9CDCF7332F64}"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Chọn báo cáo</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Nhập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bg1">
            <a:lumMod val="75000"/>
          </a:schemeClr>
        </a:solidFill>
      </dgm:spPr>
      <dgm:t>
        <a:bodyPr/>
        <a:lstStyle/>
        <a:p>
          <a:pPr latinLnBrk="1">
            <a:lnSpc>
              <a:spcPts val="1320"/>
            </a:lnSpc>
          </a:pPr>
          <a:r>
            <a:rPr lang="en-US" altLang="ko-KR" sz="1600" smtClean="0">
              <a:latin typeface="Times New Roman" pitchFamily="18" charset="0"/>
              <a:cs typeface="Times New Roman" pitchFamily="18" charset="0"/>
            </a:rPr>
            <a:t>Kiểm tra dữ liệu</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custT="1"/>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D0471E72-74E9-4AFB-829C-966CC9C858C6}">
      <dgm:prSet custT="1"/>
      <dgm:spPr>
        <a:solidFill>
          <a:schemeClr val="tx2">
            <a:lumMod val="75000"/>
          </a:schemeClr>
        </a:solidFill>
      </dgm:spPr>
      <dgm:t>
        <a:bodyPr/>
        <a:lstStyle/>
        <a:p>
          <a:pPr latinLnBrk="1"/>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X="-54835" custLinFactNeighborX="-100000" custLinFactNeighborY="-7110">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8E303F35-35E2-4174-97B3-5A71DD4E87CF}"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1778257B-D3D3-4992-925B-8C22B227D837}" type="presOf" srcId="{D0471E72-74E9-4AFB-829C-966CC9C858C6}" destId="{EB24BB19-59F7-41F4-B482-369A364F51BF}" srcOrd="0" destOrd="0" presId="urn:microsoft.com/office/officeart/2005/8/layout/process1"/>
    <dgm:cxn modelId="{A650F124-06EC-4F78-BDE2-C67AF84AE216}" type="presOf" srcId="{2FC50A8C-AB91-4166-8CAE-C820AB5D52D3}" destId="{9EAC7C99-D73B-4935-A208-8CAF6264B39C}"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12C3BF1A-59F7-4D20-BAB1-BA5989D6F061}" type="presOf" srcId="{7EF63B5D-CEFC-4412-B2E8-B1A8616BFD5C}" destId="{7F520CB4-3D5D-4542-857A-22567A5E9281}" srcOrd="0" destOrd="0" presId="urn:microsoft.com/office/officeart/2005/8/layout/process1"/>
    <dgm:cxn modelId="{ABA8E3AB-8591-4090-9B40-B5D5D5BF516E}" type="presOf" srcId="{AA9F036A-1D1E-41F1-8F8C-F5FA4C81F385}" destId="{28E6948E-3946-4BAC-8012-3CD93F4F6821}" srcOrd="0" destOrd="0" presId="urn:microsoft.com/office/officeart/2005/8/layout/process1"/>
    <dgm:cxn modelId="{B1834062-3BAC-45D4-85B4-5EEC19A71608}" type="presOf" srcId="{32ED0863-FAD7-423E-BF89-047AA60CAABC}" destId="{199477C4-EF13-4A37-8558-B48C2285B9A6}"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0E29FD62-D422-4FDD-AED4-571FAB08BFDA}" type="presOf" srcId="{AA9F036A-1D1E-41F1-8F8C-F5FA4C81F385}" destId="{2789DB1D-EF7C-4C26-8702-8C6F275F4603}" srcOrd="1" destOrd="0" presId="urn:microsoft.com/office/officeart/2005/8/layout/process1"/>
    <dgm:cxn modelId="{728384AD-FD27-4009-A7EE-C90FE2C2F54D}" type="presOf" srcId="{65820229-2890-444F-BCE0-08D6DCFC2DD4}" destId="{6D6D339C-BC12-41B6-A99B-859658AD2053}" srcOrd="0" destOrd="0" presId="urn:microsoft.com/office/officeart/2005/8/layout/process1"/>
    <dgm:cxn modelId="{8A8FA85D-2F09-4B07-A4D5-13EA5F838D8F}" type="presOf" srcId="{E1C4C21E-72C5-4064-A973-56CF55F1E8F6}" destId="{F621A06F-78F6-4B70-995C-572C25F3DFA9}" srcOrd="0" destOrd="0" presId="urn:microsoft.com/office/officeart/2005/8/layout/process1"/>
    <dgm:cxn modelId="{A3D1D20A-D794-4E50-AAF9-58D9F72849CB}" type="presOf" srcId="{3BC7667F-C17B-4EF9-8361-EB7EB2B69B93}" destId="{F25585C6-3D97-49C4-B9EF-C1D6C6A4BA58}" srcOrd="0" destOrd="0" presId="urn:microsoft.com/office/officeart/2005/8/layout/process1"/>
    <dgm:cxn modelId="{70F149F5-57AC-4500-B5E5-7156C14F62DD}" type="presOf" srcId="{32ED0863-FAD7-423E-BF89-047AA60CAABC}" destId="{C83A6771-F77E-48BC-ADF2-311E67C81A5A}" srcOrd="0" destOrd="0" presId="urn:microsoft.com/office/officeart/2005/8/layout/process1"/>
    <dgm:cxn modelId="{3F9BE46F-BB0F-4EED-AF18-CF300F337D10}" type="presParOf" srcId="{F25585C6-3D97-49C4-B9EF-C1D6C6A4BA58}" destId="{6D6D339C-BC12-41B6-A99B-859658AD2053}" srcOrd="0" destOrd="0" presId="urn:microsoft.com/office/officeart/2005/8/layout/process1"/>
    <dgm:cxn modelId="{74ACC780-E258-4184-9328-90AD9FDD275F}" type="presParOf" srcId="{F25585C6-3D97-49C4-B9EF-C1D6C6A4BA58}" destId="{9EAC7C99-D73B-4935-A208-8CAF6264B39C}" srcOrd="1" destOrd="0" presId="urn:microsoft.com/office/officeart/2005/8/layout/process1"/>
    <dgm:cxn modelId="{BFB03B92-1646-40FC-BA91-60E547BB5EF2}" type="presParOf" srcId="{9EAC7C99-D73B-4935-A208-8CAF6264B39C}" destId="{765D3238-C7BB-4163-9438-EDF43CB402A9}" srcOrd="0" destOrd="0" presId="urn:microsoft.com/office/officeart/2005/8/layout/process1"/>
    <dgm:cxn modelId="{14FCB41C-2302-429F-9D49-C7E638BA621F}" type="presParOf" srcId="{F25585C6-3D97-49C4-B9EF-C1D6C6A4BA58}" destId="{F621A06F-78F6-4B70-995C-572C25F3DFA9}" srcOrd="2" destOrd="0" presId="urn:microsoft.com/office/officeart/2005/8/layout/process1"/>
    <dgm:cxn modelId="{0140FFD8-67D4-4F4F-93A2-C895E202FBF4}" type="presParOf" srcId="{F25585C6-3D97-49C4-B9EF-C1D6C6A4BA58}" destId="{28E6948E-3946-4BAC-8012-3CD93F4F6821}" srcOrd="3" destOrd="0" presId="urn:microsoft.com/office/officeart/2005/8/layout/process1"/>
    <dgm:cxn modelId="{4928E134-EFEF-4DB8-B91E-6C4AE0BA7D1E}" type="presParOf" srcId="{28E6948E-3946-4BAC-8012-3CD93F4F6821}" destId="{2789DB1D-EF7C-4C26-8702-8C6F275F4603}" srcOrd="0" destOrd="0" presId="urn:microsoft.com/office/officeart/2005/8/layout/process1"/>
    <dgm:cxn modelId="{B99967A6-5647-4600-8217-6F788E3C281B}" type="presParOf" srcId="{F25585C6-3D97-49C4-B9EF-C1D6C6A4BA58}" destId="{7F520CB4-3D5D-4542-857A-22567A5E9281}" srcOrd="4" destOrd="0" presId="urn:microsoft.com/office/officeart/2005/8/layout/process1"/>
    <dgm:cxn modelId="{620783E6-2839-405C-8745-5EBE4CC8E39F}" type="presParOf" srcId="{F25585C6-3D97-49C4-B9EF-C1D6C6A4BA58}" destId="{C83A6771-F77E-48BC-ADF2-311E67C81A5A}" srcOrd="5" destOrd="0" presId="urn:microsoft.com/office/officeart/2005/8/layout/process1"/>
    <dgm:cxn modelId="{CC811985-7F4C-41B8-A691-9BED2AC382B0}" type="presParOf" srcId="{C83A6771-F77E-48BC-ADF2-311E67C81A5A}" destId="{199477C4-EF13-4A37-8558-B48C2285B9A6}" srcOrd="0" destOrd="0" presId="urn:microsoft.com/office/officeart/2005/8/layout/process1"/>
    <dgm:cxn modelId="{7C557C1D-3FC5-47C4-B7D0-605022FEA472}"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Chọn báo cáo</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Nhập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bg1">
            <a:lumMod val="75000"/>
          </a:schemeClr>
        </a:solidFill>
      </dgm:spPr>
      <dgm:t>
        <a:bodyPr/>
        <a:lstStyle/>
        <a:p>
          <a:pPr latinLnBrk="1">
            <a:lnSpc>
              <a:spcPts val="1320"/>
            </a:lnSpc>
          </a:pPr>
          <a:r>
            <a:rPr lang="en-US" altLang="ko-KR" sz="1600" smtClean="0">
              <a:latin typeface="Times New Roman" pitchFamily="18" charset="0"/>
              <a:cs typeface="Times New Roman" pitchFamily="18" charset="0"/>
            </a:rPr>
            <a:t>Kiểm tra dữ liệu</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custT="1"/>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D0471E72-74E9-4AFB-829C-966CC9C858C6}">
      <dgm:prSet custT="1"/>
      <dgm:spPr>
        <a:solidFill>
          <a:schemeClr val="tx2">
            <a:lumMod val="75000"/>
          </a:schemeClr>
        </a:solidFill>
      </dgm:spPr>
      <dgm:t>
        <a:bodyPr/>
        <a:lstStyle/>
        <a:p>
          <a:pPr latinLnBrk="1"/>
          <a:r>
            <a:rPr lang="en-US" altLang="ko-KR" sz="1600" b="1" smtClean="0">
              <a:latin typeface="Times New Roman" pitchFamily="18" charset="0"/>
              <a:cs typeface="Times New Roman" pitchFamily="18" charset="0"/>
            </a:rPr>
            <a:t>Gửi tới người duyệt mức đơn vị</a:t>
          </a:r>
          <a:endParaRPr lang="ko-KR" altLang="en-US" sz="1600" b="1"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custLinFactNeighborX="-3456" custLinFactNeighborY="-4740">
        <dgm:presLayoutVars>
          <dgm:bulletEnabled val="1"/>
        </dgm:presLayoutVars>
      </dgm:prSet>
      <dgm:spPr/>
      <dgm:t>
        <a:bodyPr/>
        <a:lstStyle/>
        <a:p>
          <a:pPr latinLnBrk="1"/>
          <a:endParaRPr lang="ko-KR" altLang="en-US"/>
        </a:p>
      </dgm:t>
    </dgm:pt>
  </dgm:ptLst>
  <dgm:cxnLst>
    <dgm:cxn modelId="{2685322A-93DC-4ADA-B20B-F0E23845387E}" type="presOf" srcId="{D0471E72-74E9-4AFB-829C-966CC9C858C6}" destId="{EB24BB19-59F7-41F4-B482-369A364F51BF}"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1392A55F-9555-406E-90D9-113FC8AAE359}" type="presOf" srcId="{AA9F036A-1D1E-41F1-8F8C-F5FA4C81F385}" destId="{2789DB1D-EF7C-4C26-8702-8C6F275F4603}" srcOrd="1" destOrd="0" presId="urn:microsoft.com/office/officeart/2005/8/layout/process1"/>
    <dgm:cxn modelId="{B485BC63-4C6E-4B90-8FDF-74378324C24A}" type="presOf" srcId="{7EF63B5D-CEFC-4412-B2E8-B1A8616BFD5C}" destId="{7F520CB4-3D5D-4542-857A-22567A5E9281}" srcOrd="0" destOrd="0" presId="urn:microsoft.com/office/officeart/2005/8/layout/process1"/>
    <dgm:cxn modelId="{3A6620D0-39B2-491B-BB43-6687246A40F8}" type="presOf" srcId="{2FC50A8C-AB91-4166-8CAE-C820AB5D52D3}" destId="{9EAC7C99-D73B-4935-A208-8CAF6264B39C}" srcOrd="0" destOrd="0" presId="urn:microsoft.com/office/officeart/2005/8/layout/process1"/>
    <dgm:cxn modelId="{A48FA1F7-295B-41C6-BD8B-D6829527518F}"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4649E3FD-57F2-497D-BB3D-318AC4CF6102}" type="presOf" srcId="{E1C4C21E-72C5-4064-A973-56CF55F1E8F6}" destId="{F621A06F-78F6-4B70-995C-572C25F3DFA9}" srcOrd="0" destOrd="0" presId="urn:microsoft.com/office/officeart/2005/8/layout/process1"/>
    <dgm:cxn modelId="{0F2CE8BF-4A92-45CC-ACD3-10F42E1B48BD}" type="presOf" srcId="{65820229-2890-444F-BCE0-08D6DCFC2DD4}" destId="{6D6D339C-BC12-41B6-A99B-859658AD2053}" srcOrd="0" destOrd="0" presId="urn:microsoft.com/office/officeart/2005/8/layout/process1"/>
    <dgm:cxn modelId="{A2E8AF56-877C-4149-8C82-5D50391BE787}" type="presOf" srcId="{2FC50A8C-AB91-4166-8CAE-C820AB5D52D3}" destId="{765D3238-C7BB-4163-9438-EDF43CB402A9}" srcOrd="1" destOrd="0" presId="urn:microsoft.com/office/officeart/2005/8/layout/process1"/>
    <dgm:cxn modelId="{97A29E63-6AAA-489B-884C-1B6A4B0DCD7F}" type="presOf" srcId="{32ED0863-FAD7-423E-BF89-047AA60CAABC}" destId="{C83A6771-F77E-48BC-ADF2-311E67C81A5A}"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42B054C6-6CA9-4968-B046-9D772DF9EF20}" type="presOf" srcId="{AA9F036A-1D1E-41F1-8F8C-F5FA4C81F385}" destId="{28E6948E-3946-4BAC-8012-3CD93F4F6821}" srcOrd="0" destOrd="0" presId="urn:microsoft.com/office/officeart/2005/8/layout/process1"/>
    <dgm:cxn modelId="{BC02EAFC-0AE7-428E-9012-B28863E5D771}" type="presOf" srcId="{32ED0863-FAD7-423E-BF89-047AA60CAABC}" destId="{199477C4-EF13-4A37-8558-B48C2285B9A6}" srcOrd="1" destOrd="0" presId="urn:microsoft.com/office/officeart/2005/8/layout/process1"/>
    <dgm:cxn modelId="{F967A4AE-4E06-44EE-BBD8-C0E76AF54A95}" type="presParOf" srcId="{F25585C6-3D97-49C4-B9EF-C1D6C6A4BA58}" destId="{6D6D339C-BC12-41B6-A99B-859658AD2053}" srcOrd="0" destOrd="0" presId="urn:microsoft.com/office/officeart/2005/8/layout/process1"/>
    <dgm:cxn modelId="{45A383C7-1A64-4CE8-A772-155ECEBF4614}" type="presParOf" srcId="{F25585C6-3D97-49C4-B9EF-C1D6C6A4BA58}" destId="{9EAC7C99-D73B-4935-A208-8CAF6264B39C}" srcOrd="1" destOrd="0" presId="urn:microsoft.com/office/officeart/2005/8/layout/process1"/>
    <dgm:cxn modelId="{F3DCA4F7-7D22-4067-A201-EE513E282F46}" type="presParOf" srcId="{9EAC7C99-D73B-4935-A208-8CAF6264B39C}" destId="{765D3238-C7BB-4163-9438-EDF43CB402A9}" srcOrd="0" destOrd="0" presId="urn:microsoft.com/office/officeart/2005/8/layout/process1"/>
    <dgm:cxn modelId="{B95DEFDB-E186-4ED8-81FA-333C228E54BC}" type="presParOf" srcId="{F25585C6-3D97-49C4-B9EF-C1D6C6A4BA58}" destId="{F621A06F-78F6-4B70-995C-572C25F3DFA9}" srcOrd="2" destOrd="0" presId="urn:microsoft.com/office/officeart/2005/8/layout/process1"/>
    <dgm:cxn modelId="{9C255098-BC93-448D-93B5-53C93850D570}" type="presParOf" srcId="{F25585C6-3D97-49C4-B9EF-C1D6C6A4BA58}" destId="{28E6948E-3946-4BAC-8012-3CD93F4F6821}" srcOrd="3" destOrd="0" presId="urn:microsoft.com/office/officeart/2005/8/layout/process1"/>
    <dgm:cxn modelId="{6F54D829-5A24-450E-ABA9-C2EBD6E102DC}" type="presParOf" srcId="{28E6948E-3946-4BAC-8012-3CD93F4F6821}" destId="{2789DB1D-EF7C-4C26-8702-8C6F275F4603}" srcOrd="0" destOrd="0" presId="urn:microsoft.com/office/officeart/2005/8/layout/process1"/>
    <dgm:cxn modelId="{37CCA5E3-E580-46B6-A125-A202EDD3414B}" type="presParOf" srcId="{F25585C6-3D97-49C4-B9EF-C1D6C6A4BA58}" destId="{7F520CB4-3D5D-4542-857A-22567A5E9281}" srcOrd="4" destOrd="0" presId="urn:microsoft.com/office/officeart/2005/8/layout/process1"/>
    <dgm:cxn modelId="{48253B2E-551B-4BEC-8092-A1FE8140D8D6}" type="presParOf" srcId="{F25585C6-3D97-49C4-B9EF-C1D6C6A4BA58}" destId="{C83A6771-F77E-48BC-ADF2-311E67C81A5A}" srcOrd="5" destOrd="0" presId="urn:microsoft.com/office/officeart/2005/8/layout/process1"/>
    <dgm:cxn modelId="{880470A4-4B56-490C-931E-85C5E313E2A0}" type="presParOf" srcId="{C83A6771-F77E-48BC-ADF2-311E67C81A5A}" destId="{199477C4-EF13-4A37-8558-B48C2285B9A6}" srcOrd="0" destOrd="0" presId="urn:microsoft.com/office/officeart/2005/8/layout/process1"/>
    <dgm:cxn modelId="{A8A0FD6B-F3CB-4C82-8C43-653F2B04DF58}"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F90FD882-2ED9-47AC-B64D-35105A068CF4}" type="presOf" srcId="{D0471E72-74E9-4AFB-829C-966CC9C858C6}" destId="{EB24BB19-59F7-41F4-B482-369A364F51BF}" srcOrd="0"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EC84CCB4-4DD0-4DD4-8705-8004947F21EE}" type="presOf" srcId="{2FC50A8C-AB91-4166-8CAE-C820AB5D52D3}" destId="{9EAC7C99-D73B-4935-A208-8CAF6264B39C}" srcOrd="0" destOrd="0" presId="urn:microsoft.com/office/officeart/2005/8/layout/process1"/>
    <dgm:cxn modelId="{EDE3C50B-7B50-4769-8421-251971CC0C3C}"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04AC8209-010A-40B3-85D8-20AFB0C643DE}" type="presOf" srcId="{65820229-2890-444F-BCE0-08D6DCFC2DD4}" destId="{6D6D339C-BC12-41B6-A99B-859658AD2053}" srcOrd="0" destOrd="0" presId="urn:microsoft.com/office/officeart/2005/8/layout/process1"/>
    <dgm:cxn modelId="{F8983B04-FA54-4259-82B2-3F826EB0CAA6}" type="presOf" srcId="{2FC50A8C-AB91-4166-8CAE-C820AB5D52D3}" destId="{765D3238-C7BB-4163-9438-EDF43CB402A9}" srcOrd="1" destOrd="0" presId="urn:microsoft.com/office/officeart/2005/8/layout/process1"/>
    <dgm:cxn modelId="{D52685BE-CE87-4108-8142-0DFA823B6D7E}" type="presOf" srcId="{7EF63B5D-CEFC-4412-B2E8-B1A8616BFD5C}" destId="{7F520CB4-3D5D-4542-857A-22567A5E9281}" srcOrd="0" destOrd="0" presId="urn:microsoft.com/office/officeart/2005/8/layout/process1"/>
    <dgm:cxn modelId="{34D7F018-7ECD-48BF-96A9-2CD6FFDFC5C0}" type="presOf" srcId="{32ED0863-FAD7-423E-BF89-047AA60CAABC}" destId="{199477C4-EF13-4A37-8558-B48C2285B9A6}" srcOrd="1" destOrd="0" presId="urn:microsoft.com/office/officeart/2005/8/layout/process1"/>
    <dgm:cxn modelId="{43C916EE-78B1-4BEF-B704-5F523F5CAA17}" type="presOf" srcId="{32ED0863-FAD7-423E-BF89-047AA60CAABC}" destId="{C83A6771-F77E-48BC-ADF2-311E67C81A5A}"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A42BDDC7-B1D3-435E-B969-3C29966C6A0D}" type="presOf" srcId="{AA9F036A-1D1E-41F1-8F8C-F5FA4C81F385}" destId="{28E6948E-3946-4BAC-8012-3CD93F4F6821}" srcOrd="0" destOrd="0" presId="urn:microsoft.com/office/officeart/2005/8/layout/process1"/>
    <dgm:cxn modelId="{085983AE-CAE9-427B-A278-99F33D7E96C1}" type="presOf" srcId="{E1C4C21E-72C5-4064-A973-56CF55F1E8F6}" destId="{F621A06F-78F6-4B70-995C-572C25F3DFA9}" srcOrd="0" destOrd="0" presId="urn:microsoft.com/office/officeart/2005/8/layout/process1"/>
    <dgm:cxn modelId="{7BC2B83C-6063-4526-8D4C-7143420180F1}" type="presOf" srcId="{3BC7667F-C17B-4EF9-8361-EB7EB2B69B93}" destId="{F25585C6-3D97-49C4-B9EF-C1D6C6A4BA58}" srcOrd="0" destOrd="0" presId="urn:microsoft.com/office/officeart/2005/8/layout/process1"/>
    <dgm:cxn modelId="{56B0FF4F-0E03-4E21-A268-55AB620CF107}" type="presParOf" srcId="{F25585C6-3D97-49C4-B9EF-C1D6C6A4BA58}" destId="{6D6D339C-BC12-41B6-A99B-859658AD2053}" srcOrd="0" destOrd="0" presId="urn:microsoft.com/office/officeart/2005/8/layout/process1"/>
    <dgm:cxn modelId="{5F4B05E0-41C2-47B7-8725-952D3896E734}" type="presParOf" srcId="{F25585C6-3D97-49C4-B9EF-C1D6C6A4BA58}" destId="{9EAC7C99-D73B-4935-A208-8CAF6264B39C}" srcOrd="1" destOrd="0" presId="urn:microsoft.com/office/officeart/2005/8/layout/process1"/>
    <dgm:cxn modelId="{14204CD8-9AF7-4651-9455-89DFB9193E74}" type="presParOf" srcId="{9EAC7C99-D73B-4935-A208-8CAF6264B39C}" destId="{765D3238-C7BB-4163-9438-EDF43CB402A9}" srcOrd="0" destOrd="0" presId="urn:microsoft.com/office/officeart/2005/8/layout/process1"/>
    <dgm:cxn modelId="{70AAC519-6671-4B4B-8E6D-49EA809EB640}" type="presParOf" srcId="{F25585C6-3D97-49C4-B9EF-C1D6C6A4BA58}" destId="{F621A06F-78F6-4B70-995C-572C25F3DFA9}" srcOrd="2" destOrd="0" presId="urn:microsoft.com/office/officeart/2005/8/layout/process1"/>
    <dgm:cxn modelId="{F0DA01EE-7ED2-4F1C-882E-98F96730CB6E}" type="presParOf" srcId="{F25585C6-3D97-49C4-B9EF-C1D6C6A4BA58}" destId="{28E6948E-3946-4BAC-8012-3CD93F4F6821}" srcOrd="3" destOrd="0" presId="urn:microsoft.com/office/officeart/2005/8/layout/process1"/>
    <dgm:cxn modelId="{574BC572-EC4C-4A0E-BA43-14874B3EC7DE}" type="presParOf" srcId="{28E6948E-3946-4BAC-8012-3CD93F4F6821}" destId="{2789DB1D-EF7C-4C26-8702-8C6F275F4603}" srcOrd="0" destOrd="0" presId="urn:microsoft.com/office/officeart/2005/8/layout/process1"/>
    <dgm:cxn modelId="{0ECFF081-E37C-4637-B840-164328B803F4}" type="presParOf" srcId="{F25585C6-3D97-49C4-B9EF-C1D6C6A4BA58}" destId="{7F520CB4-3D5D-4542-857A-22567A5E9281}" srcOrd="4" destOrd="0" presId="urn:microsoft.com/office/officeart/2005/8/layout/process1"/>
    <dgm:cxn modelId="{88CD4807-C31C-40FF-B715-642464DAD3AF}" type="presParOf" srcId="{F25585C6-3D97-49C4-B9EF-C1D6C6A4BA58}" destId="{C83A6771-F77E-48BC-ADF2-311E67C81A5A}" srcOrd="5" destOrd="0" presId="urn:microsoft.com/office/officeart/2005/8/layout/process1"/>
    <dgm:cxn modelId="{B2BE4568-9492-4A2B-853C-1897FAC53B85}" type="presParOf" srcId="{C83A6771-F77E-48BC-ADF2-311E67C81A5A}" destId="{199477C4-EF13-4A37-8558-B48C2285B9A6}" srcOrd="0" destOrd="0" presId="urn:microsoft.com/office/officeart/2005/8/layout/process1"/>
    <dgm:cxn modelId="{34AD536E-007F-4160-B73A-9D19248E6F4B}"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600" b="1" smtClean="0">
              <a:latin typeface="Times New Roman" pitchFamily="18" charset="0"/>
              <a:cs typeface="Times New Roman" pitchFamily="18" charset="0"/>
            </a:rPr>
            <a:t>Chọn báo cáo</a:t>
          </a:r>
          <a:endParaRPr lang="ko-KR" altLang="en-US" sz="16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rgbClr val="B2C1DB"/>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600" b="0" smtClean="0">
              <a:latin typeface="Times New Roman" pitchFamily="18" charset="0"/>
              <a:cs typeface="Times New Roman" pitchFamily="18" charset="0"/>
            </a:rPr>
            <a:t>Kiểm tra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600" smtClean="0">
              <a:latin typeface="Times New Roman" pitchFamily="18" charset="0"/>
              <a:cs typeface="Times New Roman" pitchFamily="18" charset="0"/>
            </a:rPr>
            <a:t>Gửi tới NHNN &amp; Từ chối</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2F58EFDA-5127-46DF-A64D-4725C736242A}" srcId="{3BC7667F-C17B-4EF9-8361-EB7EB2B69B93}" destId="{E1C4C21E-72C5-4064-A973-56CF55F1E8F6}" srcOrd="1" destOrd="0" parTransId="{C00E7A5D-4C51-413A-970F-3E55366AA1F4}" sibTransId="{AA9F036A-1D1E-41F1-8F8C-F5FA4C81F385}"/>
    <dgm:cxn modelId="{EC520C6C-3C50-4BB8-89AC-4ED97D30DE2E}" type="presOf" srcId="{2FC50A8C-AB91-4166-8CAE-C820AB5D52D3}" destId="{765D3238-C7BB-4163-9438-EDF43CB402A9}" srcOrd="1" destOrd="0" presId="urn:microsoft.com/office/officeart/2005/8/layout/process1"/>
    <dgm:cxn modelId="{1A7FF661-9784-46A2-836C-3F95E9F451C6}" type="presOf" srcId="{E1C4C21E-72C5-4064-A973-56CF55F1E8F6}" destId="{F621A06F-78F6-4B70-995C-572C25F3DFA9}" srcOrd="0" destOrd="0" presId="urn:microsoft.com/office/officeart/2005/8/layout/process1"/>
    <dgm:cxn modelId="{F04D8C68-C639-431D-BF3C-13D46EA84684}" type="presOf" srcId="{AA9F036A-1D1E-41F1-8F8C-F5FA4C81F385}" destId="{28E6948E-3946-4BAC-8012-3CD93F4F6821}" srcOrd="0" destOrd="0" presId="urn:microsoft.com/office/officeart/2005/8/layout/process1"/>
    <dgm:cxn modelId="{D25A1D31-E23E-45F6-BA07-66E64399295C}"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AABECA20-7A6D-4BF3-83D4-1D227612CCB3}" type="presOf" srcId="{7EF63B5D-CEFC-4412-B2E8-B1A8616BFD5C}" destId="{7F520CB4-3D5D-4542-857A-22567A5E9281}" srcOrd="0" destOrd="0" presId="urn:microsoft.com/office/officeart/2005/8/layout/process1"/>
    <dgm:cxn modelId="{536844B1-B600-4F79-96E4-F94256448FA9}" type="presOf" srcId="{65820229-2890-444F-BCE0-08D6DCFC2DD4}" destId="{6D6D339C-BC12-41B6-A99B-859658AD2053}" srcOrd="0" destOrd="0" presId="urn:microsoft.com/office/officeart/2005/8/layout/process1"/>
    <dgm:cxn modelId="{0F6EBC0F-5C8C-4380-B96D-0DB5A2E96343}" type="presOf" srcId="{3BC7667F-C17B-4EF9-8361-EB7EB2B69B93}" destId="{F25585C6-3D97-49C4-B9EF-C1D6C6A4BA58}" srcOrd="0" destOrd="0" presId="urn:microsoft.com/office/officeart/2005/8/layout/process1"/>
    <dgm:cxn modelId="{8DC916E1-EF5E-49C9-B205-38B612186FC9}" type="presOf" srcId="{2FC50A8C-AB91-4166-8CAE-C820AB5D52D3}" destId="{9EAC7C99-D73B-4935-A208-8CAF6264B39C}" srcOrd="0" destOrd="0" presId="urn:microsoft.com/office/officeart/2005/8/layout/process1"/>
    <dgm:cxn modelId="{578C704D-23F2-4E09-8046-FADBD109DE37}" type="presParOf" srcId="{F25585C6-3D97-49C4-B9EF-C1D6C6A4BA58}" destId="{6D6D339C-BC12-41B6-A99B-859658AD2053}" srcOrd="0" destOrd="0" presId="urn:microsoft.com/office/officeart/2005/8/layout/process1"/>
    <dgm:cxn modelId="{BC7434D5-1797-461B-B415-AE356C6DA768}" type="presParOf" srcId="{F25585C6-3D97-49C4-B9EF-C1D6C6A4BA58}" destId="{9EAC7C99-D73B-4935-A208-8CAF6264B39C}" srcOrd="1" destOrd="0" presId="urn:microsoft.com/office/officeart/2005/8/layout/process1"/>
    <dgm:cxn modelId="{8A10F5D5-D84D-43E3-B259-A7301E2E0565}" type="presParOf" srcId="{9EAC7C99-D73B-4935-A208-8CAF6264B39C}" destId="{765D3238-C7BB-4163-9438-EDF43CB402A9}" srcOrd="0" destOrd="0" presId="urn:microsoft.com/office/officeart/2005/8/layout/process1"/>
    <dgm:cxn modelId="{21372BA7-C346-4D77-A253-E64D5255C7C1}" type="presParOf" srcId="{F25585C6-3D97-49C4-B9EF-C1D6C6A4BA58}" destId="{F621A06F-78F6-4B70-995C-572C25F3DFA9}" srcOrd="2" destOrd="0" presId="urn:microsoft.com/office/officeart/2005/8/layout/process1"/>
    <dgm:cxn modelId="{30860113-CC26-4082-9507-58FB8D9DBC49}" type="presParOf" srcId="{F25585C6-3D97-49C4-B9EF-C1D6C6A4BA58}" destId="{28E6948E-3946-4BAC-8012-3CD93F4F6821}" srcOrd="3" destOrd="0" presId="urn:microsoft.com/office/officeart/2005/8/layout/process1"/>
    <dgm:cxn modelId="{2C529A6D-2354-4EE7-AF60-03A5F3A41D7A}" type="presParOf" srcId="{28E6948E-3946-4BAC-8012-3CD93F4F6821}" destId="{2789DB1D-EF7C-4C26-8702-8C6F275F4603}" srcOrd="0" destOrd="0" presId="urn:microsoft.com/office/officeart/2005/8/layout/process1"/>
    <dgm:cxn modelId="{A3A656C5-A321-44FA-97AB-F83D5C7C8D67}"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40000"/>
            <a:lumOff val="60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Gửi tới NHNN &amp; Reject</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503CF0D6-BAA7-944C-B73B-2A0BA5FD4AE7}" type="presOf" srcId="{2FC50A8C-AB91-4166-8CAE-C820AB5D52D3}" destId="{9EAC7C99-D73B-4935-A208-8CAF6264B39C}"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0F65CA24-E165-7740-AC16-CE6666783C66}" type="presOf" srcId="{2FC50A8C-AB91-4166-8CAE-C820AB5D52D3}" destId="{765D3238-C7BB-4163-9438-EDF43CB402A9}" srcOrd="1" destOrd="0" presId="urn:microsoft.com/office/officeart/2005/8/layout/process1"/>
    <dgm:cxn modelId="{35ED21CD-D2A2-B940-9990-F8661DB620B0}"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32AD5AD5-0BAD-264F-8D86-719712085C2B}" type="presOf" srcId="{65820229-2890-444F-BCE0-08D6DCFC2DD4}" destId="{6D6D339C-BC12-41B6-A99B-859658AD2053}" srcOrd="0" destOrd="0" presId="urn:microsoft.com/office/officeart/2005/8/layout/process1"/>
    <dgm:cxn modelId="{C6555895-8556-8240-BDF8-AF92BEDED8AC}" type="presOf" srcId="{3BC7667F-C17B-4EF9-8361-EB7EB2B69B93}" destId="{F25585C6-3D97-49C4-B9EF-C1D6C6A4BA58}"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C4D28673-4175-6140-B8E6-4E936F3D3A47}" type="presOf" srcId="{AA9F036A-1D1E-41F1-8F8C-F5FA4C81F385}" destId="{28E6948E-3946-4BAC-8012-3CD93F4F6821}" srcOrd="0" destOrd="0" presId="urn:microsoft.com/office/officeart/2005/8/layout/process1"/>
    <dgm:cxn modelId="{1D6EE066-467C-CC47-991C-AC951A26EA56}" type="presOf" srcId="{E1C4C21E-72C5-4064-A973-56CF55F1E8F6}" destId="{F621A06F-78F6-4B70-995C-572C25F3DFA9}" srcOrd="0" destOrd="0" presId="urn:microsoft.com/office/officeart/2005/8/layout/process1"/>
    <dgm:cxn modelId="{30DC7D32-A271-104E-976B-9DBEDCFBA7BC}" type="presOf" srcId="{7EF63B5D-CEFC-4412-B2E8-B1A8616BFD5C}" destId="{7F520CB4-3D5D-4542-857A-22567A5E9281}" srcOrd="0" destOrd="0" presId="urn:microsoft.com/office/officeart/2005/8/layout/process1"/>
    <dgm:cxn modelId="{5F187519-E971-3A48-92D5-E76A7B7C3397}" type="presParOf" srcId="{F25585C6-3D97-49C4-B9EF-C1D6C6A4BA58}" destId="{6D6D339C-BC12-41B6-A99B-859658AD2053}" srcOrd="0" destOrd="0" presId="urn:microsoft.com/office/officeart/2005/8/layout/process1"/>
    <dgm:cxn modelId="{06BE6F59-0F36-B34C-9F75-050E5675170A}" type="presParOf" srcId="{F25585C6-3D97-49C4-B9EF-C1D6C6A4BA58}" destId="{9EAC7C99-D73B-4935-A208-8CAF6264B39C}" srcOrd="1" destOrd="0" presId="urn:microsoft.com/office/officeart/2005/8/layout/process1"/>
    <dgm:cxn modelId="{377354EC-97A8-BB43-8878-600846DDD559}" type="presParOf" srcId="{9EAC7C99-D73B-4935-A208-8CAF6264B39C}" destId="{765D3238-C7BB-4163-9438-EDF43CB402A9}" srcOrd="0" destOrd="0" presId="urn:microsoft.com/office/officeart/2005/8/layout/process1"/>
    <dgm:cxn modelId="{995FD347-8D4E-FA40-939F-0BCD336296F9}" type="presParOf" srcId="{F25585C6-3D97-49C4-B9EF-C1D6C6A4BA58}" destId="{F621A06F-78F6-4B70-995C-572C25F3DFA9}" srcOrd="2" destOrd="0" presId="urn:microsoft.com/office/officeart/2005/8/layout/process1"/>
    <dgm:cxn modelId="{B5407670-B15D-884A-9DC9-5721CAC09BAF}" type="presParOf" srcId="{F25585C6-3D97-49C4-B9EF-C1D6C6A4BA58}" destId="{28E6948E-3946-4BAC-8012-3CD93F4F6821}" srcOrd="3" destOrd="0" presId="urn:microsoft.com/office/officeart/2005/8/layout/process1"/>
    <dgm:cxn modelId="{B27C004B-E189-1442-8B24-4F5C0DD125BC}" type="presParOf" srcId="{28E6948E-3946-4BAC-8012-3CD93F4F6821}" destId="{2789DB1D-EF7C-4C26-8702-8C6F275F4603}" srcOrd="0" destOrd="0" presId="urn:microsoft.com/office/officeart/2005/8/layout/process1"/>
    <dgm:cxn modelId="{6F4A902C-9181-0743-8DB6-A2ABA4F80256}"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dirty="0" err="1" smtClean="0">
              <a:latin typeface="Times New Roman" pitchFamily="18" charset="0"/>
              <a:cs typeface="Times New Roman" pitchFamily="18" charset="0"/>
            </a:rPr>
            <a:t>Gửi</a:t>
          </a:r>
          <a:r>
            <a:rPr lang="en-US" altLang="ko-KR" sz="1800" dirty="0" smtClean="0">
              <a:latin typeface="Times New Roman" pitchFamily="18" charset="0"/>
              <a:cs typeface="Times New Roman" pitchFamily="18" charset="0"/>
            </a:rPr>
            <a:t> </a:t>
          </a:r>
          <a:r>
            <a:rPr lang="en-US" altLang="ko-KR" sz="1800" dirty="0" err="1" smtClean="0">
              <a:latin typeface="Times New Roman" pitchFamily="18" charset="0"/>
              <a:cs typeface="Times New Roman" pitchFamily="18" charset="0"/>
            </a:rPr>
            <a:t>tới</a:t>
          </a:r>
          <a:r>
            <a:rPr lang="en-US" altLang="ko-KR" sz="1800" dirty="0" smtClean="0">
              <a:latin typeface="Times New Roman" pitchFamily="18" charset="0"/>
              <a:cs typeface="Times New Roman" pitchFamily="18" charset="0"/>
            </a:rPr>
            <a:t> NHNN &amp; </a:t>
          </a:r>
          <a:r>
            <a:rPr lang="en-US" altLang="ko-KR" sz="1800" dirty="0" err="1" smtClean="0">
              <a:latin typeface="Times New Roman" pitchFamily="18" charset="0"/>
              <a:cs typeface="Times New Roman" pitchFamily="18" charset="0"/>
            </a:rPr>
            <a:t>từ</a:t>
          </a:r>
          <a:r>
            <a:rPr lang="en-US" altLang="ko-KR" sz="1800" dirty="0" smtClean="0">
              <a:latin typeface="Times New Roman" pitchFamily="18" charset="0"/>
              <a:cs typeface="Times New Roman" pitchFamily="18" charset="0"/>
            </a:rPr>
            <a:t> </a:t>
          </a:r>
          <a:r>
            <a:rPr lang="en-US" altLang="ko-KR" sz="1800" dirty="0" err="1" smtClean="0">
              <a:latin typeface="Times New Roman" pitchFamily="18" charset="0"/>
              <a:cs typeface="Times New Roman" pitchFamily="18" charset="0"/>
            </a:rPr>
            <a:t>chối</a:t>
          </a:r>
          <a:r>
            <a:rPr lang="en-US" altLang="ko-KR" sz="1800" dirty="0" smtClean="0">
              <a:latin typeface="Times New Roman" pitchFamily="18" charset="0"/>
              <a:cs typeface="Times New Roman" pitchFamily="18" charset="0"/>
            </a:rPr>
            <a:t> </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custLinFactNeighborX="-8190" custLinFactNeighborY="-22882">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1E53F68F-2B3C-4244-A14E-C87EF0D70919}" type="presOf" srcId="{3BC7667F-C17B-4EF9-8361-EB7EB2B69B93}" destId="{F25585C6-3D97-49C4-B9EF-C1D6C6A4BA58}"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4E14826C-7297-264A-A0C7-0C6588CF652E}" type="presOf" srcId="{2FC50A8C-AB91-4166-8CAE-C820AB5D52D3}" destId="{9EAC7C99-D73B-4935-A208-8CAF6264B39C}" srcOrd="0" destOrd="0" presId="urn:microsoft.com/office/officeart/2005/8/layout/process1"/>
    <dgm:cxn modelId="{66C7BA7A-4B7A-BE42-98C6-3BD455D02573}" type="presOf" srcId="{E1C4C21E-72C5-4064-A973-56CF55F1E8F6}" destId="{F621A06F-78F6-4B70-995C-572C25F3DFA9}" srcOrd="0" destOrd="0" presId="urn:microsoft.com/office/officeart/2005/8/layout/process1"/>
    <dgm:cxn modelId="{8A5E0B5B-10D0-BD4C-A79C-A92C029867F5}"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C4400499-0615-0F46-BA5A-A295CEE8CC19}" type="presOf" srcId="{2FC50A8C-AB91-4166-8CAE-C820AB5D52D3}" destId="{765D3238-C7BB-4163-9438-EDF43CB402A9}"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805F2145-11F7-D843-B322-58B3E11700CD}" type="presOf" srcId="{AA9F036A-1D1E-41F1-8F8C-F5FA4C81F385}" destId="{2789DB1D-EF7C-4C26-8702-8C6F275F4603}" srcOrd="1" destOrd="0" presId="urn:microsoft.com/office/officeart/2005/8/layout/process1"/>
    <dgm:cxn modelId="{04454BBF-837F-F947-8DE9-C507D55FB9C1}" type="presOf" srcId="{7EF63B5D-CEFC-4412-B2E8-B1A8616BFD5C}" destId="{7F520CB4-3D5D-4542-857A-22567A5E9281}" srcOrd="0" destOrd="0" presId="urn:microsoft.com/office/officeart/2005/8/layout/process1"/>
    <dgm:cxn modelId="{0BE3DC39-0E7B-7242-9CAF-E8C91E520060}" type="presOf" srcId="{AA9F036A-1D1E-41F1-8F8C-F5FA4C81F385}" destId="{28E6948E-3946-4BAC-8012-3CD93F4F6821}" srcOrd="0" destOrd="0" presId="urn:microsoft.com/office/officeart/2005/8/layout/process1"/>
    <dgm:cxn modelId="{5B13A498-D30B-E94D-B501-0253F9D7957B}" type="presParOf" srcId="{F25585C6-3D97-49C4-B9EF-C1D6C6A4BA58}" destId="{6D6D339C-BC12-41B6-A99B-859658AD2053}" srcOrd="0" destOrd="0" presId="urn:microsoft.com/office/officeart/2005/8/layout/process1"/>
    <dgm:cxn modelId="{3598B7DD-B5D7-F241-86DD-3CE24E0C6C48}" type="presParOf" srcId="{F25585C6-3D97-49C4-B9EF-C1D6C6A4BA58}" destId="{9EAC7C99-D73B-4935-A208-8CAF6264B39C}" srcOrd="1" destOrd="0" presId="urn:microsoft.com/office/officeart/2005/8/layout/process1"/>
    <dgm:cxn modelId="{02309112-C217-4E44-8717-9B98F2BB68F4}" type="presParOf" srcId="{9EAC7C99-D73B-4935-A208-8CAF6264B39C}" destId="{765D3238-C7BB-4163-9438-EDF43CB402A9}" srcOrd="0" destOrd="0" presId="urn:microsoft.com/office/officeart/2005/8/layout/process1"/>
    <dgm:cxn modelId="{08B7C304-CBD6-3644-8D7E-19CA3BAD33BA}" type="presParOf" srcId="{F25585C6-3D97-49C4-B9EF-C1D6C6A4BA58}" destId="{F621A06F-78F6-4B70-995C-572C25F3DFA9}" srcOrd="2" destOrd="0" presId="urn:microsoft.com/office/officeart/2005/8/layout/process1"/>
    <dgm:cxn modelId="{2F4F469B-BE84-1044-B97E-F745CC3A7013}" type="presParOf" srcId="{F25585C6-3D97-49C4-B9EF-C1D6C6A4BA58}" destId="{28E6948E-3946-4BAC-8012-3CD93F4F6821}" srcOrd="3" destOrd="0" presId="urn:microsoft.com/office/officeart/2005/8/layout/process1"/>
    <dgm:cxn modelId="{75495C95-82EB-7A4C-933A-33CBA0F7A472}" type="presParOf" srcId="{28E6948E-3946-4BAC-8012-3CD93F4F6821}" destId="{2789DB1D-EF7C-4C26-8702-8C6F275F4603}" srcOrd="0" destOrd="0" presId="urn:microsoft.com/office/officeart/2005/8/layout/process1"/>
    <dgm:cxn modelId="{6FB4C53F-0ED1-9F48-8F22-1268B5B86995}"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dirty="0" smtClean="0">
              <a:latin typeface="Times New Roman" pitchFamily="18" charset="0"/>
              <a:cs typeface="Times New Roman" pitchFamily="18" charset="0"/>
            </a:rPr>
            <a:t>Submit to SBV &amp; </a:t>
          </a:r>
          <a:r>
            <a:rPr lang="en-US" altLang="ko-KR" sz="1800" b="1" dirty="0" err="1" smtClean="0">
              <a:latin typeface="Times New Roman" pitchFamily="18" charset="0"/>
              <a:cs typeface="Times New Roman" pitchFamily="18" charset="0"/>
            </a:rPr>
            <a:t>từ</a:t>
          </a:r>
          <a:r>
            <a:rPr lang="en-US" altLang="ko-KR" sz="1800" b="1" dirty="0" smtClean="0">
              <a:latin typeface="Times New Roman" pitchFamily="18" charset="0"/>
              <a:cs typeface="Times New Roman" pitchFamily="18" charset="0"/>
            </a:rPr>
            <a:t> </a:t>
          </a:r>
          <a:r>
            <a:rPr lang="en-US" altLang="ko-KR" sz="1800" b="1" dirty="0" err="1" smtClean="0">
              <a:latin typeface="Times New Roman" pitchFamily="18" charset="0"/>
              <a:cs typeface="Times New Roman" pitchFamily="18" charset="0"/>
            </a:rPr>
            <a:t>chối</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5638" custLinFactNeighborY="-9807">
        <dgm:presLayoutVars>
          <dgm:bulletEnabled val="1"/>
        </dgm:presLayoutVars>
      </dgm:prSet>
      <dgm:spPr/>
      <dgm:t>
        <a:bodyPr/>
        <a:lstStyle/>
        <a:p>
          <a:pPr latinLnBrk="1"/>
          <a:endParaRPr lang="ko-KR" altLang="en-US"/>
        </a:p>
      </dgm:t>
    </dgm:pt>
  </dgm:ptLst>
  <dgm:cxnLst>
    <dgm:cxn modelId="{571818C0-2F93-FC42-8836-AACBFBCDCC9D}" type="presOf" srcId="{2FC50A8C-AB91-4166-8CAE-C820AB5D52D3}" destId="{765D3238-C7BB-4163-9438-EDF43CB402A9}" srcOrd="1" destOrd="0" presId="urn:microsoft.com/office/officeart/2005/8/layout/process1"/>
    <dgm:cxn modelId="{7BB13002-3931-5240-A518-8BEF2F0FB46C}" type="presOf" srcId="{E1C4C21E-72C5-4064-A973-56CF55F1E8F6}" destId="{F621A06F-78F6-4B70-995C-572C25F3DFA9}"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8DD81970-F35C-4940-92E2-4A9369E7908C}"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B73B2805-DCDC-B240-AAC2-1988C44350E4}" type="presOf" srcId="{65820229-2890-444F-BCE0-08D6DCFC2DD4}" destId="{6D6D339C-BC12-41B6-A99B-859658AD2053}" srcOrd="0" destOrd="0" presId="urn:microsoft.com/office/officeart/2005/8/layout/process1"/>
    <dgm:cxn modelId="{0FFF8A61-9144-FA4C-92D7-9EDE07AAADB8}" type="presOf" srcId="{2FC50A8C-AB91-4166-8CAE-C820AB5D52D3}" destId="{9EAC7C99-D73B-4935-A208-8CAF6264B39C}" srcOrd="0" destOrd="0" presId="urn:microsoft.com/office/officeart/2005/8/layout/process1"/>
    <dgm:cxn modelId="{DD34F76B-5792-2542-A071-9B4E44F79A5D}" type="presOf" srcId="{3BC7667F-C17B-4EF9-8361-EB7EB2B69B93}" destId="{F25585C6-3D97-49C4-B9EF-C1D6C6A4BA58}"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BDC1B3FD-ADEA-1349-82FE-8D1BCADDEC74}" type="presOf" srcId="{AA9F036A-1D1E-41F1-8F8C-F5FA4C81F385}" destId="{28E6948E-3946-4BAC-8012-3CD93F4F6821}" srcOrd="0" destOrd="0" presId="urn:microsoft.com/office/officeart/2005/8/layout/process1"/>
    <dgm:cxn modelId="{A125A3E8-A970-3D4D-B2A8-87F67CE4A9D0}" type="presOf" srcId="{AA9F036A-1D1E-41F1-8F8C-F5FA4C81F385}" destId="{2789DB1D-EF7C-4C26-8702-8C6F275F4603}" srcOrd="1" destOrd="0" presId="urn:microsoft.com/office/officeart/2005/8/layout/process1"/>
    <dgm:cxn modelId="{472C4514-CE9C-2C4B-BE80-7C97992F3957}" type="presParOf" srcId="{F25585C6-3D97-49C4-B9EF-C1D6C6A4BA58}" destId="{6D6D339C-BC12-41B6-A99B-859658AD2053}" srcOrd="0" destOrd="0" presId="urn:microsoft.com/office/officeart/2005/8/layout/process1"/>
    <dgm:cxn modelId="{F266469D-835D-BC4B-8B39-4AE3166B6FBB}" type="presParOf" srcId="{F25585C6-3D97-49C4-B9EF-C1D6C6A4BA58}" destId="{9EAC7C99-D73B-4935-A208-8CAF6264B39C}" srcOrd="1" destOrd="0" presId="urn:microsoft.com/office/officeart/2005/8/layout/process1"/>
    <dgm:cxn modelId="{C274D13B-B3AE-9F47-8198-7F6030CA686F}" type="presParOf" srcId="{9EAC7C99-D73B-4935-A208-8CAF6264B39C}" destId="{765D3238-C7BB-4163-9438-EDF43CB402A9}" srcOrd="0" destOrd="0" presId="urn:microsoft.com/office/officeart/2005/8/layout/process1"/>
    <dgm:cxn modelId="{E23820F7-AB0E-1C45-8B95-7EF869E6424E}" type="presParOf" srcId="{F25585C6-3D97-49C4-B9EF-C1D6C6A4BA58}" destId="{F621A06F-78F6-4B70-995C-572C25F3DFA9}" srcOrd="2" destOrd="0" presId="urn:microsoft.com/office/officeart/2005/8/layout/process1"/>
    <dgm:cxn modelId="{05F8DA62-B785-1348-8E40-CCC6AC2945FA}" type="presParOf" srcId="{F25585C6-3D97-49C4-B9EF-C1D6C6A4BA58}" destId="{28E6948E-3946-4BAC-8012-3CD93F4F6821}" srcOrd="3" destOrd="0" presId="urn:microsoft.com/office/officeart/2005/8/layout/process1"/>
    <dgm:cxn modelId="{51A8F782-9681-FB4F-9422-94667CA7D686}" type="presParOf" srcId="{28E6948E-3946-4BAC-8012-3CD93F4F6821}" destId="{2789DB1D-EF7C-4C26-8702-8C6F275F4603}" srcOrd="0" destOrd="0" presId="urn:microsoft.com/office/officeart/2005/8/layout/process1"/>
    <dgm:cxn modelId="{15A8556B-B388-F842-BCB9-5346EA5DE89A}"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8EB4E3"/>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920D8BDA-4AFC-0245-A296-DC667ADB39CA}" type="presOf" srcId="{3BC7667F-C17B-4EF9-8361-EB7EB2B69B93}" destId="{F25585C6-3D97-49C4-B9EF-C1D6C6A4BA58}" srcOrd="0" destOrd="0" presId="urn:microsoft.com/office/officeart/2005/8/layout/process1"/>
    <dgm:cxn modelId="{766D5DB4-ECF5-574B-B806-DF78B5B57387}"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B37FB611-0246-7446-8497-F734EF1AD5E6}" type="presOf" srcId="{5BEBB730-E176-413E-B1A9-C1D9237476BA}" destId="{90899F74-FDDF-480B-BFE3-A6DB17EBBC23}" srcOrd="1" destOrd="0" presId="urn:microsoft.com/office/officeart/2005/8/layout/process1"/>
    <dgm:cxn modelId="{23012FC8-2F7F-244E-8F50-09D25D645F61}" type="presOf" srcId="{AA9F036A-1D1E-41F1-8F8C-F5FA4C81F385}" destId="{28E6948E-3946-4BAC-8012-3CD93F4F6821}" srcOrd="0" destOrd="0" presId="urn:microsoft.com/office/officeart/2005/8/layout/process1"/>
    <dgm:cxn modelId="{551CD121-619F-7C4C-9327-F6D986ACA563}" type="presOf" srcId="{5BEBB730-E176-413E-B1A9-C1D9237476BA}" destId="{40F58D14-2369-4650-9EEA-7C06BB8FF04E}" srcOrd="0" destOrd="0" presId="urn:microsoft.com/office/officeart/2005/8/layout/process1"/>
    <dgm:cxn modelId="{C59975D0-917E-2F4E-845C-990C7543B6EA}" type="presOf" srcId="{2FC50A8C-AB91-4166-8CAE-C820AB5D52D3}" destId="{9EAC7C99-D73B-4935-A208-8CAF6264B39C}" srcOrd="0" destOrd="0" presId="urn:microsoft.com/office/officeart/2005/8/layout/process1"/>
    <dgm:cxn modelId="{99644135-2DB2-684A-83BE-532A46ABFBC9}" type="presOf" srcId="{AA9F036A-1D1E-41F1-8F8C-F5FA4C81F385}" destId="{2789DB1D-EF7C-4C26-8702-8C6F275F4603}" srcOrd="1" destOrd="0" presId="urn:microsoft.com/office/officeart/2005/8/layout/process1"/>
    <dgm:cxn modelId="{C5CCA8AD-90B3-5447-A273-ABB8F98FA5B9}" type="presOf" srcId="{7EF63B5D-CEFC-4412-B2E8-B1A8616BFD5C}" destId="{7F520CB4-3D5D-4542-857A-22567A5E9281}"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42CF7CFE-72C5-4846-A60D-D4A06DE1CAD8}" type="presOf" srcId="{E1C4C21E-72C5-4064-A973-56CF55F1E8F6}" destId="{F621A06F-78F6-4B70-995C-572C25F3DFA9}"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FBD938FC-44AB-FF46-A257-0B87EB5431BB}" type="presOf" srcId="{2FC50A8C-AB91-4166-8CAE-C820AB5D52D3}" destId="{765D3238-C7BB-4163-9438-EDF43CB402A9}" srcOrd="1" destOrd="0" presId="urn:microsoft.com/office/officeart/2005/8/layout/process1"/>
    <dgm:cxn modelId="{F9FA9D8F-838F-E44E-A158-1E966741D72F}" type="presOf" srcId="{F4BF054A-F68B-4B5F-BEBD-17AB341F8CAD}" destId="{CE521E56-CE2B-4F9D-AC84-5914E82AD38F}" srcOrd="0" destOrd="0" presId="urn:microsoft.com/office/officeart/2005/8/layout/process1"/>
    <dgm:cxn modelId="{3CDAEB28-7A8C-9847-989A-68F859B16BF4}" type="presParOf" srcId="{F25585C6-3D97-49C4-B9EF-C1D6C6A4BA58}" destId="{6D6D339C-BC12-41B6-A99B-859658AD2053}" srcOrd="0" destOrd="0" presId="urn:microsoft.com/office/officeart/2005/8/layout/process1"/>
    <dgm:cxn modelId="{2BAF5E3F-AD5D-CA42-BFC1-ED9C2C31ABF6}" type="presParOf" srcId="{F25585C6-3D97-49C4-B9EF-C1D6C6A4BA58}" destId="{9EAC7C99-D73B-4935-A208-8CAF6264B39C}" srcOrd="1" destOrd="0" presId="urn:microsoft.com/office/officeart/2005/8/layout/process1"/>
    <dgm:cxn modelId="{851196E7-1F2B-834F-BA6B-57FEBC0195E6}" type="presParOf" srcId="{9EAC7C99-D73B-4935-A208-8CAF6264B39C}" destId="{765D3238-C7BB-4163-9438-EDF43CB402A9}" srcOrd="0" destOrd="0" presId="urn:microsoft.com/office/officeart/2005/8/layout/process1"/>
    <dgm:cxn modelId="{A6EDFBCD-13C6-FD48-9BF9-CAAF8415FEFF}" type="presParOf" srcId="{F25585C6-3D97-49C4-B9EF-C1D6C6A4BA58}" destId="{CE521E56-CE2B-4F9D-AC84-5914E82AD38F}" srcOrd="2" destOrd="0" presId="urn:microsoft.com/office/officeart/2005/8/layout/process1"/>
    <dgm:cxn modelId="{13F8AF35-AC6A-6E49-80D1-6E2A65C20FFA}" type="presParOf" srcId="{F25585C6-3D97-49C4-B9EF-C1D6C6A4BA58}" destId="{40F58D14-2369-4650-9EEA-7C06BB8FF04E}" srcOrd="3" destOrd="0" presId="urn:microsoft.com/office/officeart/2005/8/layout/process1"/>
    <dgm:cxn modelId="{213B42BA-3E81-9C4E-A056-63AC0EA1ED97}" type="presParOf" srcId="{40F58D14-2369-4650-9EEA-7C06BB8FF04E}" destId="{90899F74-FDDF-480B-BFE3-A6DB17EBBC23}" srcOrd="0" destOrd="0" presId="urn:microsoft.com/office/officeart/2005/8/layout/process1"/>
    <dgm:cxn modelId="{8EB18F22-64E9-EA44-BD59-F8927F6508FD}" type="presParOf" srcId="{F25585C6-3D97-49C4-B9EF-C1D6C6A4BA58}" destId="{F621A06F-78F6-4B70-995C-572C25F3DFA9}" srcOrd="4" destOrd="0" presId="urn:microsoft.com/office/officeart/2005/8/layout/process1"/>
    <dgm:cxn modelId="{20591653-E396-4142-A460-C04820E339DB}" type="presParOf" srcId="{F25585C6-3D97-49C4-B9EF-C1D6C6A4BA58}" destId="{28E6948E-3946-4BAC-8012-3CD93F4F6821}" srcOrd="5" destOrd="0" presId="urn:microsoft.com/office/officeart/2005/8/layout/process1"/>
    <dgm:cxn modelId="{7CDF5F83-2AFE-0B4A-B349-A7820CAD9ACD}" type="presParOf" srcId="{28E6948E-3946-4BAC-8012-3CD93F4F6821}" destId="{2789DB1D-EF7C-4C26-8702-8C6F275F4603}" srcOrd="0" destOrd="0" presId="urn:microsoft.com/office/officeart/2005/8/layout/process1"/>
    <dgm:cxn modelId="{E2C57143-5F65-9E46-9672-F6BADBBC1C56}"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17375E"/>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29E6A073-DF9F-A142-AD4A-ED705F6CFFD7}" type="presOf" srcId="{65820229-2890-444F-BCE0-08D6DCFC2DD4}" destId="{6D6D339C-BC12-41B6-A99B-859658AD2053}" srcOrd="0" destOrd="0" presId="urn:microsoft.com/office/officeart/2005/8/layout/process1"/>
    <dgm:cxn modelId="{D3F3E747-47FE-4809-8D56-CA33979009AC}" srcId="{3BC7667F-C17B-4EF9-8361-EB7EB2B69B93}" destId="{7EF63B5D-CEFC-4412-B2E8-B1A8616BFD5C}" srcOrd="3" destOrd="0" parTransId="{2C8F2DF3-ADCC-47DE-A881-FB222A512E95}" sibTransId="{32ED0863-FAD7-423E-BF89-047AA60CAABC}"/>
    <dgm:cxn modelId="{2F58EFDA-5127-46DF-A64D-4725C736242A}" srcId="{3BC7667F-C17B-4EF9-8361-EB7EB2B69B93}" destId="{E1C4C21E-72C5-4064-A973-56CF55F1E8F6}" srcOrd="2" destOrd="0" parTransId="{C00E7A5D-4C51-413A-970F-3E55366AA1F4}" sibTransId="{AA9F036A-1D1E-41F1-8F8C-F5FA4C81F385}"/>
    <dgm:cxn modelId="{0F8BF871-4E2C-6F4B-91AD-E069D25E2062}" type="presOf" srcId="{E1C4C21E-72C5-4064-A973-56CF55F1E8F6}" destId="{F621A06F-78F6-4B70-995C-572C25F3DFA9}" srcOrd="0" destOrd="0" presId="urn:microsoft.com/office/officeart/2005/8/layout/process1"/>
    <dgm:cxn modelId="{78BC2AAA-C78B-C84C-B75C-F8309DE46434}" type="presOf" srcId="{AA9F036A-1D1E-41F1-8F8C-F5FA4C81F385}" destId="{28E6948E-3946-4BAC-8012-3CD93F4F6821}" srcOrd="0" destOrd="0" presId="urn:microsoft.com/office/officeart/2005/8/layout/process1"/>
    <dgm:cxn modelId="{4D86C7F3-0583-5443-9EA2-2E0DE802DB4D}" type="presOf" srcId="{5BEBB730-E176-413E-B1A9-C1D9237476BA}" destId="{40F58D14-2369-4650-9EEA-7C06BB8FF04E}" srcOrd="0" destOrd="0" presId="urn:microsoft.com/office/officeart/2005/8/layout/process1"/>
    <dgm:cxn modelId="{DA3B6A0F-DD65-3E4A-AF6A-8A708E89E691}" type="presOf" srcId="{3BC7667F-C17B-4EF9-8361-EB7EB2B69B93}" destId="{F25585C6-3D97-49C4-B9EF-C1D6C6A4BA58}" srcOrd="0" destOrd="0" presId="urn:microsoft.com/office/officeart/2005/8/layout/process1"/>
    <dgm:cxn modelId="{78C8A587-BFAC-EE4D-B31C-1332A89C0025}" type="presOf" srcId="{2FC50A8C-AB91-4166-8CAE-C820AB5D52D3}" destId="{9EAC7C99-D73B-4935-A208-8CAF6264B39C}" srcOrd="0" destOrd="0" presId="urn:microsoft.com/office/officeart/2005/8/layout/process1"/>
    <dgm:cxn modelId="{F6D0CDDE-D832-8E41-8DC2-E439A02E01ED}" type="presOf" srcId="{AA9F036A-1D1E-41F1-8F8C-F5FA4C81F385}" destId="{2789DB1D-EF7C-4C26-8702-8C6F275F4603}" srcOrd="1" destOrd="0" presId="urn:microsoft.com/office/officeart/2005/8/layout/process1"/>
    <dgm:cxn modelId="{6D8A615B-4BCF-0241-AD87-BDB13C8FE92B}" type="presOf" srcId="{F4BF054A-F68B-4B5F-BEBD-17AB341F8CAD}" destId="{CE521E56-CE2B-4F9D-AC84-5914E82AD38F}" srcOrd="0" destOrd="0" presId="urn:microsoft.com/office/officeart/2005/8/layout/process1"/>
    <dgm:cxn modelId="{E1B27C54-E82D-B34A-991E-B084BDB2BDE3}" type="presOf" srcId="{5BEBB730-E176-413E-B1A9-C1D9237476BA}" destId="{90899F74-FDDF-480B-BFE3-A6DB17EBBC2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78235952-D7ED-474D-A505-B03E06FDAB5C}" type="presOf" srcId="{2FC50A8C-AB91-4166-8CAE-C820AB5D52D3}" destId="{765D3238-C7BB-4163-9438-EDF43CB402A9}" srcOrd="1" destOrd="0" presId="urn:microsoft.com/office/officeart/2005/8/layout/process1"/>
    <dgm:cxn modelId="{2CE87B7E-CA21-5840-900C-B9A799A9CF94}" type="presOf" srcId="{7EF63B5D-CEFC-4412-B2E8-B1A8616BFD5C}" destId="{7F520CB4-3D5D-4542-857A-22567A5E9281}" srcOrd="0" destOrd="0" presId="urn:microsoft.com/office/officeart/2005/8/layout/process1"/>
    <dgm:cxn modelId="{6C723884-7635-254E-AFD1-D9C724E27FFB}" type="presParOf" srcId="{F25585C6-3D97-49C4-B9EF-C1D6C6A4BA58}" destId="{6D6D339C-BC12-41B6-A99B-859658AD2053}" srcOrd="0" destOrd="0" presId="urn:microsoft.com/office/officeart/2005/8/layout/process1"/>
    <dgm:cxn modelId="{1AD21666-22A2-3848-86F0-84AA34BEB969}" type="presParOf" srcId="{F25585C6-3D97-49C4-B9EF-C1D6C6A4BA58}" destId="{9EAC7C99-D73B-4935-A208-8CAF6264B39C}" srcOrd="1" destOrd="0" presId="urn:microsoft.com/office/officeart/2005/8/layout/process1"/>
    <dgm:cxn modelId="{DE19B088-871C-8240-9779-E1893CD4B553}" type="presParOf" srcId="{9EAC7C99-D73B-4935-A208-8CAF6264B39C}" destId="{765D3238-C7BB-4163-9438-EDF43CB402A9}" srcOrd="0" destOrd="0" presId="urn:microsoft.com/office/officeart/2005/8/layout/process1"/>
    <dgm:cxn modelId="{F10E1D42-14E8-FA49-ACB9-76EF00B54FE3}" type="presParOf" srcId="{F25585C6-3D97-49C4-B9EF-C1D6C6A4BA58}" destId="{CE521E56-CE2B-4F9D-AC84-5914E82AD38F}" srcOrd="2" destOrd="0" presId="urn:microsoft.com/office/officeart/2005/8/layout/process1"/>
    <dgm:cxn modelId="{83D641A4-6DDC-AD4F-AD31-DCB9EB3D6D57}" type="presParOf" srcId="{F25585C6-3D97-49C4-B9EF-C1D6C6A4BA58}" destId="{40F58D14-2369-4650-9EEA-7C06BB8FF04E}" srcOrd="3" destOrd="0" presId="urn:microsoft.com/office/officeart/2005/8/layout/process1"/>
    <dgm:cxn modelId="{87FD2C4B-5A32-934B-954B-F33CCED095A5}" type="presParOf" srcId="{40F58D14-2369-4650-9EEA-7C06BB8FF04E}" destId="{90899F74-FDDF-480B-BFE3-A6DB17EBBC23}" srcOrd="0" destOrd="0" presId="urn:microsoft.com/office/officeart/2005/8/layout/process1"/>
    <dgm:cxn modelId="{031EB508-FB8C-B045-B589-B62E51AA4486}" type="presParOf" srcId="{F25585C6-3D97-49C4-B9EF-C1D6C6A4BA58}" destId="{F621A06F-78F6-4B70-995C-572C25F3DFA9}" srcOrd="4" destOrd="0" presId="urn:microsoft.com/office/officeart/2005/8/layout/process1"/>
    <dgm:cxn modelId="{A805CF1F-4398-8C4D-89A8-C39E053CED5A}" type="presParOf" srcId="{F25585C6-3D97-49C4-B9EF-C1D6C6A4BA58}" destId="{28E6948E-3946-4BAC-8012-3CD93F4F6821}" srcOrd="5" destOrd="0" presId="urn:microsoft.com/office/officeart/2005/8/layout/process1"/>
    <dgm:cxn modelId="{58253752-7F2E-1049-82B5-A82CCF61B3CC}" type="presParOf" srcId="{28E6948E-3946-4BAC-8012-3CD93F4F6821}" destId="{2789DB1D-EF7C-4C26-8702-8C6F275F4603}" srcOrd="0" destOrd="0" presId="urn:microsoft.com/office/officeart/2005/8/layout/process1"/>
    <dgm:cxn modelId="{A8E62749-B667-C148-A6C8-155977E8E169}"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17375E"/>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dirty="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EC15EA35-3AA5-6A47-921C-A9B74FB85348}" type="presOf" srcId="{F4BF054A-F68B-4B5F-BEBD-17AB341F8CAD}" destId="{CE521E56-CE2B-4F9D-AC84-5914E82AD38F}" srcOrd="0" destOrd="0" presId="urn:microsoft.com/office/officeart/2005/8/layout/process1"/>
    <dgm:cxn modelId="{3F914942-E4BF-E44A-A0F8-926D33EA20BA}" type="presOf" srcId="{3BC7667F-C17B-4EF9-8361-EB7EB2B69B93}" destId="{F25585C6-3D97-49C4-B9EF-C1D6C6A4BA58}" srcOrd="0" destOrd="0" presId="urn:microsoft.com/office/officeart/2005/8/layout/process1"/>
    <dgm:cxn modelId="{40383983-AD55-B943-950A-797F43873713}" type="presOf" srcId="{2FC50A8C-AB91-4166-8CAE-C820AB5D52D3}" destId="{765D3238-C7BB-4163-9438-EDF43CB402A9}" srcOrd="1" destOrd="0" presId="urn:microsoft.com/office/officeart/2005/8/layout/process1"/>
    <dgm:cxn modelId="{E38057BE-36FF-0943-B3E1-1BD7F0BBDD0E}" type="presOf" srcId="{E1C4C21E-72C5-4064-A973-56CF55F1E8F6}" destId="{F621A06F-78F6-4B70-995C-572C25F3DFA9}"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726402BB-A68E-4F47-B19C-809F7E2CDA9C}" type="presOf" srcId="{65820229-2890-444F-BCE0-08D6DCFC2DD4}" destId="{6D6D339C-BC12-41B6-A99B-859658AD2053}" srcOrd="0" destOrd="0" presId="urn:microsoft.com/office/officeart/2005/8/layout/process1"/>
    <dgm:cxn modelId="{986A8ADC-EAA2-084F-8AF8-3BEF47E34F91}" type="presOf" srcId="{5BEBB730-E176-413E-B1A9-C1D9237476BA}" destId="{90899F74-FDDF-480B-BFE3-A6DB17EBBC23}" srcOrd="1" destOrd="0" presId="urn:microsoft.com/office/officeart/2005/8/layout/process1"/>
    <dgm:cxn modelId="{6F7E10E1-0AD9-5E44-AFA2-288CA24C8EEC}" type="presOf" srcId="{5BEBB730-E176-413E-B1A9-C1D9237476BA}" destId="{40F58D14-2369-4650-9EEA-7C06BB8FF04E}" srcOrd="0" destOrd="0" presId="urn:microsoft.com/office/officeart/2005/8/layout/process1"/>
    <dgm:cxn modelId="{14C65D37-49C8-8348-AEB7-59AAC4E4D84A}" type="presOf" srcId="{7EF63B5D-CEFC-4412-B2E8-B1A8616BFD5C}" destId="{7F520CB4-3D5D-4542-857A-22567A5E9281}" srcOrd="0" destOrd="0" presId="urn:microsoft.com/office/officeart/2005/8/layout/process1"/>
    <dgm:cxn modelId="{B262E78D-03BB-2245-ADA4-7E15BE7C1165}"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9624C542-6B0F-594F-B7F6-295FFFD10E65}" type="presOf" srcId="{2FC50A8C-AB91-4166-8CAE-C820AB5D52D3}" destId="{9EAC7C99-D73B-4935-A208-8CAF6264B39C}" srcOrd="0" destOrd="0" presId="urn:microsoft.com/office/officeart/2005/8/layout/process1"/>
    <dgm:cxn modelId="{4251C150-57F4-2948-978C-EF553A5079AF}" type="presOf" srcId="{AA9F036A-1D1E-41F1-8F8C-F5FA4C81F385}" destId="{28E6948E-3946-4BAC-8012-3CD93F4F6821}" srcOrd="0" destOrd="0" presId="urn:microsoft.com/office/officeart/2005/8/layout/process1"/>
    <dgm:cxn modelId="{99F9B843-0C4D-354D-A144-473CAE3621A5}" type="presParOf" srcId="{F25585C6-3D97-49C4-B9EF-C1D6C6A4BA58}" destId="{6D6D339C-BC12-41B6-A99B-859658AD2053}" srcOrd="0" destOrd="0" presId="urn:microsoft.com/office/officeart/2005/8/layout/process1"/>
    <dgm:cxn modelId="{A72F2822-CF3C-D347-B4E8-8CF458DDEE39}" type="presParOf" srcId="{F25585C6-3D97-49C4-B9EF-C1D6C6A4BA58}" destId="{9EAC7C99-D73B-4935-A208-8CAF6264B39C}" srcOrd="1" destOrd="0" presId="urn:microsoft.com/office/officeart/2005/8/layout/process1"/>
    <dgm:cxn modelId="{2F59632F-EFB4-A343-8F59-B7AAD19C6208}" type="presParOf" srcId="{9EAC7C99-D73B-4935-A208-8CAF6264B39C}" destId="{765D3238-C7BB-4163-9438-EDF43CB402A9}" srcOrd="0" destOrd="0" presId="urn:microsoft.com/office/officeart/2005/8/layout/process1"/>
    <dgm:cxn modelId="{5D6D23A1-3982-2942-8A5D-CC783FF3DAEB}" type="presParOf" srcId="{F25585C6-3D97-49C4-B9EF-C1D6C6A4BA58}" destId="{CE521E56-CE2B-4F9D-AC84-5914E82AD38F}" srcOrd="2" destOrd="0" presId="urn:microsoft.com/office/officeart/2005/8/layout/process1"/>
    <dgm:cxn modelId="{E538AECC-7CD3-A749-A9D2-D270FAB21482}" type="presParOf" srcId="{F25585C6-3D97-49C4-B9EF-C1D6C6A4BA58}" destId="{40F58D14-2369-4650-9EEA-7C06BB8FF04E}" srcOrd="3" destOrd="0" presId="urn:microsoft.com/office/officeart/2005/8/layout/process1"/>
    <dgm:cxn modelId="{D12F5851-5DE1-D845-94CC-D9622C85DA60}" type="presParOf" srcId="{40F58D14-2369-4650-9EEA-7C06BB8FF04E}" destId="{90899F74-FDDF-480B-BFE3-A6DB17EBBC23}" srcOrd="0" destOrd="0" presId="urn:microsoft.com/office/officeart/2005/8/layout/process1"/>
    <dgm:cxn modelId="{327A1E32-83BE-AB45-81DE-2BA1E22B27A6}" type="presParOf" srcId="{F25585C6-3D97-49C4-B9EF-C1D6C6A4BA58}" destId="{F621A06F-78F6-4B70-995C-572C25F3DFA9}" srcOrd="4" destOrd="0" presId="urn:microsoft.com/office/officeart/2005/8/layout/process1"/>
    <dgm:cxn modelId="{946D35C3-0E0B-D349-9971-4B75AAAD961B}" type="presParOf" srcId="{F25585C6-3D97-49C4-B9EF-C1D6C6A4BA58}" destId="{28E6948E-3946-4BAC-8012-3CD93F4F6821}" srcOrd="5" destOrd="0" presId="urn:microsoft.com/office/officeart/2005/8/layout/process1"/>
    <dgm:cxn modelId="{2D39778D-B511-204F-9CFD-FA7F945B642A}" type="presParOf" srcId="{28E6948E-3946-4BAC-8012-3CD93F4F6821}" destId="{2789DB1D-EF7C-4C26-8702-8C6F275F4603}" srcOrd="0" destOrd="0" presId="urn:microsoft.com/office/officeart/2005/8/layout/process1"/>
    <dgm:cxn modelId="{79C7643A-4FE8-884A-9314-E3ED1E0F2D9C}"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Chọn báo cáo</a:t>
          </a:r>
          <a:endParaRPr lang="ko-KR" altLang="en-US" sz="18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53958DD-ED8E-4D71-8237-F88AD5A5EBCE}"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305AF155-6A2F-4BB7-90A5-C7F98993DF72}" type="presOf" srcId="{65820229-2890-444F-BCE0-08D6DCFC2DD4}" destId="{6D6D339C-BC12-41B6-A99B-859658AD2053}" srcOrd="0" destOrd="0" presId="urn:microsoft.com/office/officeart/2005/8/layout/process1"/>
    <dgm:cxn modelId="{123BA365-369E-4E26-B2B8-C20ABAE20D10}" type="presOf" srcId="{32ED0863-FAD7-423E-BF89-047AA60CAABC}" destId="{C83A6771-F77E-48BC-ADF2-311E67C81A5A}" srcOrd="0" destOrd="0" presId="urn:microsoft.com/office/officeart/2005/8/layout/process1"/>
    <dgm:cxn modelId="{462BADED-50CD-46E4-88C2-25900E6E3089}" type="presOf" srcId="{E1C4C21E-72C5-4064-A973-56CF55F1E8F6}" destId="{F621A06F-78F6-4B70-995C-572C25F3DFA9}" srcOrd="0" destOrd="0" presId="urn:microsoft.com/office/officeart/2005/8/layout/process1"/>
    <dgm:cxn modelId="{E19FC024-9D0A-466A-96A6-6F37BDCB2366}" type="presOf" srcId="{32ED0863-FAD7-423E-BF89-047AA60CAABC}" destId="{199477C4-EF13-4A37-8558-B48C2285B9A6}" srcOrd="1" destOrd="0" presId="urn:microsoft.com/office/officeart/2005/8/layout/process1"/>
    <dgm:cxn modelId="{78CF90E9-D3A8-49E4-A39E-C3461B94EF12}" type="presOf" srcId="{2FC50A8C-AB91-4166-8CAE-C820AB5D52D3}" destId="{9EAC7C99-D73B-4935-A208-8CAF6264B39C}"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763DD61A-9152-4994-BA2E-1F379A8934EE}" type="presOf" srcId="{AA9F036A-1D1E-41F1-8F8C-F5FA4C81F385}" destId="{2789DB1D-EF7C-4C26-8702-8C6F275F4603}" srcOrd="1" destOrd="0" presId="urn:microsoft.com/office/officeart/2005/8/layout/process1"/>
    <dgm:cxn modelId="{42F3458E-5FBF-48AC-AEFE-5875A2221AAA}" type="presOf" srcId="{7EF63B5D-CEFC-4412-B2E8-B1A8616BFD5C}" destId="{7F520CB4-3D5D-4542-857A-22567A5E9281}" srcOrd="0" destOrd="0" presId="urn:microsoft.com/office/officeart/2005/8/layout/process1"/>
    <dgm:cxn modelId="{3BBF73A0-07C0-46CD-BFAB-3991491834D4}" type="presOf" srcId="{AA9F036A-1D1E-41F1-8F8C-F5FA4C81F385}" destId="{28E6948E-3946-4BAC-8012-3CD93F4F6821}" srcOrd="0" destOrd="0" presId="urn:microsoft.com/office/officeart/2005/8/layout/process1"/>
    <dgm:cxn modelId="{4EB9033F-494C-4316-A569-FDA97F76086D}" type="presOf" srcId="{D0471E72-74E9-4AFB-829C-966CC9C858C6}" destId="{EB24BB19-59F7-41F4-B482-369A364F51BF}" srcOrd="0" destOrd="0" presId="urn:microsoft.com/office/officeart/2005/8/layout/process1"/>
    <dgm:cxn modelId="{E74FA643-F52F-4D56-A0F1-13557938F04E}" type="presOf" srcId="{3BC7667F-C17B-4EF9-8361-EB7EB2B69B93}" destId="{F25585C6-3D97-49C4-B9EF-C1D6C6A4BA58}" srcOrd="0" destOrd="0" presId="urn:microsoft.com/office/officeart/2005/8/layout/process1"/>
    <dgm:cxn modelId="{1D4BF267-9D52-40E8-8232-0CB92D875627}" type="presParOf" srcId="{F25585C6-3D97-49C4-B9EF-C1D6C6A4BA58}" destId="{6D6D339C-BC12-41B6-A99B-859658AD2053}" srcOrd="0" destOrd="0" presId="urn:microsoft.com/office/officeart/2005/8/layout/process1"/>
    <dgm:cxn modelId="{FA9438D6-BD64-4802-8D63-D06253E96F74}" type="presParOf" srcId="{F25585C6-3D97-49C4-B9EF-C1D6C6A4BA58}" destId="{9EAC7C99-D73B-4935-A208-8CAF6264B39C}" srcOrd="1" destOrd="0" presId="urn:microsoft.com/office/officeart/2005/8/layout/process1"/>
    <dgm:cxn modelId="{DE109B55-749F-4974-B27B-912C6017AE0B}" type="presParOf" srcId="{9EAC7C99-D73B-4935-A208-8CAF6264B39C}" destId="{765D3238-C7BB-4163-9438-EDF43CB402A9}" srcOrd="0" destOrd="0" presId="urn:microsoft.com/office/officeart/2005/8/layout/process1"/>
    <dgm:cxn modelId="{8F7E7310-9385-4078-980A-57307C2142EE}" type="presParOf" srcId="{F25585C6-3D97-49C4-B9EF-C1D6C6A4BA58}" destId="{F621A06F-78F6-4B70-995C-572C25F3DFA9}" srcOrd="2" destOrd="0" presId="urn:microsoft.com/office/officeart/2005/8/layout/process1"/>
    <dgm:cxn modelId="{D402A2EE-F835-456B-B500-673B0CEE3183}" type="presParOf" srcId="{F25585C6-3D97-49C4-B9EF-C1D6C6A4BA58}" destId="{28E6948E-3946-4BAC-8012-3CD93F4F6821}" srcOrd="3" destOrd="0" presId="urn:microsoft.com/office/officeart/2005/8/layout/process1"/>
    <dgm:cxn modelId="{4212BA88-9240-4D64-B7B7-7277539483D4}" type="presParOf" srcId="{28E6948E-3946-4BAC-8012-3CD93F4F6821}" destId="{2789DB1D-EF7C-4C26-8702-8C6F275F4603}" srcOrd="0" destOrd="0" presId="urn:microsoft.com/office/officeart/2005/8/layout/process1"/>
    <dgm:cxn modelId="{E9901ADF-3838-49A6-A05E-AB5D89E73812}" type="presParOf" srcId="{F25585C6-3D97-49C4-B9EF-C1D6C6A4BA58}" destId="{7F520CB4-3D5D-4542-857A-22567A5E9281}" srcOrd="4" destOrd="0" presId="urn:microsoft.com/office/officeart/2005/8/layout/process1"/>
    <dgm:cxn modelId="{6D4BA70D-D293-4248-A46C-5BB1D501E4AF}" type="presParOf" srcId="{F25585C6-3D97-49C4-B9EF-C1D6C6A4BA58}" destId="{C83A6771-F77E-48BC-ADF2-311E67C81A5A}" srcOrd="5" destOrd="0" presId="urn:microsoft.com/office/officeart/2005/8/layout/process1"/>
    <dgm:cxn modelId="{68ED2725-34CD-4D66-9BE7-5617662DCCAA}" type="presParOf" srcId="{C83A6771-F77E-48BC-ADF2-311E67C81A5A}" destId="{199477C4-EF13-4A37-8558-B48C2285B9A6}" srcOrd="0" destOrd="0" presId="urn:microsoft.com/office/officeart/2005/8/layout/process1"/>
    <dgm:cxn modelId="{82A7F9D8-7C81-4814-8EE5-65187F67BF95}"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702EFA17-DBD1-3C44-8D96-4B40A05EE5ED}" type="presOf" srcId="{3BC7667F-C17B-4EF9-8361-EB7EB2B69B93}" destId="{F25585C6-3D97-49C4-B9EF-C1D6C6A4BA58}" srcOrd="0" destOrd="0" presId="urn:microsoft.com/office/officeart/2005/8/layout/process1"/>
    <dgm:cxn modelId="{4B3D5E88-5EFC-2341-BBD1-ACBAA4E02730}" type="presOf" srcId="{AA9F036A-1D1E-41F1-8F8C-F5FA4C81F385}" destId="{2789DB1D-EF7C-4C26-8702-8C6F275F4603}" srcOrd="1" destOrd="0" presId="urn:microsoft.com/office/officeart/2005/8/layout/process1"/>
    <dgm:cxn modelId="{DB9B16DC-E4FF-8849-A70D-80A68B5BC218}" type="presOf" srcId="{5BEBB730-E176-413E-B1A9-C1D9237476BA}" destId="{40F58D14-2369-4650-9EEA-7C06BB8FF04E}" srcOrd="0" destOrd="0" presId="urn:microsoft.com/office/officeart/2005/8/layout/process1"/>
    <dgm:cxn modelId="{DB9547AF-5E63-B646-A4AF-6DDAC80FBE0B}" type="presOf" srcId="{2FC50A8C-AB91-4166-8CAE-C820AB5D52D3}" destId="{765D3238-C7BB-4163-9438-EDF43CB402A9}" srcOrd="1"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9B42D477-F0BA-864C-97F3-1F69C4F40139}" type="presOf" srcId="{65820229-2890-444F-BCE0-08D6DCFC2DD4}" destId="{6D6D339C-BC12-41B6-A99B-859658AD2053}"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1AE2A4B-2FF6-B04C-94DC-F6B0066F2CF8}" type="presOf" srcId="{E1C4C21E-72C5-4064-A973-56CF55F1E8F6}" destId="{F621A06F-78F6-4B70-995C-572C25F3DFA9}"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59EDAB8F-A71A-AD40-871C-8883E4E8FA7C}" type="presOf" srcId="{7EF63B5D-CEFC-4412-B2E8-B1A8616BFD5C}" destId="{7F520CB4-3D5D-4542-857A-22567A5E9281}" srcOrd="0" destOrd="0" presId="urn:microsoft.com/office/officeart/2005/8/layout/process1"/>
    <dgm:cxn modelId="{340A484F-263B-664F-B851-27E87DB4B40A}" type="presOf" srcId="{5BEBB730-E176-413E-B1A9-C1D9237476BA}" destId="{90899F74-FDDF-480B-BFE3-A6DB17EBBC23}" srcOrd="1" destOrd="0" presId="urn:microsoft.com/office/officeart/2005/8/layout/process1"/>
    <dgm:cxn modelId="{D59B444B-965F-CE41-9748-E068BFD8ED17}" type="presOf" srcId="{2FC50A8C-AB91-4166-8CAE-C820AB5D52D3}" destId="{9EAC7C99-D73B-4935-A208-8CAF6264B39C}" srcOrd="0" destOrd="0" presId="urn:microsoft.com/office/officeart/2005/8/layout/process1"/>
    <dgm:cxn modelId="{510D6287-C294-C94E-A33C-06AA7593EB96}" type="presOf" srcId="{F4BF054A-F68B-4B5F-BEBD-17AB341F8CAD}" destId="{CE521E56-CE2B-4F9D-AC84-5914E82AD38F}" srcOrd="0" destOrd="0" presId="urn:microsoft.com/office/officeart/2005/8/layout/process1"/>
    <dgm:cxn modelId="{86F46784-BBEC-3C4D-A6CE-87FCBDB6D6F9}" type="presOf" srcId="{AA9F036A-1D1E-41F1-8F8C-F5FA4C81F385}" destId="{28E6948E-3946-4BAC-8012-3CD93F4F6821}" srcOrd="0" destOrd="0" presId="urn:microsoft.com/office/officeart/2005/8/layout/process1"/>
    <dgm:cxn modelId="{EEF1CFE3-E38D-CF44-8DCC-2A9D953E855C}" type="presParOf" srcId="{F25585C6-3D97-49C4-B9EF-C1D6C6A4BA58}" destId="{6D6D339C-BC12-41B6-A99B-859658AD2053}" srcOrd="0" destOrd="0" presId="urn:microsoft.com/office/officeart/2005/8/layout/process1"/>
    <dgm:cxn modelId="{4993689D-CF20-C94F-B030-0404B434A4BE}" type="presParOf" srcId="{F25585C6-3D97-49C4-B9EF-C1D6C6A4BA58}" destId="{9EAC7C99-D73B-4935-A208-8CAF6264B39C}" srcOrd="1" destOrd="0" presId="urn:microsoft.com/office/officeart/2005/8/layout/process1"/>
    <dgm:cxn modelId="{BEDBD33E-1E7B-CC4C-AC65-54411C381587}" type="presParOf" srcId="{9EAC7C99-D73B-4935-A208-8CAF6264B39C}" destId="{765D3238-C7BB-4163-9438-EDF43CB402A9}" srcOrd="0" destOrd="0" presId="urn:microsoft.com/office/officeart/2005/8/layout/process1"/>
    <dgm:cxn modelId="{F99F5B17-1141-1A4C-8C55-957E3427497C}" type="presParOf" srcId="{F25585C6-3D97-49C4-B9EF-C1D6C6A4BA58}" destId="{CE521E56-CE2B-4F9D-AC84-5914E82AD38F}" srcOrd="2" destOrd="0" presId="urn:microsoft.com/office/officeart/2005/8/layout/process1"/>
    <dgm:cxn modelId="{8F7765E7-62A6-7D46-84B9-AE6B7CAF6566}" type="presParOf" srcId="{F25585C6-3D97-49C4-B9EF-C1D6C6A4BA58}" destId="{40F58D14-2369-4650-9EEA-7C06BB8FF04E}" srcOrd="3" destOrd="0" presId="urn:microsoft.com/office/officeart/2005/8/layout/process1"/>
    <dgm:cxn modelId="{5EBB9A27-44F0-154B-ABDF-21B575E349B9}" type="presParOf" srcId="{40F58D14-2369-4650-9EEA-7C06BB8FF04E}" destId="{90899F74-FDDF-480B-BFE3-A6DB17EBBC23}" srcOrd="0" destOrd="0" presId="urn:microsoft.com/office/officeart/2005/8/layout/process1"/>
    <dgm:cxn modelId="{4CF4C2D7-88A5-1248-AA0E-1FDFA83827D6}" type="presParOf" srcId="{F25585C6-3D97-49C4-B9EF-C1D6C6A4BA58}" destId="{F621A06F-78F6-4B70-995C-572C25F3DFA9}" srcOrd="4" destOrd="0" presId="urn:microsoft.com/office/officeart/2005/8/layout/process1"/>
    <dgm:cxn modelId="{D7F492BD-BE1A-0E49-A415-AAE2769D4965}" type="presParOf" srcId="{F25585C6-3D97-49C4-B9EF-C1D6C6A4BA58}" destId="{28E6948E-3946-4BAC-8012-3CD93F4F6821}" srcOrd="5" destOrd="0" presId="urn:microsoft.com/office/officeart/2005/8/layout/process1"/>
    <dgm:cxn modelId="{6D36CBCE-FDB6-A64A-A7A9-98285AC801C8}" type="presParOf" srcId="{28E6948E-3946-4BAC-8012-3CD93F4F6821}" destId="{2789DB1D-EF7C-4C26-8702-8C6F275F4603}" srcOrd="0" destOrd="0" presId="urn:microsoft.com/office/officeart/2005/8/layout/process1"/>
    <dgm:cxn modelId="{1196663C-E29C-F04B-A88A-01F3566379D1}"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09BFE66C-8E52-F84A-A197-2538ABB1CC1A}" type="presOf" srcId="{2FC50A8C-AB91-4166-8CAE-C820AB5D52D3}" destId="{765D3238-C7BB-4163-9438-EDF43CB402A9}" srcOrd="1" destOrd="0" presId="urn:microsoft.com/office/officeart/2005/8/layout/process1"/>
    <dgm:cxn modelId="{29E51BF6-2EE3-D244-9822-2A316F490F41}" type="presOf" srcId="{AA9F036A-1D1E-41F1-8F8C-F5FA4C81F385}" destId="{28E6948E-3946-4BAC-8012-3CD93F4F6821}"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31076A32-D4CC-474D-B6E7-8E5282062A76}" type="presOf" srcId="{F4BF054A-F68B-4B5F-BEBD-17AB341F8CAD}" destId="{CE521E56-CE2B-4F9D-AC84-5914E82AD38F}" srcOrd="0" destOrd="0" presId="urn:microsoft.com/office/officeart/2005/8/layout/process1"/>
    <dgm:cxn modelId="{B7157E59-6F89-584D-8AF2-8098D1D4D3A4}" type="presOf" srcId="{65820229-2890-444F-BCE0-08D6DCFC2DD4}" destId="{6D6D339C-BC12-41B6-A99B-859658AD2053}"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2" destOrd="0" parTransId="{C00E7A5D-4C51-413A-970F-3E55366AA1F4}" sibTransId="{AA9F036A-1D1E-41F1-8F8C-F5FA4C81F385}"/>
    <dgm:cxn modelId="{CE11BD95-7D25-8B44-9DCE-873FC4B7D42B}" type="presOf" srcId="{E1C4C21E-72C5-4064-A973-56CF55F1E8F6}" destId="{F621A06F-78F6-4B70-995C-572C25F3DFA9}" srcOrd="0" destOrd="0" presId="urn:microsoft.com/office/officeart/2005/8/layout/process1"/>
    <dgm:cxn modelId="{C6123753-4275-F344-AE5F-736D35FC2F0F}" type="presOf" srcId="{7EF63B5D-CEFC-4412-B2E8-B1A8616BFD5C}" destId="{7F520CB4-3D5D-4542-857A-22567A5E9281}" srcOrd="0" destOrd="0" presId="urn:microsoft.com/office/officeart/2005/8/layout/process1"/>
    <dgm:cxn modelId="{D90DA622-B7F9-9444-8FE0-EFB0355E13B7}" type="presOf" srcId="{2FC50A8C-AB91-4166-8CAE-C820AB5D52D3}" destId="{9EAC7C99-D73B-4935-A208-8CAF6264B39C}" srcOrd="0" destOrd="0" presId="urn:microsoft.com/office/officeart/2005/8/layout/process1"/>
    <dgm:cxn modelId="{4F838245-ECC8-9F43-8CD3-A8417A1FBF12}" type="presOf" srcId="{3BC7667F-C17B-4EF9-8361-EB7EB2B69B93}" destId="{F25585C6-3D97-49C4-B9EF-C1D6C6A4BA58}" srcOrd="0" destOrd="0" presId="urn:microsoft.com/office/officeart/2005/8/layout/process1"/>
    <dgm:cxn modelId="{FD1156BE-BF56-B449-A154-3D5FBD13DCE2}" type="presOf" srcId="{AA9F036A-1D1E-41F1-8F8C-F5FA4C81F385}" destId="{2789DB1D-EF7C-4C26-8702-8C6F275F4603}" srcOrd="1" destOrd="0" presId="urn:microsoft.com/office/officeart/2005/8/layout/process1"/>
    <dgm:cxn modelId="{B9BCA6BE-24BF-6B4A-BFE6-3A5A45CD7C2C}" type="presOf" srcId="{5BEBB730-E176-413E-B1A9-C1D9237476BA}" destId="{40F58D14-2369-4650-9EEA-7C06BB8FF04E}" srcOrd="0" destOrd="0" presId="urn:microsoft.com/office/officeart/2005/8/layout/process1"/>
    <dgm:cxn modelId="{99A86A17-EAB3-5847-B125-E4E30C10C07D}" type="presOf" srcId="{5BEBB730-E176-413E-B1A9-C1D9237476BA}" destId="{90899F74-FDDF-480B-BFE3-A6DB17EBBC23}" srcOrd="1" destOrd="0" presId="urn:microsoft.com/office/officeart/2005/8/layout/process1"/>
    <dgm:cxn modelId="{6877D068-F0D1-D344-A512-1BEE8AADC836}" type="presParOf" srcId="{F25585C6-3D97-49C4-B9EF-C1D6C6A4BA58}" destId="{6D6D339C-BC12-41B6-A99B-859658AD2053}" srcOrd="0" destOrd="0" presId="urn:microsoft.com/office/officeart/2005/8/layout/process1"/>
    <dgm:cxn modelId="{751B6C30-1E42-1541-8DC8-279E4E420B74}" type="presParOf" srcId="{F25585C6-3D97-49C4-B9EF-C1D6C6A4BA58}" destId="{9EAC7C99-D73B-4935-A208-8CAF6264B39C}" srcOrd="1" destOrd="0" presId="urn:microsoft.com/office/officeart/2005/8/layout/process1"/>
    <dgm:cxn modelId="{71F24FB3-473A-DE47-8FB8-580D113FD7E2}" type="presParOf" srcId="{9EAC7C99-D73B-4935-A208-8CAF6264B39C}" destId="{765D3238-C7BB-4163-9438-EDF43CB402A9}" srcOrd="0" destOrd="0" presId="urn:microsoft.com/office/officeart/2005/8/layout/process1"/>
    <dgm:cxn modelId="{C4FA2258-A11D-CE43-B9AF-EEE1B80CA35F}" type="presParOf" srcId="{F25585C6-3D97-49C4-B9EF-C1D6C6A4BA58}" destId="{CE521E56-CE2B-4F9D-AC84-5914E82AD38F}" srcOrd="2" destOrd="0" presId="urn:microsoft.com/office/officeart/2005/8/layout/process1"/>
    <dgm:cxn modelId="{E4AE362D-3433-3845-9AD1-8BCA43964415}" type="presParOf" srcId="{F25585C6-3D97-49C4-B9EF-C1D6C6A4BA58}" destId="{40F58D14-2369-4650-9EEA-7C06BB8FF04E}" srcOrd="3" destOrd="0" presId="urn:microsoft.com/office/officeart/2005/8/layout/process1"/>
    <dgm:cxn modelId="{0ABB4A9E-1AF4-1442-8C09-C9C92C16ED3E}" type="presParOf" srcId="{40F58D14-2369-4650-9EEA-7C06BB8FF04E}" destId="{90899F74-FDDF-480B-BFE3-A6DB17EBBC23}" srcOrd="0" destOrd="0" presId="urn:microsoft.com/office/officeart/2005/8/layout/process1"/>
    <dgm:cxn modelId="{415AC2E9-3492-6E40-A725-42E50579A50E}" type="presParOf" srcId="{F25585C6-3D97-49C4-B9EF-C1D6C6A4BA58}" destId="{F621A06F-78F6-4B70-995C-572C25F3DFA9}" srcOrd="4" destOrd="0" presId="urn:microsoft.com/office/officeart/2005/8/layout/process1"/>
    <dgm:cxn modelId="{4B6ACF35-341F-934F-91AE-62C6396EDDAD}" type="presParOf" srcId="{F25585C6-3D97-49C4-B9EF-C1D6C6A4BA58}" destId="{28E6948E-3946-4BAC-8012-3CD93F4F6821}" srcOrd="5" destOrd="0" presId="urn:microsoft.com/office/officeart/2005/8/layout/process1"/>
    <dgm:cxn modelId="{EBA452A2-A544-C949-B9E4-9F3DD06FE90D}" type="presParOf" srcId="{28E6948E-3946-4BAC-8012-3CD93F4F6821}" destId="{2789DB1D-EF7C-4C26-8702-8C6F275F4603}" srcOrd="0" destOrd="0" presId="urn:microsoft.com/office/officeart/2005/8/layout/process1"/>
    <dgm:cxn modelId="{1D2792DF-E33B-0148-9905-751413665585}"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600" b="0" smtClean="0">
              <a:latin typeface="Times New Roman" pitchFamily="18" charset="0"/>
              <a:cs typeface="Times New Roman" pitchFamily="18" charset="0"/>
            </a:rPr>
            <a:t>Chọn định dạng</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rgbClr val="BFBFBF"/>
        </a:solidFill>
      </dgm:spPr>
      <dgm:t>
        <a:bodyPr/>
        <a:lstStyle/>
        <a:p>
          <a:pPr latinLnBrk="1">
            <a:lnSpc>
              <a:spcPts val="1320"/>
            </a:lnSpc>
          </a:pPr>
          <a:r>
            <a:rPr lang="en-US" altLang="ko-KR" sz="1600" b="0" smtClean="0">
              <a:latin typeface="Times New Roman" pitchFamily="18" charset="0"/>
              <a:cs typeface="Times New Roman" pitchFamily="18" charset="0"/>
            </a:rPr>
            <a:t>Kiểm tra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rgbClr val="17375E"/>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rgbClr val="17375E"/>
        </a:solidFill>
      </dgm:spPr>
      <dgm:t>
        <a:bodyPr/>
        <a:lstStyle/>
        <a:p>
          <a:pPr latinLnBrk="1">
            <a:lnSpc>
              <a:spcPts val="1320"/>
            </a:lnSpc>
          </a:pPr>
          <a:r>
            <a:rPr lang="en-US" altLang="ko-KR" sz="1600" b="1" smtClean="0">
              <a:latin typeface="Times New Roman" pitchFamily="18" charset="0"/>
              <a:cs typeface="Times New Roman" pitchFamily="18" charset="0"/>
            </a:rPr>
            <a:t>Gửi tới NHNN</a:t>
          </a:r>
          <a:endParaRPr lang="ko-KR" altLang="en-US" sz="16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600" b="0" dirty="0" smtClean="0">
              <a:latin typeface="Times New Roman" pitchFamily="18" charset="0"/>
              <a:cs typeface="Times New Roman" pitchFamily="18" charset="0"/>
            </a:rPr>
            <a:t>Upload Files</a:t>
          </a:r>
          <a:endParaRPr lang="ko-KR" altLang="en-US" sz="16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600">
            <a:latin typeface="Times New Roman" pitchFamily="18" charset="0"/>
            <a:cs typeface="Times New Roman" pitchFamily="18" charset="0"/>
          </a:endParaRPr>
        </a:p>
      </dgm:t>
    </dgm:pt>
    <dgm:pt modelId="{5BEBB730-E176-413E-B1A9-C1D9237476BA}" type="sibTrans" cxnId="{6DC0AAF1-31A1-4929-865F-7EF216552B4E}">
      <dgm:prSet custT="1"/>
      <dgm:spPr>
        <a:solidFill>
          <a:srgbClr val="BFBFBF"/>
        </a:solidFill>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551"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564622D5-1C38-8C41-BC52-95087C0A9C51}" type="presOf" srcId="{7EF63B5D-CEFC-4412-B2E8-B1A8616BFD5C}" destId="{7F520CB4-3D5D-4542-857A-22567A5E9281}" srcOrd="0" destOrd="0" presId="urn:microsoft.com/office/officeart/2005/8/layout/process1"/>
    <dgm:cxn modelId="{FBF5CAA9-EC82-7B4B-87D6-15FC4EEBE74A}" type="presOf" srcId="{3BC7667F-C17B-4EF9-8361-EB7EB2B69B93}" destId="{F25585C6-3D97-49C4-B9EF-C1D6C6A4BA58}" srcOrd="0" destOrd="0" presId="urn:microsoft.com/office/officeart/2005/8/layout/process1"/>
    <dgm:cxn modelId="{C2EEC53E-0CB1-3846-A782-9336F11B7AF4}" type="presOf" srcId="{2FC50A8C-AB91-4166-8CAE-C820AB5D52D3}" destId="{9EAC7C99-D73B-4935-A208-8CAF6264B39C}"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A359FFFA-B552-6443-861E-5393E97A4B43}" type="presOf" srcId="{2FC50A8C-AB91-4166-8CAE-C820AB5D52D3}" destId="{765D3238-C7BB-4163-9438-EDF43CB402A9}" srcOrd="1" destOrd="0" presId="urn:microsoft.com/office/officeart/2005/8/layout/process1"/>
    <dgm:cxn modelId="{C42BA725-B9D1-EC45-9551-B33CCEE37B2A}" type="presOf" srcId="{65820229-2890-444F-BCE0-08D6DCFC2DD4}" destId="{6D6D339C-BC12-41B6-A99B-859658AD2053}" srcOrd="0" destOrd="0" presId="urn:microsoft.com/office/officeart/2005/8/layout/process1"/>
    <dgm:cxn modelId="{2A2C4A76-44B7-A440-8748-BA783C9F1839}" type="presOf" srcId="{AA9F036A-1D1E-41F1-8F8C-F5FA4C81F385}" destId="{28E6948E-3946-4BAC-8012-3CD93F4F6821}" srcOrd="0" destOrd="0" presId="urn:microsoft.com/office/officeart/2005/8/layout/process1"/>
    <dgm:cxn modelId="{96DEA1C3-9904-BB4B-8DA3-DB21668A4D4B}" type="presOf" srcId="{E1C4C21E-72C5-4064-A973-56CF55F1E8F6}" destId="{F621A06F-78F6-4B70-995C-572C25F3DFA9}" srcOrd="0" destOrd="0" presId="urn:microsoft.com/office/officeart/2005/8/layout/process1"/>
    <dgm:cxn modelId="{EE2FDEF7-5D73-4D47-A901-45387081EA42}" type="presOf" srcId="{AA9F036A-1D1E-41F1-8F8C-F5FA4C81F385}" destId="{2789DB1D-EF7C-4C26-8702-8C6F275F4603}" srcOrd="1" destOrd="0" presId="urn:microsoft.com/office/officeart/2005/8/layout/process1"/>
    <dgm:cxn modelId="{C1DC0C65-2CA6-EB45-AE33-D2E2A320A99E}" type="presOf" srcId="{5BEBB730-E176-413E-B1A9-C1D9237476BA}" destId="{90899F74-FDDF-480B-BFE3-A6DB17EBBC2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5B6C6CF3-376F-EE41-A6AF-7A8C4B42DAE7}" type="presOf" srcId="{5BEBB730-E176-413E-B1A9-C1D9237476BA}" destId="{40F58D14-2369-4650-9EEA-7C06BB8FF04E}" srcOrd="0" destOrd="0" presId="urn:microsoft.com/office/officeart/2005/8/layout/process1"/>
    <dgm:cxn modelId="{5F6F504E-B3E9-8446-886B-FE5D14FC7EB4}" type="presOf" srcId="{F4BF054A-F68B-4B5F-BEBD-17AB341F8CAD}" destId="{CE521E56-CE2B-4F9D-AC84-5914E82AD38F}" srcOrd="0" destOrd="0" presId="urn:microsoft.com/office/officeart/2005/8/layout/process1"/>
    <dgm:cxn modelId="{DBC39C57-9C06-A443-A466-05D32C86E4BB}" type="presParOf" srcId="{F25585C6-3D97-49C4-B9EF-C1D6C6A4BA58}" destId="{6D6D339C-BC12-41B6-A99B-859658AD2053}" srcOrd="0" destOrd="0" presId="urn:microsoft.com/office/officeart/2005/8/layout/process1"/>
    <dgm:cxn modelId="{930971DC-815B-7C41-BF3A-1FD72FABE9E5}" type="presParOf" srcId="{F25585C6-3D97-49C4-B9EF-C1D6C6A4BA58}" destId="{9EAC7C99-D73B-4935-A208-8CAF6264B39C}" srcOrd="1" destOrd="0" presId="urn:microsoft.com/office/officeart/2005/8/layout/process1"/>
    <dgm:cxn modelId="{1DCE4ECA-1517-C34F-B0D5-7B8117734ED8}" type="presParOf" srcId="{9EAC7C99-D73B-4935-A208-8CAF6264B39C}" destId="{765D3238-C7BB-4163-9438-EDF43CB402A9}" srcOrd="0" destOrd="0" presId="urn:microsoft.com/office/officeart/2005/8/layout/process1"/>
    <dgm:cxn modelId="{CA0BFA47-70C7-6644-81C6-482C10BE35B9}" type="presParOf" srcId="{F25585C6-3D97-49C4-B9EF-C1D6C6A4BA58}" destId="{CE521E56-CE2B-4F9D-AC84-5914E82AD38F}" srcOrd="2" destOrd="0" presId="urn:microsoft.com/office/officeart/2005/8/layout/process1"/>
    <dgm:cxn modelId="{E9C45FBC-C16B-434C-98A0-4F3532053FC5}" type="presParOf" srcId="{F25585C6-3D97-49C4-B9EF-C1D6C6A4BA58}" destId="{40F58D14-2369-4650-9EEA-7C06BB8FF04E}" srcOrd="3" destOrd="0" presId="urn:microsoft.com/office/officeart/2005/8/layout/process1"/>
    <dgm:cxn modelId="{3923CA2C-6D20-EA40-ACFE-6000ED9CD6C6}" type="presParOf" srcId="{40F58D14-2369-4650-9EEA-7C06BB8FF04E}" destId="{90899F74-FDDF-480B-BFE3-A6DB17EBBC23}" srcOrd="0" destOrd="0" presId="urn:microsoft.com/office/officeart/2005/8/layout/process1"/>
    <dgm:cxn modelId="{88350651-1A22-0844-A26E-D19BACE0BFC3}" type="presParOf" srcId="{F25585C6-3D97-49C4-B9EF-C1D6C6A4BA58}" destId="{F621A06F-78F6-4B70-995C-572C25F3DFA9}" srcOrd="4" destOrd="0" presId="urn:microsoft.com/office/officeart/2005/8/layout/process1"/>
    <dgm:cxn modelId="{CAD233B5-FE9F-F747-96A4-D446E6C76D58}" type="presParOf" srcId="{F25585C6-3D97-49C4-B9EF-C1D6C6A4BA58}" destId="{28E6948E-3946-4BAC-8012-3CD93F4F6821}" srcOrd="5" destOrd="0" presId="urn:microsoft.com/office/officeart/2005/8/layout/process1"/>
    <dgm:cxn modelId="{7E0DB984-C22A-E54C-A4A5-2C97343B409C}" type="presParOf" srcId="{28E6948E-3946-4BAC-8012-3CD93F4F6821}" destId="{2789DB1D-EF7C-4C26-8702-8C6F275F4603}" srcOrd="0" destOrd="0" presId="urn:microsoft.com/office/officeart/2005/8/layout/process1"/>
    <dgm:cxn modelId="{C0F1635C-8B1D-374F-9D6F-39EC8A4DDC31}"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8A496F7F-150E-452A-B675-722E6E357FD9}"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4F010AB7-3C61-43DD-A550-49A0D23A5F5E}" type="presOf" srcId="{AA9F036A-1D1E-41F1-8F8C-F5FA4C81F385}" destId="{28E6948E-3946-4BAC-8012-3CD93F4F6821}" srcOrd="0" destOrd="0" presId="urn:microsoft.com/office/officeart/2005/8/layout/process1"/>
    <dgm:cxn modelId="{A615A00C-18FE-422A-9D8E-F730DB814404}" type="presOf" srcId="{D0471E72-74E9-4AFB-829C-966CC9C858C6}" destId="{EB24BB19-59F7-41F4-B482-369A364F51BF}" srcOrd="0" destOrd="0" presId="urn:microsoft.com/office/officeart/2005/8/layout/process1"/>
    <dgm:cxn modelId="{B1798FDB-C048-41AD-8BBB-F01096F17DA7}" type="presOf" srcId="{7EF63B5D-CEFC-4412-B2E8-B1A8616BFD5C}" destId="{7F520CB4-3D5D-4542-857A-22567A5E9281}" srcOrd="0" destOrd="0" presId="urn:microsoft.com/office/officeart/2005/8/layout/process1"/>
    <dgm:cxn modelId="{9502EC22-3EC7-428F-80A6-5820DA944A96}"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C6361E3A-12B6-4F2A-A461-BF498710ADEE}" type="presOf" srcId="{3BC7667F-C17B-4EF9-8361-EB7EB2B69B93}" destId="{F25585C6-3D97-49C4-B9EF-C1D6C6A4BA58}" srcOrd="0" destOrd="0" presId="urn:microsoft.com/office/officeart/2005/8/layout/process1"/>
    <dgm:cxn modelId="{F6C003C8-F141-470D-9D8D-D356E34A7D2D}" type="presOf" srcId="{2FC50A8C-AB91-4166-8CAE-C820AB5D52D3}" destId="{9EAC7C99-D73B-4935-A208-8CAF6264B39C}" srcOrd="0" destOrd="0" presId="urn:microsoft.com/office/officeart/2005/8/layout/process1"/>
    <dgm:cxn modelId="{8AD51AFE-47AD-42F7-8224-D62244B92EA8}" type="presOf" srcId="{E1C4C21E-72C5-4064-A973-56CF55F1E8F6}" destId="{F621A06F-78F6-4B70-995C-572C25F3DFA9}" srcOrd="0" destOrd="0" presId="urn:microsoft.com/office/officeart/2005/8/layout/process1"/>
    <dgm:cxn modelId="{F59FF70A-8587-4147-8D4C-512C84CA67CA}" type="presOf" srcId="{32ED0863-FAD7-423E-BF89-047AA60CAABC}" destId="{199477C4-EF13-4A37-8558-B48C2285B9A6}" srcOrd="1" destOrd="0" presId="urn:microsoft.com/office/officeart/2005/8/layout/process1"/>
    <dgm:cxn modelId="{1DC556D2-A1E1-473C-A353-5016F9D817A3}" type="presOf" srcId="{65820229-2890-444F-BCE0-08D6DCFC2DD4}" destId="{6D6D339C-BC12-41B6-A99B-859658AD2053}" srcOrd="0" destOrd="0" presId="urn:microsoft.com/office/officeart/2005/8/layout/process1"/>
    <dgm:cxn modelId="{6DD06A5A-5DB3-462A-859F-B4696BC1799D}" type="presOf" srcId="{32ED0863-FAD7-423E-BF89-047AA60CAABC}" destId="{C83A6771-F77E-48BC-ADF2-311E67C81A5A}" srcOrd="0" destOrd="0" presId="urn:microsoft.com/office/officeart/2005/8/layout/process1"/>
    <dgm:cxn modelId="{7806D4B1-3273-47AF-A185-B9C71C94E681}" type="presParOf" srcId="{F25585C6-3D97-49C4-B9EF-C1D6C6A4BA58}" destId="{6D6D339C-BC12-41B6-A99B-859658AD2053}" srcOrd="0" destOrd="0" presId="urn:microsoft.com/office/officeart/2005/8/layout/process1"/>
    <dgm:cxn modelId="{9FDEBE02-8948-44E5-8A64-4A7D40079E98}" type="presParOf" srcId="{F25585C6-3D97-49C4-B9EF-C1D6C6A4BA58}" destId="{9EAC7C99-D73B-4935-A208-8CAF6264B39C}" srcOrd="1" destOrd="0" presId="urn:microsoft.com/office/officeart/2005/8/layout/process1"/>
    <dgm:cxn modelId="{A3C970FC-7D13-45CA-B6B9-59ACD3768FF2}" type="presParOf" srcId="{9EAC7C99-D73B-4935-A208-8CAF6264B39C}" destId="{765D3238-C7BB-4163-9438-EDF43CB402A9}" srcOrd="0" destOrd="0" presId="urn:microsoft.com/office/officeart/2005/8/layout/process1"/>
    <dgm:cxn modelId="{4BDD7B87-AAC5-4DAF-933E-AF1AE88BF294}" type="presParOf" srcId="{F25585C6-3D97-49C4-B9EF-C1D6C6A4BA58}" destId="{F621A06F-78F6-4B70-995C-572C25F3DFA9}" srcOrd="2" destOrd="0" presId="urn:microsoft.com/office/officeart/2005/8/layout/process1"/>
    <dgm:cxn modelId="{51EE7ECC-4E40-4BFE-A211-3C719BAD9BC8}" type="presParOf" srcId="{F25585C6-3D97-49C4-B9EF-C1D6C6A4BA58}" destId="{28E6948E-3946-4BAC-8012-3CD93F4F6821}" srcOrd="3" destOrd="0" presId="urn:microsoft.com/office/officeart/2005/8/layout/process1"/>
    <dgm:cxn modelId="{C9FA0617-DCCA-410A-A483-0200B100B344}" type="presParOf" srcId="{28E6948E-3946-4BAC-8012-3CD93F4F6821}" destId="{2789DB1D-EF7C-4C26-8702-8C6F275F4603}" srcOrd="0" destOrd="0" presId="urn:microsoft.com/office/officeart/2005/8/layout/process1"/>
    <dgm:cxn modelId="{D4FE8472-FD80-4F1E-8E9C-9B32B7A2E1AF}" type="presParOf" srcId="{F25585C6-3D97-49C4-B9EF-C1D6C6A4BA58}" destId="{7F520CB4-3D5D-4542-857A-22567A5E9281}" srcOrd="4" destOrd="0" presId="urn:microsoft.com/office/officeart/2005/8/layout/process1"/>
    <dgm:cxn modelId="{4180CBD4-6B87-451D-9028-7A62EF08DD0D}" type="presParOf" srcId="{F25585C6-3D97-49C4-B9EF-C1D6C6A4BA58}" destId="{C83A6771-F77E-48BC-ADF2-311E67C81A5A}" srcOrd="5" destOrd="0" presId="urn:microsoft.com/office/officeart/2005/8/layout/process1"/>
    <dgm:cxn modelId="{3DC59E13-6458-40D4-844B-6141A15540D2}" type="presParOf" srcId="{C83A6771-F77E-48BC-ADF2-311E67C81A5A}" destId="{199477C4-EF13-4A37-8558-B48C2285B9A6}" srcOrd="0" destOrd="0" presId="urn:microsoft.com/office/officeart/2005/8/layout/process1"/>
    <dgm:cxn modelId="{E8E4BF10-B881-4521-8A9E-2A6A67E8A10F}"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62719170-8454-4C8A-ADDC-DBD93EC3E2D8}" type="presOf" srcId="{E1C4C21E-72C5-4064-A973-56CF55F1E8F6}" destId="{F621A06F-78F6-4B70-995C-572C25F3DFA9}" srcOrd="0"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746B21CA-E631-423B-A9FC-A93CF2E0D9C8}"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C79E6698-4CBE-43A3-B40D-91DAEAE2400A}" type="presOf" srcId="{32ED0863-FAD7-423E-BF89-047AA60CAABC}" destId="{199477C4-EF13-4A37-8558-B48C2285B9A6}" srcOrd="1" destOrd="0" presId="urn:microsoft.com/office/officeart/2005/8/layout/process1"/>
    <dgm:cxn modelId="{913DBB14-56E0-4F56-8D78-174477721503}" type="presOf" srcId="{D0471E72-74E9-4AFB-829C-966CC9C858C6}" destId="{EB24BB19-59F7-41F4-B482-369A364F51BF}" srcOrd="0" destOrd="0" presId="urn:microsoft.com/office/officeart/2005/8/layout/process1"/>
    <dgm:cxn modelId="{5AE1F136-B67C-4167-BEF7-765E8739389A}" type="presOf" srcId="{2FC50A8C-AB91-4166-8CAE-C820AB5D52D3}" destId="{9EAC7C99-D73B-4935-A208-8CAF6264B39C}" srcOrd="0" destOrd="0" presId="urn:microsoft.com/office/officeart/2005/8/layout/process1"/>
    <dgm:cxn modelId="{0EABAF1E-E597-4888-ADCA-D4ACF7CEB531}" type="presOf" srcId="{AA9F036A-1D1E-41F1-8F8C-F5FA4C81F385}" destId="{2789DB1D-EF7C-4C26-8702-8C6F275F4603}" srcOrd="1" destOrd="0" presId="urn:microsoft.com/office/officeart/2005/8/layout/process1"/>
    <dgm:cxn modelId="{4DB9A941-31E9-471C-870B-C06B6A7DE4C9}" type="presOf" srcId="{2FC50A8C-AB91-4166-8CAE-C820AB5D52D3}" destId="{765D3238-C7BB-4163-9438-EDF43CB402A9}"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766295D9-734F-42D1-B854-708ADE368A7D}" type="presOf" srcId="{3BC7667F-C17B-4EF9-8361-EB7EB2B69B93}" destId="{F25585C6-3D97-49C4-B9EF-C1D6C6A4BA58}" srcOrd="0" destOrd="0" presId="urn:microsoft.com/office/officeart/2005/8/layout/process1"/>
    <dgm:cxn modelId="{ADD16277-C2B4-486E-B632-FA0C7CEF06CE}" type="presOf" srcId="{65820229-2890-444F-BCE0-08D6DCFC2DD4}" destId="{6D6D339C-BC12-41B6-A99B-859658AD2053}" srcOrd="0" destOrd="0" presId="urn:microsoft.com/office/officeart/2005/8/layout/process1"/>
    <dgm:cxn modelId="{321987F7-9A8A-4EB9-9B44-480D0E3DD12E}" type="presOf" srcId="{32ED0863-FAD7-423E-BF89-047AA60CAABC}" destId="{C83A6771-F77E-48BC-ADF2-311E67C81A5A}" srcOrd="0" destOrd="0" presId="urn:microsoft.com/office/officeart/2005/8/layout/process1"/>
    <dgm:cxn modelId="{0C05B0CB-93C1-4227-AC0E-F65563B29608}" type="presOf" srcId="{AA9F036A-1D1E-41F1-8F8C-F5FA4C81F385}" destId="{28E6948E-3946-4BAC-8012-3CD93F4F6821}" srcOrd="0" destOrd="0" presId="urn:microsoft.com/office/officeart/2005/8/layout/process1"/>
    <dgm:cxn modelId="{AB07D607-D1F6-462F-824C-2AAA71460199}" type="presParOf" srcId="{F25585C6-3D97-49C4-B9EF-C1D6C6A4BA58}" destId="{6D6D339C-BC12-41B6-A99B-859658AD2053}" srcOrd="0" destOrd="0" presId="urn:microsoft.com/office/officeart/2005/8/layout/process1"/>
    <dgm:cxn modelId="{B24AD868-756B-4332-80DB-7FD2DA784335}" type="presParOf" srcId="{F25585C6-3D97-49C4-B9EF-C1D6C6A4BA58}" destId="{9EAC7C99-D73B-4935-A208-8CAF6264B39C}" srcOrd="1" destOrd="0" presId="urn:microsoft.com/office/officeart/2005/8/layout/process1"/>
    <dgm:cxn modelId="{117EA7AD-1E15-4F8F-B751-17034825C383}" type="presParOf" srcId="{9EAC7C99-D73B-4935-A208-8CAF6264B39C}" destId="{765D3238-C7BB-4163-9438-EDF43CB402A9}" srcOrd="0" destOrd="0" presId="urn:microsoft.com/office/officeart/2005/8/layout/process1"/>
    <dgm:cxn modelId="{13A549B4-00C4-41F2-900B-B01A3BE1A5D8}" type="presParOf" srcId="{F25585C6-3D97-49C4-B9EF-C1D6C6A4BA58}" destId="{F621A06F-78F6-4B70-995C-572C25F3DFA9}" srcOrd="2" destOrd="0" presId="urn:microsoft.com/office/officeart/2005/8/layout/process1"/>
    <dgm:cxn modelId="{C55E66FE-A477-488D-A954-D6C7544B4905}" type="presParOf" srcId="{F25585C6-3D97-49C4-B9EF-C1D6C6A4BA58}" destId="{28E6948E-3946-4BAC-8012-3CD93F4F6821}" srcOrd="3" destOrd="0" presId="urn:microsoft.com/office/officeart/2005/8/layout/process1"/>
    <dgm:cxn modelId="{E2EA2888-1548-4CE0-AE2E-A39252C7FA0A}" type="presParOf" srcId="{28E6948E-3946-4BAC-8012-3CD93F4F6821}" destId="{2789DB1D-EF7C-4C26-8702-8C6F275F4603}" srcOrd="0" destOrd="0" presId="urn:microsoft.com/office/officeart/2005/8/layout/process1"/>
    <dgm:cxn modelId="{ED7ECCD0-2B74-4FB1-91FD-8196DE59EBB2}" type="presParOf" srcId="{F25585C6-3D97-49C4-B9EF-C1D6C6A4BA58}" destId="{7F520CB4-3D5D-4542-857A-22567A5E9281}" srcOrd="4" destOrd="0" presId="urn:microsoft.com/office/officeart/2005/8/layout/process1"/>
    <dgm:cxn modelId="{F21B07AA-D46B-42C0-82FD-22BC5D48131D}" type="presParOf" srcId="{F25585C6-3D97-49C4-B9EF-C1D6C6A4BA58}" destId="{C83A6771-F77E-48BC-ADF2-311E67C81A5A}" srcOrd="5" destOrd="0" presId="urn:microsoft.com/office/officeart/2005/8/layout/process1"/>
    <dgm:cxn modelId="{BAA20D9F-BC45-4485-BE88-59C1E36BC5D5}" type="presParOf" srcId="{C83A6771-F77E-48BC-ADF2-311E67C81A5A}" destId="{199477C4-EF13-4A37-8558-B48C2285B9A6}" srcOrd="0" destOrd="0" presId="urn:microsoft.com/office/officeart/2005/8/layout/process1"/>
    <dgm:cxn modelId="{D4EA8E3E-7D73-455B-8208-D3D450E146CD}"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5014B4B6-B224-40C1-B851-DA049491F7DD}" type="presOf" srcId="{32ED0863-FAD7-423E-BF89-047AA60CAABC}" destId="{C83A6771-F77E-48BC-ADF2-311E67C81A5A}" srcOrd="0" destOrd="0" presId="urn:microsoft.com/office/officeart/2005/8/layout/process1"/>
    <dgm:cxn modelId="{A9483EAC-BBDF-42E1-9121-863440F03752}"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FA5E1A-20F6-4505-8320-974AFE546A07}" type="presOf" srcId="{32ED0863-FAD7-423E-BF89-047AA60CAABC}" destId="{199477C4-EF13-4A37-8558-B48C2285B9A6}" srcOrd="1" destOrd="0" presId="urn:microsoft.com/office/officeart/2005/8/layout/process1"/>
    <dgm:cxn modelId="{3C73B9B8-F808-4863-8C04-D95F0A322E9E}" type="presOf" srcId="{2FC50A8C-AB91-4166-8CAE-C820AB5D52D3}" destId="{765D3238-C7BB-4163-9438-EDF43CB402A9}" srcOrd="1" destOrd="0" presId="urn:microsoft.com/office/officeart/2005/8/layout/process1"/>
    <dgm:cxn modelId="{1A08DF42-1E0F-476A-9565-E68BBD1817B5}" type="presOf" srcId="{AA9F036A-1D1E-41F1-8F8C-F5FA4C81F385}" destId="{2789DB1D-EF7C-4C26-8702-8C6F275F4603}" srcOrd="1" destOrd="0" presId="urn:microsoft.com/office/officeart/2005/8/layout/process1"/>
    <dgm:cxn modelId="{016801B0-DAE4-491F-8B7E-01CD1AD08586}" type="presOf" srcId="{E1C4C21E-72C5-4064-A973-56CF55F1E8F6}" destId="{F621A06F-78F6-4B70-995C-572C25F3DFA9}"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B41CBB46-9425-4EC9-9537-E9B5BD997846}" type="presOf" srcId="{2FC50A8C-AB91-4166-8CAE-C820AB5D52D3}" destId="{9EAC7C99-D73B-4935-A208-8CAF6264B39C}" srcOrd="0" destOrd="0" presId="urn:microsoft.com/office/officeart/2005/8/layout/process1"/>
    <dgm:cxn modelId="{FF2B6A40-2F17-4EAE-98C0-D19A5593EFA0}" type="presOf" srcId="{7EF63B5D-CEFC-4412-B2E8-B1A8616BFD5C}" destId="{7F520CB4-3D5D-4542-857A-22567A5E9281}" srcOrd="0" destOrd="0" presId="urn:microsoft.com/office/officeart/2005/8/layout/process1"/>
    <dgm:cxn modelId="{0115F4B1-313A-4F53-A7B9-D7F47678DCA7}" type="presOf" srcId="{AA9F036A-1D1E-41F1-8F8C-F5FA4C81F385}" destId="{28E6948E-3946-4BAC-8012-3CD93F4F6821}" srcOrd="0" destOrd="0" presId="urn:microsoft.com/office/officeart/2005/8/layout/process1"/>
    <dgm:cxn modelId="{BB1A28CF-376C-46AA-AD2B-5983320D020E}" type="presOf" srcId="{3BC7667F-C17B-4EF9-8361-EB7EB2B69B93}" destId="{F25585C6-3D97-49C4-B9EF-C1D6C6A4BA58}" srcOrd="0" destOrd="0" presId="urn:microsoft.com/office/officeart/2005/8/layout/process1"/>
    <dgm:cxn modelId="{B261BCAD-B0C2-4F50-8287-245CCEE8008F}" type="presOf" srcId="{D0471E72-74E9-4AFB-829C-966CC9C858C6}" destId="{EB24BB19-59F7-41F4-B482-369A364F51BF}" srcOrd="0" destOrd="0" presId="urn:microsoft.com/office/officeart/2005/8/layout/process1"/>
    <dgm:cxn modelId="{7AE58A3E-65F5-4718-BE7F-89381444B044}" type="presParOf" srcId="{F25585C6-3D97-49C4-B9EF-C1D6C6A4BA58}" destId="{6D6D339C-BC12-41B6-A99B-859658AD2053}" srcOrd="0" destOrd="0" presId="urn:microsoft.com/office/officeart/2005/8/layout/process1"/>
    <dgm:cxn modelId="{35D37C91-F579-424F-BA54-1E211C42F329}" type="presParOf" srcId="{F25585C6-3D97-49C4-B9EF-C1D6C6A4BA58}" destId="{9EAC7C99-D73B-4935-A208-8CAF6264B39C}" srcOrd="1" destOrd="0" presId="urn:microsoft.com/office/officeart/2005/8/layout/process1"/>
    <dgm:cxn modelId="{41163200-3114-4C24-AA97-CE896DA26013}" type="presParOf" srcId="{9EAC7C99-D73B-4935-A208-8CAF6264B39C}" destId="{765D3238-C7BB-4163-9438-EDF43CB402A9}" srcOrd="0" destOrd="0" presId="urn:microsoft.com/office/officeart/2005/8/layout/process1"/>
    <dgm:cxn modelId="{823F4799-F619-44BC-AB55-517660805FB5}" type="presParOf" srcId="{F25585C6-3D97-49C4-B9EF-C1D6C6A4BA58}" destId="{F621A06F-78F6-4B70-995C-572C25F3DFA9}" srcOrd="2" destOrd="0" presId="urn:microsoft.com/office/officeart/2005/8/layout/process1"/>
    <dgm:cxn modelId="{4B13485A-8856-4CED-A4A7-FC6B3DE5B919}" type="presParOf" srcId="{F25585C6-3D97-49C4-B9EF-C1D6C6A4BA58}" destId="{28E6948E-3946-4BAC-8012-3CD93F4F6821}" srcOrd="3" destOrd="0" presId="urn:microsoft.com/office/officeart/2005/8/layout/process1"/>
    <dgm:cxn modelId="{A8B48A91-39AA-4819-9509-C319B720FC45}" type="presParOf" srcId="{28E6948E-3946-4BAC-8012-3CD93F4F6821}" destId="{2789DB1D-EF7C-4C26-8702-8C6F275F4603}" srcOrd="0" destOrd="0" presId="urn:microsoft.com/office/officeart/2005/8/layout/process1"/>
    <dgm:cxn modelId="{C581DB2D-6031-4242-A5F4-6C6FE35F81F3}" type="presParOf" srcId="{F25585C6-3D97-49C4-B9EF-C1D6C6A4BA58}" destId="{7F520CB4-3D5D-4542-857A-22567A5E9281}" srcOrd="4" destOrd="0" presId="urn:microsoft.com/office/officeart/2005/8/layout/process1"/>
    <dgm:cxn modelId="{2C5E7DA6-80DF-4F22-8E54-E12391ABAC48}" type="presParOf" srcId="{F25585C6-3D97-49C4-B9EF-C1D6C6A4BA58}" destId="{C83A6771-F77E-48BC-ADF2-311E67C81A5A}" srcOrd="5" destOrd="0" presId="urn:microsoft.com/office/officeart/2005/8/layout/process1"/>
    <dgm:cxn modelId="{5514D1B9-A5B1-4987-B8D3-D5DB25047A66}" type="presParOf" srcId="{C83A6771-F77E-48BC-ADF2-311E67C81A5A}" destId="{199477C4-EF13-4A37-8558-B48C2285B9A6}" srcOrd="0" destOrd="0" presId="urn:microsoft.com/office/officeart/2005/8/layout/process1"/>
    <dgm:cxn modelId="{BF206F4D-9A9E-43B6-BF3F-5C440C9BEB3A}"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NeighborY="-1756">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BF044057-5D1C-4564-B212-427546D5B639}" type="presOf" srcId="{AA9F036A-1D1E-41F1-8F8C-F5FA4C81F385}" destId="{28E6948E-3946-4BAC-8012-3CD93F4F6821}"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3A22E87D-2B2E-4FEA-89AB-C72299F653B4}" type="presOf" srcId="{7EF63B5D-CEFC-4412-B2E8-B1A8616BFD5C}" destId="{7F520CB4-3D5D-4542-857A-22567A5E9281}" srcOrd="0" destOrd="0" presId="urn:microsoft.com/office/officeart/2005/8/layout/process1"/>
    <dgm:cxn modelId="{8D8307F5-EDFE-4059-8A53-745DD70FA969}" type="presOf" srcId="{2FC50A8C-AB91-4166-8CAE-C820AB5D52D3}" destId="{9EAC7C99-D73B-4935-A208-8CAF6264B39C}" srcOrd="0" destOrd="0" presId="urn:microsoft.com/office/officeart/2005/8/layout/process1"/>
    <dgm:cxn modelId="{CBF3A69F-E794-4FE1-A9EA-16E73DDEA000}" type="presOf" srcId="{E1C4C21E-72C5-4064-A973-56CF55F1E8F6}" destId="{F621A06F-78F6-4B70-995C-572C25F3DFA9}" srcOrd="0" destOrd="0" presId="urn:microsoft.com/office/officeart/2005/8/layout/process1"/>
    <dgm:cxn modelId="{1389BD46-84CE-4F03-97A0-7DD3D27FBE3F}" type="presOf" srcId="{D0471E72-74E9-4AFB-829C-966CC9C858C6}" destId="{EB24BB19-59F7-41F4-B482-369A364F51BF}" srcOrd="0" destOrd="0" presId="urn:microsoft.com/office/officeart/2005/8/layout/process1"/>
    <dgm:cxn modelId="{F5B49420-CEFD-4FCE-870C-464B25C8084A}"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7B91B69-B453-4B2A-953C-6018854325AD}" type="presOf" srcId="{3BC7667F-C17B-4EF9-8361-EB7EB2B69B93}" destId="{F25585C6-3D97-49C4-B9EF-C1D6C6A4BA58}" srcOrd="0" destOrd="0" presId="urn:microsoft.com/office/officeart/2005/8/layout/process1"/>
    <dgm:cxn modelId="{6CDCB75B-499B-4606-9C9F-5787879875BD}" type="presOf" srcId="{32ED0863-FAD7-423E-BF89-047AA60CAABC}" destId="{C83A6771-F77E-48BC-ADF2-311E67C81A5A}"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4CA2AB60-9117-43C4-B37F-9F930D0D0FBA}" type="presOf" srcId="{32ED0863-FAD7-423E-BF89-047AA60CAABC}" destId="{199477C4-EF13-4A37-8558-B48C2285B9A6}" srcOrd="1" destOrd="0" presId="urn:microsoft.com/office/officeart/2005/8/layout/process1"/>
    <dgm:cxn modelId="{D54D9195-8FAD-4D85-ADA7-11ECC2711D0E}" type="presOf" srcId="{2FC50A8C-AB91-4166-8CAE-C820AB5D52D3}" destId="{765D3238-C7BB-4163-9438-EDF43CB402A9}" srcOrd="1" destOrd="0" presId="urn:microsoft.com/office/officeart/2005/8/layout/process1"/>
    <dgm:cxn modelId="{9AC1EA7D-8BDD-468D-A418-E27B0CDDBDD3}" type="presOf" srcId="{65820229-2890-444F-BCE0-08D6DCFC2DD4}" destId="{6D6D339C-BC12-41B6-A99B-859658AD2053}" srcOrd="0" destOrd="0" presId="urn:microsoft.com/office/officeart/2005/8/layout/process1"/>
    <dgm:cxn modelId="{2FEB38E2-1EAD-4DD1-B63E-B9A600D6CC09}" type="presParOf" srcId="{F25585C6-3D97-49C4-B9EF-C1D6C6A4BA58}" destId="{6D6D339C-BC12-41B6-A99B-859658AD2053}" srcOrd="0" destOrd="0" presId="urn:microsoft.com/office/officeart/2005/8/layout/process1"/>
    <dgm:cxn modelId="{91661C5B-14CD-4DFA-82CB-C98797499F61}" type="presParOf" srcId="{F25585C6-3D97-49C4-B9EF-C1D6C6A4BA58}" destId="{9EAC7C99-D73B-4935-A208-8CAF6264B39C}" srcOrd="1" destOrd="0" presId="urn:microsoft.com/office/officeart/2005/8/layout/process1"/>
    <dgm:cxn modelId="{B4715BD3-3530-4680-BE9A-53C96E5E2EC3}" type="presParOf" srcId="{9EAC7C99-D73B-4935-A208-8CAF6264B39C}" destId="{765D3238-C7BB-4163-9438-EDF43CB402A9}" srcOrd="0" destOrd="0" presId="urn:microsoft.com/office/officeart/2005/8/layout/process1"/>
    <dgm:cxn modelId="{2D4FB1F0-2220-4DB3-9525-2825C4F04687}" type="presParOf" srcId="{F25585C6-3D97-49C4-B9EF-C1D6C6A4BA58}" destId="{F621A06F-78F6-4B70-995C-572C25F3DFA9}" srcOrd="2" destOrd="0" presId="urn:microsoft.com/office/officeart/2005/8/layout/process1"/>
    <dgm:cxn modelId="{F3D5FFA0-783A-4AE0-8508-C2DFB38DD178}" type="presParOf" srcId="{F25585C6-3D97-49C4-B9EF-C1D6C6A4BA58}" destId="{28E6948E-3946-4BAC-8012-3CD93F4F6821}" srcOrd="3" destOrd="0" presId="urn:microsoft.com/office/officeart/2005/8/layout/process1"/>
    <dgm:cxn modelId="{51D541A3-077D-4FBB-B234-737044D09C29}" type="presParOf" srcId="{28E6948E-3946-4BAC-8012-3CD93F4F6821}" destId="{2789DB1D-EF7C-4C26-8702-8C6F275F4603}" srcOrd="0" destOrd="0" presId="urn:microsoft.com/office/officeart/2005/8/layout/process1"/>
    <dgm:cxn modelId="{FEE593D2-53A6-44DA-A79B-BAC8E39156CA}" type="presParOf" srcId="{F25585C6-3D97-49C4-B9EF-C1D6C6A4BA58}" destId="{7F520CB4-3D5D-4542-857A-22567A5E9281}" srcOrd="4" destOrd="0" presId="urn:microsoft.com/office/officeart/2005/8/layout/process1"/>
    <dgm:cxn modelId="{44D0AFF4-866C-4EA1-BF54-1FA6046CC9E8}" type="presParOf" srcId="{F25585C6-3D97-49C4-B9EF-C1D6C6A4BA58}" destId="{C83A6771-F77E-48BC-ADF2-311E67C81A5A}" srcOrd="5" destOrd="0" presId="urn:microsoft.com/office/officeart/2005/8/layout/process1"/>
    <dgm:cxn modelId="{6CF58A5F-6D10-4FC0-A7F0-2E43AEBE1AE3}" type="presParOf" srcId="{C83A6771-F77E-48BC-ADF2-311E67C81A5A}" destId="{199477C4-EF13-4A37-8558-B48C2285B9A6}" srcOrd="0" destOrd="0" presId="urn:microsoft.com/office/officeart/2005/8/layout/process1"/>
    <dgm:cxn modelId="{A701D094-B8A6-461E-B257-7DD0268A4990}"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dirty="0" err="1" smtClean="0">
              <a:latin typeface="Times New Roman" pitchFamily="18" charset="0"/>
              <a:cs typeface="Times New Roman" pitchFamily="18" charset="0"/>
            </a:rPr>
            <a:t>Chọn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B248B159-B906-43FD-9785-3F39CD54879B}" type="presOf" srcId="{65820229-2890-444F-BCE0-08D6DCFC2DD4}" destId="{6D6D339C-BC12-41B6-A99B-859658AD2053}" srcOrd="0" destOrd="0" presId="urn:microsoft.com/office/officeart/2005/8/layout/process1"/>
    <dgm:cxn modelId="{FD0B6DC9-1192-4841-9189-0DDA892EBF47}"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431292DF-7041-43DB-B998-596EFDE0D1D5}" type="presOf" srcId="{AA9F036A-1D1E-41F1-8F8C-F5FA4C81F385}" destId="{28E6948E-3946-4BAC-8012-3CD93F4F6821}" srcOrd="0" destOrd="0" presId="urn:microsoft.com/office/officeart/2005/8/layout/process1"/>
    <dgm:cxn modelId="{B14B7618-3487-4501-BA36-AE478E2B9C6A}" type="presOf" srcId="{32ED0863-FAD7-423E-BF89-047AA60CAABC}" destId="{C83A6771-F77E-48BC-ADF2-311E67C81A5A}" srcOrd="0" destOrd="0" presId="urn:microsoft.com/office/officeart/2005/8/layout/process1"/>
    <dgm:cxn modelId="{C6DADF28-9F89-4516-A3DC-D44B43E72A23}" type="presOf" srcId="{32ED0863-FAD7-423E-BF89-047AA60CAABC}" destId="{199477C4-EF13-4A37-8558-B48C2285B9A6}" srcOrd="1" destOrd="0" presId="urn:microsoft.com/office/officeart/2005/8/layout/process1"/>
    <dgm:cxn modelId="{B59EDACD-E406-4F89-87DA-E35380E48400}" type="presOf" srcId="{E1C4C21E-72C5-4064-A973-56CF55F1E8F6}" destId="{F621A06F-78F6-4B70-995C-572C25F3DFA9}" srcOrd="0" destOrd="0" presId="urn:microsoft.com/office/officeart/2005/8/layout/process1"/>
    <dgm:cxn modelId="{FE118270-AFA4-4B78-B1BB-D06C6205D7FB}"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8EAE1CEC-AD57-4F21-BC24-DD3723554A1F}" type="presOf" srcId="{7EF63B5D-CEFC-4412-B2E8-B1A8616BFD5C}" destId="{7F520CB4-3D5D-4542-857A-22567A5E9281}" srcOrd="0" destOrd="0" presId="urn:microsoft.com/office/officeart/2005/8/layout/process1"/>
    <dgm:cxn modelId="{FD665D56-DCC4-44FC-B1CE-9CCC9359EBBE}" type="presOf" srcId="{2FC50A8C-AB91-4166-8CAE-C820AB5D52D3}" destId="{9EAC7C99-D73B-4935-A208-8CAF6264B39C}" srcOrd="0" destOrd="0" presId="urn:microsoft.com/office/officeart/2005/8/layout/process1"/>
    <dgm:cxn modelId="{67BEAD8C-293A-45FB-AECD-66C87057781F}" type="presOf" srcId="{D0471E72-74E9-4AFB-829C-966CC9C858C6}" destId="{EB24BB19-59F7-41F4-B482-369A364F51BF}" srcOrd="0" destOrd="0" presId="urn:microsoft.com/office/officeart/2005/8/layout/process1"/>
    <dgm:cxn modelId="{8CF73E42-893F-45CF-89B0-B93CE8314D22}" type="presOf" srcId="{2FC50A8C-AB91-4166-8CAE-C820AB5D52D3}" destId="{765D3238-C7BB-4163-9438-EDF43CB402A9}" srcOrd="1" destOrd="0" presId="urn:microsoft.com/office/officeart/2005/8/layout/process1"/>
    <dgm:cxn modelId="{6FEB27DA-94C1-4785-930D-ECAE5009B4CF}" type="presParOf" srcId="{F25585C6-3D97-49C4-B9EF-C1D6C6A4BA58}" destId="{6D6D339C-BC12-41B6-A99B-859658AD2053}" srcOrd="0" destOrd="0" presId="urn:microsoft.com/office/officeart/2005/8/layout/process1"/>
    <dgm:cxn modelId="{CB6CD795-22DB-48E3-B38F-D09DDE82889D}" type="presParOf" srcId="{F25585C6-3D97-49C4-B9EF-C1D6C6A4BA58}" destId="{9EAC7C99-D73B-4935-A208-8CAF6264B39C}" srcOrd="1" destOrd="0" presId="urn:microsoft.com/office/officeart/2005/8/layout/process1"/>
    <dgm:cxn modelId="{791AC144-5A98-44E8-9B03-27880A427718}" type="presParOf" srcId="{9EAC7C99-D73B-4935-A208-8CAF6264B39C}" destId="{765D3238-C7BB-4163-9438-EDF43CB402A9}" srcOrd="0" destOrd="0" presId="urn:microsoft.com/office/officeart/2005/8/layout/process1"/>
    <dgm:cxn modelId="{AF133BA6-A0C0-4576-BCB8-56DAD595A4C8}" type="presParOf" srcId="{F25585C6-3D97-49C4-B9EF-C1D6C6A4BA58}" destId="{F621A06F-78F6-4B70-995C-572C25F3DFA9}" srcOrd="2" destOrd="0" presId="urn:microsoft.com/office/officeart/2005/8/layout/process1"/>
    <dgm:cxn modelId="{268FF7C4-A6CC-482F-A1A8-93218C3D1F28}" type="presParOf" srcId="{F25585C6-3D97-49C4-B9EF-C1D6C6A4BA58}" destId="{28E6948E-3946-4BAC-8012-3CD93F4F6821}" srcOrd="3" destOrd="0" presId="urn:microsoft.com/office/officeart/2005/8/layout/process1"/>
    <dgm:cxn modelId="{80E3FC21-5305-4048-9E42-4CFDCC17C53C}" type="presParOf" srcId="{28E6948E-3946-4BAC-8012-3CD93F4F6821}" destId="{2789DB1D-EF7C-4C26-8702-8C6F275F4603}" srcOrd="0" destOrd="0" presId="urn:microsoft.com/office/officeart/2005/8/layout/process1"/>
    <dgm:cxn modelId="{48987894-BCD7-47D6-8DB1-686AAD981973}" type="presParOf" srcId="{F25585C6-3D97-49C4-B9EF-C1D6C6A4BA58}" destId="{7F520CB4-3D5D-4542-857A-22567A5E9281}" srcOrd="4" destOrd="0" presId="urn:microsoft.com/office/officeart/2005/8/layout/process1"/>
    <dgm:cxn modelId="{7F54FF52-945A-4D93-BBE5-D211E0BA273C}" type="presParOf" srcId="{F25585C6-3D97-49C4-B9EF-C1D6C6A4BA58}" destId="{C83A6771-F77E-48BC-ADF2-311E67C81A5A}" srcOrd="5" destOrd="0" presId="urn:microsoft.com/office/officeart/2005/8/layout/process1"/>
    <dgm:cxn modelId="{A1AAAA49-630C-48F3-B4BA-4204E5035F3D}" type="presParOf" srcId="{C83A6771-F77E-48BC-ADF2-311E67C81A5A}" destId="{199477C4-EF13-4A37-8558-B48C2285B9A6}" srcOrd="0" destOrd="0" presId="urn:microsoft.com/office/officeart/2005/8/layout/process1"/>
    <dgm:cxn modelId="{D0158BC6-C727-40D7-93E8-3A95B98798F0}"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X="-17578" custLinFactNeighborX="-100000" custLinFactNeighborY="15120">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custLinFactNeighborX="5469" custLinFactNeighborY="-2370">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988BF902-335C-4958-B542-F82DCF2E46BC}" type="presOf" srcId="{2FC50A8C-AB91-4166-8CAE-C820AB5D52D3}" destId="{9EAC7C99-D73B-4935-A208-8CAF6264B39C}" srcOrd="0" destOrd="0" presId="urn:microsoft.com/office/officeart/2005/8/layout/process1"/>
    <dgm:cxn modelId="{517E6239-B86B-4E6B-A98F-3D483E529DD2}" type="presOf" srcId="{65820229-2890-444F-BCE0-08D6DCFC2DD4}" destId="{6D6D339C-BC12-41B6-A99B-859658AD2053}" srcOrd="0" destOrd="0" presId="urn:microsoft.com/office/officeart/2005/8/layout/process1"/>
    <dgm:cxn modelId="{A0B6BBD9-7ECE-4305-8553-D335AC344179}" type="presOf" srcId="{2FC50A8C-AB91-4166-8CAE-C820AB5D52D3}" destId="{765D3238-C7BB-4163-9438-EDF43CB402A9}" srcOrd="1" destOrd="0" presId="urn:microsoft.com/office/officeart/2005/8/layout/process1"/>
    <dgm:cxn modelId="{E8A17D93-56A7-4199-BDEF-5B097BC62F38}" type="presOf" srcId="{AA9F036A-1D1E-41F1-8F8C-F5FA4C81F385}" destId="{28E6948E-3946-4BAC-8012-3CD93F4F6821}" srcOrd="0" destOrd="0" presId="urn:microsoft.com/office/officeart/2005/8/layout/process1"/>
    <dgm:cxn modelId="{A5D361BD-CE45-4661-BAB0-0DF1FB206E4D}" type="presOf" srcId="{32ED0863-FAD7-423E-BF89-047AA60CAABC}" destId="{199477C4-EF13-4A37-8558-B48C2285B9A6}" srcOrd="1" destOrd="0" presId="urn:microsoft.com/office/officeart/2005/8/layout/process1"/>
    <dgm:cxn modelId="{97DD6E95-2670-4EFA-AFC8-0068C8A6DD54}" type="presOf" srcId="{E1C4C21E-72C5-4064-A973-56CF55F1E8F6}" destId="{F621A06F-78F6-4B70-995C-572C25F3DFA9}" srcOrd="0" destOrd="0" presId="urn:microsoft.com/office/officeart/2005/8/layout/process1"/>
    <dgm:cxn modelId="{1E292026-1BBA-4AC6-AD86-8E0027A8CB7A}" type="presOf" srcId="{D0471E72-74E9-4AFB-829C-966CC9C858C6}" destId="{EB24BB19-59F7-41F4-B482-369A364F51BF}"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072CABEF-56ED-4399-B399-01AC46BB6657}"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B13A96C2-69C7-43F3-B884-91DC86B87275}" type="presOf" srcId="{32ED0863-FAD7-423E-BF89-047AA60CAABC}" destId="{C83A6771-F77E-48BC-ADF2-311E67C81A5A}" srcOrd="0" destOrd="0" presId="urn:microsoft.com/office/officeart/2005/8/layout/process1"/>
    <dgm:cxn modelId="{9C27D4FF-1E60-4745-AC6C-C45E1B0DEB3C}" type="presOf" srcId="{AA9F036A-1D1E-41F1-8F8C-F5FA4C81F385}" destId="{2789DB1D-EF7C-4C26-8702-8C6F275F4603}" srcOrd="1" destOrd="0" presId="urn:microsoft.com/office/officeart/2005/8/layout/process1"/>
    <dgm:cxn modelId="{43C07F92-B360-4BF4-B119-408A6CEF74D9}" type="presOf" srcId="{3BC7667F-C17B-4EF9-8361-EB7EB2B69B93}" destId="{F25585C6-3D97-49C4-B9EF-C1D6C6A4BA58}" srcOrd="0" destOrd="0" presId="urn:microsoft.com/office/officeart/2005/8/layout/process1"/>
    <dgm:cxn modelId="{2626DA9D-890E-495E-BD3E-6B5A37F3C006}" type="presParOf" srcId="{F25585C6-3D97-49C4-B9EF-C1D6C6A4BA58}" destId="{6D6D339C-BC12-41B6-A99B-859658AD2053}" srcOrd="0" destOrd="0" presId="urn:microsoft.com/office/officeart/2005/8/layout/process1"/>
    <dgm:cxn modelId="{95C49428-927E-400A-9015-57C7197B98A4}" type="presParOf" srcId="{F25585C6-3D97-49C4-B9EF-C1D6C6A4BA58}" destId="{9EAC7C99-D73B-4935-A208-8CAF6264B39C}" srcOrd="1" destOrd="0" presId="urn:microsoft.com/office/officeart/2005/8/layout/process1"/>
    <dgm:cxn modelId="{98CA4783-1750-4061-9CCF-B0F476F8A206}" type="presParOf" srcId="{9EAC7C99-D73B-4935-A208-8CAF6264B39C}" destId="{765D3238-C7BB-4163-9438-EDF43CB402A9}" srcOrd="0" destOrd="0" presId="urn:microsoft.com/office/officeart/2005/8/layout/process1"/>
    <dgm:cxn modelId="{51CEE57D-C611-443A-8243-1E26C6F847F4}" type="presParOf" srcId="{F25585C6-3D97-49C4-B9EF-C1D6C6A4BA58}" destId="{F621A06F-78F6-4B70-995C-572C25F3DFA9}" srcOrd="2" destOrd="0" presId="urn:microsoft.com/office/officeart/2005/8/layout/process1"/>
    <dgm:cxn modelId="{DD1AA992-2269-48E4-A73C-B094F64082E6}" type="presParOf" srcId="{F25585C6-3D97-49C4-B9EF-C1D6C6A4BA58}" destId="{28E6948E-3946-4BAC-8012-3CD93F4F6821}" srcOrd="3" destOrd="0" presId="urn:microsoft.com/office/officeart/2005/8/layout/process1"/>
    <dgm:cxn modelId="{A6856D47-4410-4CD5-9A19-D267DF50D479}" type="presParOf" srcId="{28E6948E-3946-4BAC-8012-3CD93F4F6821}" destId="{2789DB1D-EF7C-4C26-8702-8C6F275F4603}" srcOrd="0" destOrd="0" presId="urn:microsoft.com/office/officeart/2005/8/layout/process1"/>
    <dgm:cxn modelId="{96343B28-7E7E-4402-9D0A-67F254ABF6C6}" type="presParOf" srcId="{F25585C6-3D97-49C4-B9EF-C1D6C6A4BA58}" destId="{7F520CB4-3D5D-4542-857A-22567A5E9281}" srcOrd="4" destOrd="0" presId="urn:microsoft.com/office/officeart/2005/8/layout/process1"/>
    <dgm:cxn modelId="{8B73E9AB-5523-454A-BA6C-58D8B6C6B3D8}" type="presParOf" srcId="{F25585C6-3D97-49C4-B9EF-C1D6C6A4BA58}" destId="{C83A6771-F77E-48BC-ADF2-311E67C81A5A}" srcOrd="5" destOrd="0" presId="urn:microsoft.com/office/officeart/2005/8/layout/process1"/>
    <dgm:cxn modelId="{A1C5CAA4-4A30-4B6F-ACCC-639820150789}" type="presParOf" srcId="{C83A6771-F77E-48BC-ADF2-311E67C81A5A}" destId="{199477C4-EF13-4A37-8558-B48C2285B9A6}" srcOrd="0" destOrd="0" presId="urn:microsoft.com/office/officeart/2005/8/layout/process1"/>
    <dgm:cxn modelId="{61388C5E-BD68-479E-9923-EC737679C906}"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custLinFactNeighborX="-3456" custLinFactNeighborY="15120">
        <dgm:presLayoutVars>
          <dgm:bulletEnabled val="1"/>
        </dgm:presLayoutVars>
      </dgm:prSet>
      <dgm:spPr/>
      <dgm:t>
        <a:bodyPr/>
        <a:lstStyle/>
        <a:p>
          <a:pPr latinLnBrk="1"/>
          <a:endParaRPr lang="ko-KR" altLang="en-US"/>
        </a:p>
      </dgm:t>
    </dgm:pt>
  </dgm:ptLst>
  <dgm:cxnLst>
    <dgm:cxn modelId="{735D47C0-9BD6-40F4-B8E4-9E7942D23496}" type="presOf" srcId="{32ED0863-FAD7-423E-BF89-047AA60CAABC}" destId="{C83A6771-F77E-48BC-ADF2-311E67C81A5A}"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09DE453B-3C39-4867-A3B5-C842F321803C}" type="presOf" srcId="{2FC50A8C-AB91-4166-8CAE-C820AB5D52D3}" destId="{765D3238-C7BB-4163-9438-EDF43CB402A9}" srcOrd="1"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5A5E68A4-CBF3-4A9A-91B9-1BDFECCF3CD3}"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19DF0ECD-BD29-4D7D-AA3F-1B3153696DD6}" type="presOf" srcId="{D0471E72-74E9-4AFB-829C-966CC9C858C6}" destId="{EB24BB19-59F7-41F4-B482-369A364F51BF}" srcOrd="0" destOrd="0" presId="urn:microsoft.com/office/officeart/2005/8/layout/process1"/>
    <dgm:cxn modelId="{E033AF0F-68C3-4E1D-9493-1A5F538AA44F}" type="presOf" srcId="{AA9F036A-1D1E-41F1-8F8C-F5FA4C81F385}" destId="{28E6948E-3946-4BAC-8012-3CD93F4F6821}" srcOrd="0" destOrd="0" presId="urn:microsoft.com/office/officeart/2005/8/layout/process1"/>
    <dgm:cxn modelId="{EEBB42A8-0DE9-4453-859F-FA284DB6BE2C}" type="presOf" srcId="{7EF63B5D-CEFC-4412-B2E8-B1A8616BFD5C}" destId="{7F520CB4-3D5D-4542-857A-22567A5E9281}" srcOrd="0" destOrd="0" presId="urn:microsoft.com/office/officeart/2005/8/layout/process1"/>
    <dgm:cxn modelId="{42AD8D45-C76C-4F24-8C5C-0B5940091F9B}" type="presOf" srcId="{E1C4C21E-72C5-4064-A973-56CF55F1E8F6}" destId="{F621A06F-78F6-4B70-995C-572C25F3DFA9}" srcOrd="0" destOrd="0" presId="urn:microsoft.com/office/officeart/2005/8/layout/process1"/>
    <dgm:cxn modelId="{5823861B-9B09-4F6B-A69E-DBC7A952ADEE}" type="presOf" srcId="{32ED0863-FAD7-423E-BF89-047AA60CAABC}" destId="{199477C4-EF13-4A37-8558-B48C2285B9A6}"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F7ABC185-25D7-4545-8AE5-99D81BF2A2F6}" type="presOf" srcId="{3BC7667F-C17B-4EF9-8361-EB7EB2B69B93}" destId="{F25585C6-3D97-49C4-B9EF-C1D6C6A4BA58}" srcOrd="0" destOrd="0" presId="urn:microsoft.com/office/officeart/2005/8/layout/process1"/>
    <dgm:cxn modelId="{3D224EE3-DD27-476A-AA70-DA8828A24FD0}" type="presOf" srcId="{65820229-2890-444F-BCE0-08D6DCFC2DD4}" destId="{6D6D339C-BC12-41B6-A99B-859658AD2053}" srcOrd="0" destOrd="0" presId="urn:microsoft.com/office/officeart/2005/8/layout/process1"/>
    <dgm:cxn modelId="{447E5D55-981D-411B-BAE8-715FFFF6F09B}" type="presOf" srcId="{2FC50A8C-AB91-4166-8CAE-C820AB5D52D3}" destId="{9EAC7C99-D73B-4935-A208-8CAF6264B39C}" srcOrd="0" destOrd="0" presId="urn:microsoft.com/office/officeart/2005/8/layout/process1"/>
    <dgm:cxn modelId="{1EAB1244-E24A-4D39-84D3-E2CE67BA2FDC}" type="presParOf" srcId="{F25585C6-3D97-49C4-B9EF-C1D6C6A4BA58}" destId="{6D6D339C-BC12-41B6-A99B-859658AD2053}" srcOrd="0" destOrd="0" presId="urn:microsoft.com/office/officeart/2005/8/layout/process1"/>
    <dgm:cxn modelId="{E7CE2CE7-A1A6-44BB-A611-D65C38D4C981}" type="presParOf" srcId="{F25585C6-3D97-49C4-B9EF-C1D6C6A4BA58}" destId="{9EAC7C99-D73B-4935-A208-8CAF6264B39C}" srcOrd="1" destOrd="0" presId="urn:microsoft.com/office/officeart/2005/8/layout/process1"/>
    <dgm:cxn modelId="{B83867B7-B7EB-4B59-BB6A-D8A3E1E3AB94}" type="presParOf" srcId="{9EAC7C99-D73B-4935-A208-8CAF6264B39C}" destId="{765D3238-C7BB-4163-9438-EDF43CB402A9}" srcOrd="0" destOrd="0" presId="urn:microsoft.com/office/officeart/2005/8/layout/process1"/>
    <dgm:cxn modelId="{02A707A0-C7E3-4187-8271-69E7A8DBD976}" type="presParOf" srcId="{F25585C6-3D97-49C4-B9EF-C1D6C6A4BA58}" destId="{F621A06F-78F6-4B70-995C-572C25F3DFA9}" srcOrd="2" destOrd="0" presId="urn:microsoft.com/office/officeart/2005/8/layout/process1"/>
    <dgm:cxn modelId="{5CD6B176-7E85-476B-8BA2-1B646AEDC9B6}" type="presParOf" srcId="{F25585C6-3D97-49C4-B9EF-C1D6C6A4BA58}" destId="{28E6948E-3946-4BAC-8012-3CD93F4F6821}" srcOrd="3" destOrd="0" presId="urn:microsoft.com/office/officeart/2005/8/layout/process1"/>
    <dgm:cxn modelId="{4C699FA2-73CD-46F5-A783-3E073CE7269C}" type="presParOf" srcId="{28E6948E-3946-4BAC-8012-3CD93F4F6821}" destId="{2789DB1D-EF7C-4C26-8702-8C6F275F4603}" srcOrd="0" destOrd="0" presId="urn:microsoft.com/office/officeart/2005/8/layout/process1"/>
    <dgm:cxn modelId="{D2060702-23AA-4F8A-BFD4-B6E51ED2C4B1}" type="presParOf" srcId="{F25585C6-3D97-49C4-B9EF-C1D6C6A4BA58}" destId="{7F520CB4-3D5D-4542-857A-22567A5E9281}" srcOrd="4" destOrd="0" presId="urn:microsoft.com/office/officeart/2005/8/layout/process1"/>
    <dgm:cxn modelId="{F364AA59-75BF-43C5-9505-FB6B528CDB1E}" type="presParOf" srcId="{F25585C6-3D97-49C4-B9EF-C1D6C6A4BA58}" destId="{C83A6771-F77E-48BC-ADF2-311E67C81A5A}" srcOrd="5" destOrd="0" presId="urn:microsoft.com/office/officeart/2005/8/layout/process1"/>
    <dgm:cxn modelId="{DDE19D45-9873-4D4E-A0DE-24D46472EA98}" type="presParOf" srcId="{C83A6771-F77E-48BC-ADF2-311E67C81A5A}" destId="{199477C4-EF13-4A37-8558-B48C2285B9A6}" srcOrd="0" destOrd="0" presId="urn:microsoft.com/office/officeart/2005/8/layout/process1"/>
    <dgm:cxn modelId="{70F7DAF9-1339-4F83-9A61-0B5BF5452A43}"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Chọn báo cáo</a:t>
          </a:r>
          <a:endParaRPr lang="ko-KR" altLang="en-US" sz="1800" b="1"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0"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báo cáo</a:t>
          </a:r>
          <a:endParaRPr lang="ko-KR" altLang="en-US" sz="1600" b="0" kern="1200" dirty="0">
            <a:latin typeface="Times New Roman" pitchFamily="18" charset="0"/>
            <a:cs typeface="Times New Roman" pitchFamily="18" charset="0"/>
          </a:endParaRPr>
        </a:p>
      </dsp:txBody>
      <dsp:txXfrm>
        <a:off x="0" y="0"/>
        <a:ext cx="1839144" cy="482287"/>
      </dsp:txXfrm>
    </dsp:sp>
    <dsp:sp modelId="{9EAC7C99-D73B-4935-A208-8CAF6264B39C}">
      <dsp:nvSpPr>
        <dsp:cNvPr id="0" name=""/>
        <dsp:cNvSpPr/>
      </dsp:nvSpPr>
      <dsp:spPr>
        <a:xfrm>
          <a:off x="1990846" y="122021"/>
          <a:ext cx="463474"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990846" y="122021"/>
        <a:ext cx="463474"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Nhập dữ liệu</a:t>
          </a:r>
          <a:endParaRPr lang="ko-KR" altLang="en-US" sz="16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Kiểm tra dữ liệu</a:t>
          </a:r>
          <a:endParaRPr lang="ko-KR" altLang="en-US" sz="16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b="1" kern="1200" dirty="0" err="1" smtClean="0">
              <a:latin typeface="Times New Roman" pitchFamily="18" charset="0"/>
              <a:cs typeface="Times New Roman" pitchFamily="18" charset="0"/>
            </a:rPr>
            <a:t>Gửi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tới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người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duyệt</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mức</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đơn</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vị</a:t>
          </a:r>
          <a:endParaRPr lang="ko-KR" altLang="en-US" sz="1600" b="1" kern="1200" dirty="0">
            <a:latin typeface="Times New Roman" pitchFamily="18" charset="0"/>
            <a:cs typeface="Times New Roman" pitchFamily="18" charset="0"/>
          </a:endParaRPr>
        </a:p>
      </dsp:txBody>
      <dsp:txXfrm>
        <a:off x="7733292" y="0"/>
        <a:ext cx="1839144" cy="48228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báo cáo</a:t>
          </a:r>
          <a:endParaRPr lang="ko-KR" altLang="en-US" sz="16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Nhập dữ liệu</a:t>
          </a:r>
          <a:endParaRPr lang="ko-KR" altLang="en-US" sz="16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Kiểm tra dữ liệu</a:t>
          </a:r>
          <a:endParaRPr lang="ko-KR" altLang="en-US" sz="16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3115" y="122021"/>
          <a:ext cx="444468"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7143115" y="122021"/>
        <a:ext cx="444468" cy="238243"/>
      </dsp:txXfrm>
    </dsp:sp>
    <dsp:sp modelId="{EB24BB19-59F7-41F4-B482-369A364F51BF}">
      <dsp:nvSpPr>
        <dsp:cNvPr id="0" name=""/>
        <dsp:cNvSpPr/>
      </dsp:nvSpPr>
      <dsp:spPr>
        <a:xfrm>
          <a:off x="7711645"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b="1" kern="1200" smtClean="0">
              <a:latin typeface="Times New Roman" pitchFamily="18" charset="0"/>
              <a:cs typeface="Times New Roman" pitchFamily="18" charset="0"/>
            </a:rPr>
            <a:t>Gửi tới người duyệt mức đơn vị</a:t>
          </a:r>
          <a:endParaRPr lang="ko-KR" altLang="en-US" sz="1600" b="1" kern="1200" dirty="0">
            <a:latin typeface="Times New Roman" pitchFamily="18" charset="0"/>
            <a:cs typeface="Times New Roman" pitchFamily="18" charset="0"/>
          </a:endParaRPr>
        </a:p>
      </dsp:txBody>
      <dsp:txXfrm>
        <a:off x="7711645" y="0"/>
        <a:ext cx="1839144" cy="4822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1" kern="1200" smtClean="0">
              <a:latin typeface="Times New Roman" pitchFamily="18" charset="0"/>
              <a:cs typeface="Times New Roman" pitchFamily="18" charset="0"/>
            </a:rPr>
            <a:t>Chọn báo cáo</a:t>
          </a:r>
          <a:endParaRPr lang="ko-KR" altLang="en-US" sz="1600" b="1"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Kiểm tra dữ liệu</a:t>
          </a:r>
          <a:endParaRPr lang="ko-KR" altLang="en-US" sz="1600" b="0"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296172" y="115184"/>
          <a:ext cx="446959"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5296172" y="115184"/>
        <a:ext cx="446959"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Gửi tới NHNN &amp; Từ chối</a:t>
          </a:r>
          <a:endParaRPr lang="ko-KR" altLang="en-US" sz="1600" kern="1200" dirty="0">
            <a:latin typeface="Times New Roman" pitchFamily="18" charset="0"/>
            <a:cs typeface="Times New Roman" pitchFamily="18" charset="0"/>
          </a:endParaRPr>
        </a:p>
      </dsp:txBody>
      <dsp:txXfrm>
        <a:off x="6099282" y="0"/>
        <a:ext cx="1837276" cy="48228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296172" y="115184"/>
          <a:ext cx="446959" cy="251917"/>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296172" y="115184"/>
        <a:ext cx="446959"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Gửi tới NHNN &amp; Reject</a:t>
          </a:r>
          <a:endParaRPr lang="ko-KR" altLang="en-US" sz="1800" kern="1200" dirty="0">
            <a:latin typeface="Times New Roman" pitchFamily="18" charset="0"/>
            <a:cs typeface="Times New Roman" pitchFamily="18" charset="0"/>
          </a:endParaRPr>
        </a:p>
      </dsp:txBody>
      <dsp:txXfrm>
        <a:off x="6099282" y="0"/>
        <a:ext cx="1837276" cy="48228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05646" y="115184"/>
          <a:ext cx="400348" cy="25191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05646" y="115184"/>
        <a:ext cx="400348" cy="251917"/>
      </dsp:txXfrm>
    </dsp:sp>
    <dsp:sp modelId="{F621A06F-78F6-4B70-995C-572C25F3DFA9}">
      <dsp:nvSpPr>
        <dsp:cNvPr id="0" name=""/>
        <dsp:cNvSpPr/>
      </dsp:nvSpPr>
      <dsp:spPr>
        <a:xfrm>
          <a:off x="2925004"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2925004" y="0"/>
        <a:ext cx="1837276" cy="482287"/>
      </dsp:txXfrm>
    </dsp:sp>
    <dsp:sp modelId="{28E6948E-3946-4BAC-8012-3CD93F4F6821}">
      <dsp:nvSpPr>
        <dsp:cNvPr id="0" name=""/>
        <dsp:cNvSpPr/>
      </dsp:nvSpPr>
      <dsp:spPr>
        <a:xfrm>
          <a:off x="5200824" y="115184"/>
          <a:ext cx="500024"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200824" y="115184"/>
        <a:ext cx="500024"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dirty="0" err="1" smtClean="0">
              <a:latin typeface="Times New Roman" pitchFamily="18" charset="0"/>
              <a:cs typeface="Times New Roman" pitchFamily="18" charset="0"/>
            </a:rPr>
            <a:t>Gửi</a:t>
          </a:r>
          <a:r>
            <a:rPr lang="en-US" altLang="ko-KR" sz="1800" kern="1200" dirty="0" smtClean="0">
              <a:latin typeface="Times New Roman" pitchFamily="18" charset="0"/>
              <a:cs typeface="Times New Roman" pitchFamily="18" charset="0"/>
            </a:rPr>
            <a:t> </a:t>
          </a:r>
          <a:r>
            <a:rPr lang="en-US" altLang="ko-KR" sz="1800" kern="1200" dirty="0" err="1" smtClean="0">
              <a:latin typeface="Times New Roman" pitchFamily="18" charset="0"/>
              <a:cs typeface="Times New Roman" pitchFamily="18" charset="0"/>
            </a:rPr>
            <a:t>tới</a:t>
          </a:r>
          <a:r>
            <a:rPr lang="en-US" altLang="ko-KR" sz="1800" kern="1200" dirty="0" smtClean="0">
              <a:latin typeface="Times New Roman" pitchFamily="18" charset="0"/>
              <a:cs typeface="Times New Roman" pitchFamily="18" charset="0"/>
            </a:rPr>
            <a:t> NHNN &amp; </a:t>
          </a:r>
          <a:r>
            <a:rPr lang="en-US" altLang="ko-KR" sz="1800" kern="1200" dirty="0" err="1" smtClean="0">
              <a:latin typeface="Times New Roman" pitchFamily="18" charset="0"/>
              <a:cs typeface="Times New Roman" pitchFamily="18" charset="0"/>
            </a:rPr>
            <a:t>từ</a:t>
          </a:r>
          <a:r>
            <a:rPr lang="en-US" altLang="ko-KR" sz="1800" kern="1200" dirty="0" smtClean="0">
              <a:latin typeface="Times New Roman" pitchFamily="18" charset="0"/>
              <a:cs typeface="Times New Roman" pitchFamily="18" charset="0"/>
            </a:rPr>
            <a:t> </a:t>
          </a:r>
          <a:r>
            <a:rPr lang="en-US" altLang="ko-KR" sz="1800" kern="1200" dirty="0" err="1" smtClean="0">
              <a:latin typeface="Times New Roman" pitchFamily="18" charset="0"/>
              <a:cs typeface="Times New Roman" pitchFamily="18" charset="0"/>
            </a:rPr>
            <a:t>chối</a:t>
          </a:r>
          <a:r>
            <a:rPr lang="en-US" altLang="ko-KR" sz="1800" kern="1200" dirty="0" smtClean="0">
              <a:latin typeface="Times New Roman" pitchFamily="18" charset="0"/>
              <a:cs typeface="Times New Roman" pitchFamily="18" charset="0"/>
            </a:rPr>
            <a:t> </a:t>
          </a:r>
          <a:endParaRPr lang="ko-KR" altLang="en-US" sz="1800" b="1" kern="1200" dirty="0">
            <a:latin typeface="Times New Roman" pitchFamily="18" charset="0"/>
            <a:cs typeface="Times New Roman" pitchFamily="18" charset="0"/>
          </a:endParaRPr>
        </a:p>
      </dsp:txBody>
      <dsp:txXfrm>
        <a:off x="6099282" y="0"/>
        <a:ext cx="1837276" cy="48228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307488" y="115184"/>
          <a:ext cx="459863"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307488" y="115184"/>
        <a:ext cx="459863" cy="251917"/>
      </dsp:txXfrm>
    </dsp:sp>
    <dsp:sp modelId="{7F520CB4-3D5D-4542-857A-22567A5E9281}">
      <dsp:nvSpPr>
        <dsp:cNvPr id="0" name=""/>
        <dsp:cNvSpPr/>
      </dsp:nvSpPr>
      <dsp:spPr>
        <a:xfrm>
          <a:off x="6133783"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dirty="0" smtClean="0">
              <a:latin typeface="Times New Roman" pitchFamily="18" charset="0"/>
              <a:cs typeface="Times New Roman" pitchFamily="18" charset="0"/>
            </a:rPr>
            <a:t>Submit to SBV &amp; </a:t>
          </a:r>
          <a:r>
            <a:rPr lang="en-US" altLang="ko-KR" sz="1800" b="1" kern="1200" dirty="0" err="1" smtClean="0">
              <a:latin typeface="Times New Roman" pitchFamily="18" charset="0"/>
              <a:cs typeface="Times New Roman" pitchFamily="18" charset="0"/>
            </a:rPr>
            <a:t>từ</a:t>
          </a:r>
          <a:r>
            <a:rPr lang="en-US" altLang="ko-KR" sz="1800" b="1" kern="1200" dirty="0" smtClean="0">
              <a:latin typeface="Times New Roman" pitchFamily="18" charset="0"/>
              <a:cs typeface="Times New Roman" pitchFamily="18" charset="0"/>
            </a:rPr>
            <a:t> </a:t>
          </a:r>
          <a:r>
            <a:rPr lang="en-US" altLang="ko-KR" sz="1800" b="1" kern="1200" dirty="0" err="1" smtClean="0">
              <a:latin typeface="Times New Roman" pitchFamily="18" charset="0"/>
              <a:cs typeface="Times New Roman" pitchFamily="18" charset="0"/>
            </a:rPr>
            <a:t>chối</a:t>
          </a:r>
          <a:endParaRPr lang="ko-KR" altLang="en-US" sz="1800" b="1" kern="1200" dirty="0">
            <a:latin typeface="Times New Roman" pitchFamily="18" charset="0"/>
            <a:cs typeface="Times New Roman" pitchFamily="18" charset="0"/>
          </a:endParaRPr>
        </a:p>
      </dsp:txBody>
      <dsp:txXfrm>
        <a:off x="6133783" y="0"/>
        <a:ext cx="1837276" cy="48228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dirty="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Chọn báo cáo</a:t>
          </a:r>
          <a:endParaRPr lang="ko-KR" altLang="en-US" sz="1800" b="1"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định dạng</a:t>
          </a:r>
          <a:endParaRPr lang="ko-KR" altLang="en-US" sz="16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dirty="0" smtClean="0">
              <a:latin typeface="Times New Roman" pitchFamily="18" charset="0"/>
              <a:cs typeface="Times New Roman" pitchFamily="18" charset="0"/>
            </a:rPr>
            <a:t>Upload Files</a:t>
          </a:r>
          <a:endParaRPr lang="ko-KR" altLang="en-US" sz="16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2209" y="113127"/>
          <a:ext cx="319342" cy="256031"/>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3912209" y="113127"/>
        <a:ext cx="319342" cy="256031"/>
      </dsp:txXfrm>
    </dsp:sp>
    <dsp:sp modelId="{F621A06F-78F6-4B70-995C-572C25F3DFA9}">
      <dsp:nvSpPr>
        <dsp:cNvPr id="0" name=""/>
        <dsp:cNvSpPr/>
      </dsp:nvSpPr>
      <dsp:spPr>
        <a:xfrm>
          <a:off x="4492044"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Kiểm tra dữ liệu</a:t>
          </a:r>
          <a:endParaRPr lang="ko-KR" altLang="en-US" sz="16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1" kern="1200" smtClean="0">
              <a:latin typeface="Times New Roman" pitchFamily="18" charset="0"/>
              <a:cs typeface="Times New Roman" pitchFamily="18" charset="0"/>
            </a:rPr>
            <a:t>Gửi tới NHNN</a:t>
          </a:r>
          <a:endParaRPr lang="ko-KR" altLang="en-US" sz="1600" b="1" kern="1200" dirty="0">
            <a:latin typeface="Times New Roman" pitchFamily="18" charset="0"/>
            <a:cs typeface="Times New Roman" pitchFamily="18" charset="0"/>
          </a:endParaRPr>
        </a:p>
      </dsp:txBody>
      <dsp:txXfrm>
        <a:off x="6640951" y="0"/>
        <a:ext cx="1301988" cy="4822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rgbClr val="8EB4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err="1" smtClean="0">
              <a:latin typeface="Times New Roman" pitchFamily="18" charset="0"/>
              <a:cs typeface="Times New Roman" pitchFamily="18" charset="0"/>
            </a:rPr>
            <a:t>Chọn</a:t>
          </a:r>
          <a:r>
            <a:rPr lang="en-US" altLang="ko-KR" sz="1800" b="0" kern="1200" dirty="0" smtClean="0">
              <a:latin typeface="Times New Roman" pitchFamily="18" charset="0"/>
              <a:cs typeface="Times New Roman" pitchFamily="18" charset="0"/>
            </a:rPr>
            <a:t> </a:t>
          </a:r>
          <a:r>
            <a:rPr lang="en-US" altLang="ko-KR" sz="1800" b="0" kern="1200" dirty="0" err="1" smtClean="0">
              <a:latin typeface="Times New Roman" pitchFamily="18" charset="0"/>
              <a:cs typeface="Times New Roman" pitchFamily="18" charset="0"/>
            </a:rPr>
            <a:t>báo</a:t>
          </a:r>
          <a:r>
            <a:rPr lang="en-US" altLang="ko-KR" sz="1800" b="0" kern="1200" dirty="0" smtClean="0">
              <a:latin typeface="Times New Roman" pitchFamily="18" charset="0"/>
              <a:cs typeface="Times New Roman" pitchFamily="18" charset="0"/>
            </a:rPr>
            <a:t> </a:t>
          </a:r>
          <a:r>
            <a:rPr lang="en-US" altLang="ko-KR" sz="1800" b="0" kern="1200" dirty="0" err="1" smtClean="0">
              <a:latin typeface="Times New Roman" pitchFamily="18" charset="0"/>
              <a:cs typeface="Times New Roman" pitchFamily="18" charset="0"/>
            </a:rPr>
            <a:t>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0"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0" y="0"/>
        <a:ext cx="1839144" cy="482287"/>
      </dsp:txXfrm>
    </dsp:sp>
    <dsp:sp modelId="{9EAC7C99-D73B-4935-A208-8CAF6264B39C}">
      <dsp:nvSpPr>
        <dsp:cNvPr id="0" name=""/>
        <dsp:cNvSpPr/>
      </dsp:nvSpPr>
      <dsp:spPr>
        <a:xfrm>
          <a:off x="1997826" y="122021"/>
          <a:ext cx="484798"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826" y="122021"/>
        <a:ext cx="484798" cy="238243"/>
      </dsp:txXfrm>
    </dsp:sp>
    <dsp:sp modelId="{F621A06F-78F6-4B70-995C-572C25F3DFA9}">
      <dsp:nvSpPr>
        <dsp:cNvPr id="0" name=""/>
        <dsp:cNvSpPr/>
      </dsp:nvSpPr>
      <dsp:spPr>
        <a:xfrm>
          <a:off x="2617942"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617942" y="0"/>
        <a:ext cx="1839144" cy="482287"/>
      </dsp:txXfrm>
    </dsp:sp>
    <dsp:sp modelId="{28E6948E-3946-4BAC-8012-3CD93F4F6821}">
      <dsp:nvSpPr>
        <dsp:cNvPr id="0" name=""/>
        <dsp:cNvSpPr/>
      </dsp:nvSpPr>
      <dsp:spPr>
        <a:xfrm>
          <a:off x="4599999" y="122021"/>
          <a:ext cx="436620"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99999" y="122021"/>
        <a:ext cx="436620"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3115" y="122021"/>
          <a:ext cx="444468"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3115" y="122021"/>
        <a:ext cx="444468" cy="238243"/>
      </dsp:txXfrm>
    </dsp:sp>
    <dsp:sp modelId="{EB24BB19-59F7-41F4-B482-369A364F51BF}">
      <dsp:nvSpPr>
        <dsp:cNvPr id="0" name=""/>
        <dsp:cNvSpPr/>
      </dsp:nvSpPr>
      <dsp:spPr>
        <a:xfrm>
          <a:off x="7711645"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11645" y="0"/>
        <a:ext cx="1839144" cy="482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A904D-6129-493D-A29B-22AE22EAE2CD}" type="datetimeFigureOut">
              <a:rPr lang="en-US" smtClean="0"/>
              <a:pPr/>
              <a:t>4/12/2016</a:t>
            </a:fld>
            <a:endParaRPr 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45F8-D449-45BA-BB15-0847C58AC801}" type="slidenum">
              <a:rPr lang="en-US" smtClean="0"/>
              <a:pPr/>
              <a:t>‹#›</a:t>
            </a:fld>
            <a:endParaRPr lang="en-US"/>
          </a:p>
        </p:txBody>
      </p:sp>
    </p:spTree>
    <p:extLst>
      <p:ext uri="{BB962C8B-B14F-4D97-AF65-F5344CB8AC3E}">
        <p14:creationId xmlns="" xmlns:p14="http://schemas.microsoft.com/office/powerpoint/2010/main" val="1380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mtClean="0"/>
              <a:t>Hệ</a:t>
            </a:r>
            <a:r>
              <a:rPr lang="en-US" altLang="ko-KR" baseline="0" smtClean="0"/>
              <a:t> thống hỗ trợ 3 loại người dùng (1 cấp và 2 cấp)</a:t>
            </a:r>
            <a:endParaRPr lang="ko-KR" altLang="en-US" dirty="0" smtClean="0"/>
          </a:p>
          <a:p>
            <a:r>
              <a:rPr lang="en-US" altLang="ko-KR" baseline="0" smtClean="0"/>
              <a:t>Người dùng đơn vị báo cáo có thể lập báo cáo bằng chế độ offline, khi gửi người dùng sử dụng chức năng Export (xuất ra file) để gửi tới NHNN bằng USB hoặc phương tiện khác.</a:t>
            </a:r>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7</a:t>
            </a:fld>
            <a:endParaRPr lang="en-US"/>
          </a:p>
        </p:txBody>
      </p:sp>
    </p:spTree>
    <p:extLst>
      <p:ext uri="{BB962C8B-B14F-4D97-AF65-F5344CB8AC3E}">
        <p14:creationId xmlns="" xmlns:p14="http://schemas.microsoft.com/office/powerpoint/2010/main" val="340213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8</a:t>
            </a:fld>
            <a:endParaRPr lang="en-US"/>
          </a:p>
        </p:txBody>
      </p:sp>
    </p:spTree>
    <p:extLst>
      <p:ext uri="{BB962C8B-B14F-4D97-AF65-F5344CB8AC3E}">
        <p14:creationId xmlns="" xmlns:p14="http://schemas.microsoft.com/office/powerpoint/2010/main" val="70638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745F8-D449-45BA-BB15-0847C58AC801}" type="slidenum">
              <a:rPr lang="en-US" smtClean="0"/>
              <a:pPr/>
              <a:t>12</a:t>
            </a:fld>
            <a:endParaRPr lang="en-US"/>
          </a:p>
        </p:txBody>
      </p:sp>
    </p:spTree>
    <p:extLst>
      <p:ext uri="{BB962C8B-B14F-4D97-AF65-F5344CB8AC3E}">
        <p14:creationId xmlns="" xmlns:p14="http://schemas.microsoft.com/office/powerpoint/2010/main" val="20115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13</a:t>
            </a:fld>
            <a:endParaRPr lang="en-US"/>
          </a:p>
        </p:txBody>
      </p:sp>
    </p:spTree>
    <p:extLst>
      <p:ext uri="{BB962C8B-B14F-4D97-AF65-F5344CB8AC3E}">
        <p14:creationId xmlns="" xmlns:p14="http://schemas.microsoft.com/office/powerpoint/2010/main" val="428159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32</a:t>
            </a:fld>
            <a:endParaRPr lang="en-US"/>
          </a:p>
        </p:txBody>
      </p:sp>
    </p:spTree>
    <p:extLst>
      <p:ext uri="{BB962C8B-B14F-4D97-AF65-F5344CB8AC3E}">
        <p14:creationId xmlns="" xmlns:p14="http://schemas.microsoft.com/office/powerpoint/2010/main" val="183507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5D69301-31BB-4B31-9C23-D7AEA157EAE1}" type="slidenum">
              <a:rPr lang="en-US" smtClean="0"/>
              <a:pPr/>
              <a:t>34</a:t>
            </a:fld>
            <a:endParaRPr lang="en-US"/>
          </a:p>
        </p:txBody>
      </p:sp>
    </p:spTree>
    <p:extLst>
      <p:ext uri="{BB962C8B-B14F-4D97-AF65-F5344CB8AC3E}">
        <p14:creationId xmlns="" xmlns:p14="http://schemas.microsoft.com/office/powerpoint/2010/main" val="354005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745F8-D449-45BA-BB15-0847C58AC801}" type="slidenum">
              <a:rPr lang="en-US" smtClean="0"/>
              <a:pPr/>
              <a:t>35</a:t>
            </a:fld>
            <a:endParaRPr lang="en-US"/>
          </a:p>
        </p:txBody>
      </p:sp>
    </p:spTree>
    <p:extLst>
      <p:ext uri="{BB962C8B-B14F-4D97-AF65-F5344CB8AC3E}">
        <p14:creationId xmlns="" xmlns:p14="http://schemas.microsoft.com/office/powerpoint/2010/main" val="82835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61</a:t>
            </a:fld>
            <a:endParaRPr lang="en-US"/>
          </a:p>
        </p:txBody>
      </p:sp>
    </p:spTree>
    <p:extLst>
      <p:ext uri="{BB962C8B-B14F-4D97-AF65-F5344CB8AC3E}">
        <p14:creationId xmlns="" xmlns:p14="http://schemas.microsoft.com/office/powerpoint/2010/main" val="77879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64</a:t>
            </a:fld>
            <a:endParaRPr lang="en-US"/>
          </a:p>
        </p:txBody>
      </p:sp>
    </p:spTree>
    <p:extLst>
      <p:ext uri="{BB962C8B-B14F-4D97-AF65-F5344CB8AC3E}">
        <p14:creationId xmlns="" xmlns:p14="http://schemas.microsoft.com/office/powerpoint/2010/main" val="176824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상단텍스트없음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4044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821004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252690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36809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823210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872657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8976242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548471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4171068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742516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986699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빈 화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773627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1190180"/>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993685"/>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1343241"/>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7122154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695829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8689176"/>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5126982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빈 화면">
    <p:spTree>
      <p:nvGrpSpPr>
        <p:cNvPr id="1" name=""/>
        <p:cNvGrpSpPr/>
        <p:nvPr/>
      </p:nvGrpSpPr>
      <p:grpSpPr>
        <a:xfrm>
          <a:off x="0" y="0"/>
          <a:ext cx="0" cy="0"/>
          <a:chOff x="0" y="0"/>
          <a:chExt cx="0" cy="0"/>
        </a:xfrm>
      </p:grpSpPr>
      <p:sp>
        <p:nvSpPr>
          <p:cNvPr id="2" name="제목 1"/>
          <p:cNvSpPr>
            <a:spLocks noGrp="1"/>
          </p:cNvSpPr>
          <p:nvPr>
            <p:ph type="title"/>
          </p:nvPr>
        </p:nvSpPr>
        <p:spPr>
          <a:xfrm>
            <a:off x="0" y="83128"/>
            <a:ext cx="9906000" cy="477982"/>
          </a:xfrm>
          <a:prstGeom prst="rect">
            <a:avLst/>
          </a:prstGeom>
        </p:spPr>
        <p:txBody>
          <a:bodyPr anchor="ctr"/>
          <a:lstStyle>
            <a:lvl1pPr algn="l">
              <a:defRPr sz="2400">
                <a:latin typeface="Times New Roman" panose="02020603050405020304" pitchFamily="18" charset="0"/>
                <a:cs typeface="Times New Roman" panose="02020603050405020304" pitchFamily="18" charset="0"/>
              </a:defRPr>
            </a:lvl1pPr>
          </a:lstStyle>
          <a:p>
            <a:r>
              <a:rPr lang="ko-KR" altLang="en-US" dirty="0" smtClean="0"/>
              <a:t>마스터 제목 스타일 편집</a:t>
            </a:r>
            <a:endParaRPr lang="en-US" dirty="0"/>
          </a:p>
        </p:txBody>
      </p:sp>
    </p:spTree>
    <p:extLst>
      <p:ext uri="{BB962C8B-B14F-4D97-AF65-F5344CB8AC3E}">
        <p14:creationId xmlns="" xmlns:p14="http://schemas.microsoft.com/office/powerpoint/2010/main" val="35271508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상단텍스트없음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012820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261385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6436461"/>
      </p:ext>
    </p:extLst>
  </p:cSld>
  <p:clrMapOvr>
    <a:masterClrMapping/>
  </p:clrMapOvr>
  <p:transition>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978327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86955200"/>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5640089"/>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88282203"/>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92974175"/>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69596971"/>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5994660"/>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1273667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77902519"/>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4715810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7462639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5697049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637525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31003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182995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7653189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7.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 Box 13"/>
          <p:cNvSpPr txBox="1">
            <a:spLocks noChangeArrowheads="1"/>
          </p:cNvSpPr>
          <p:nvPr/>
        </p:nvSpPr>
        <p:spPr bwMode="auto">
          <a:xfrm>
            <a:off x="4088904" y="6562840"/>
            <a:ext cx="2016223" cy="238337"/>
          </a:xfrm>
          <a:prstGeom prst="rect">
            <a:avLst/>
          </a:prstGeom>
          <a:noFill/>
          <a:ln>
            <a:noFill/>
          </a:ln>
          <a:extLst/>
        </p:spPr>
        <p:txBody>
          <a:bodyPr/>
          <a:lstStyle>
            <a:lvl1pPr eaLnBrk="0" hangingPunct="0">
              <a:defRPr kumimoji="1" sz="1200">
                <a:solidFill>
                  <a:schemeClr val="tx1"/>
                </a:solidFill>
                <a:latin typeface="굴림" charset="-127"/>
                <a:ea typeface="굴림" charset="-127"/>
              </a:defRPr>
            </a:lvl1pPr>
            <a:lvl2pPr marL="742950" indent="-285750" eaLnBrk="0" hangingPunct="0">
              <a:defRPr kumimoji="1" sz="1200">
                <a:solidFill>
                  <a:schemeClr val="tx1"/>
                </a:solidFill>
                <a:latin typeface="굴림" charset="-127"/>
                <a:ea typeface="굴림" charset="-127"/>
              </a:defRPr>
            </a:lvl2pPr>
            <a:lvl3pPr marL="1143000" indent="-228600" eaLnBrk="0" hangingPunct="0">
              <a:defRPr kumimoji="1" sz="1200">
                <a:solidFill>
                  <a:schemeClr val="tx1"/>
                </a:solidFill>
                <a:latin typeface="굴림" charset="-127"/>
                <a:ea typeface="굴림" charset="-127"/>
              </a:defRPr>
            </a:lvl3pPr>
            <a:lvl4pPr marL="1600200" indent="-228600" eaLnBrk="0" hangingPunct="0">
              <a:defRPr kumimoji="1" sz="1200">
                <a:solidFill>
                  <a:schemeClr val="tx1"/>
                </a:solidFill>
                <a:latin typeface="굴림" charset="-127"/>
                <a:ea typeface="굴림" charset="-127"/>
              </a:defRPr>
            </a:lvl4pPr>
            <a:lvl5pPr marL="2057400" indent="-228600" eaLnBrk="0" hangingPunct="0">
              <a:defRPr kumimoji="1" sz="1200">
                <a:solidFill>
                  <a:schemeClr val="tx1"/>
                </a:solidFill>
                <a:latin typeface="굴림" charset="-127"/>
                <a:ea typeface="굴림" charset="-127"/>
              </a:defRPr>
            </a:lvl5pPr>
            <a:lvl6pPr marL="2514600" indent="-228600" eaLnBrk="0" fontAlgn="base" hangingPunct="0">
              <a:spcBef>
                <a:spcPct val="0"/>
              </a:spcBef>
              <a:spcAft>
                <a:spcPct val="0"/>
              </a:spcAft>
              <a:defRPr kumimoji="1" sz="1200">
                <a:solidFill>
                  <a:schemeClr val="tx1"/>
                </a:solidFill>
                <a:latin typeface="굴림" charset="-127"/>
                <a:ea typeface="굴림" charset="-127"/>
              </a:defRPr>
            </a:lvl6pPr>
            <a:lvl7pPr marL="2971800" indent="-228600" eaLnBrk="0" fontAlgn="base" hangingPunct="0">
              <a:spcBef>
                <a:spcPct val="0"/>
              </a:spcBef>
              <a:spcAft>
                <a:spcPct val="0"/>
              </a:spcAft>
              <a:defRPr kumimoji="1" sz="1200">
                <a:solidFill>
                  <a:schemeClr val="tx1"/>
                </a:solidFill>
                <a:latin typeface="굴림" charset="-127"/>
                <a:ea typeface="굴림" charset="-127"/>
              </a:defRPr>
            </a:lvl7pPr>
            <a:lvl8pPr marL="3429000" indent="-228600" eaLnBrk="0" fontAlgn="base" hangingPunct="0">
              <a:spcBef>
                <a:spcPct val="0"/>
              </a:spcBef>
              <a:spcAft>
                <a:spcPct val="0"/>
              </a:spcAft>
              <a:defRPr kumimoji="1" sz="1200">
                <a:solidFill>
                  <a:schemeClr val="tx1"/>
                </a:solidFill>
                <a:latin typeface="굴림" charset="-127"/>
                <a:ea typeface="굴림" charset="-127"/>
              </a:defRPr>
            </a:lvl8pPr>
            <a:lvl9pPr marL="3886200" indent="-228600" eaLnBrk="0" fontAlgn="base" hangingPunct="0">
              <a:spcBef>
                <a:spcPct val="0"/>
              </a:spcBef>
              <a:spcAft>
                <a:spcPct val="0"/>
              </a:spcAft>
              <a:defRPr kumimoji="1" sz="1200">
                <a:solidFill>
                  <a:schemeClr val="tx1"/>
                </a:solidFill>
                <a:latin typeface="굴림" charset="-127"/>
                <a:ea typeface="굴림" charset="-127"/>
              </a:defRPr>
            </a:lvl9pPr>
          </a:lstStyle>
          <a:p>
            <a:pPr algn="ctr" eaLnBrk="1" hangingPunct="1">
              <a:defRPr/>
            </a:pPr>
            <a:fld id="{1CA1875D-02C3-425A-8DA7-5C8838A02DE2}" type="slidenum">
              <a:rPr lang="en-US" altLang="ko-KR" sz="1200" smtClean="0">
                <a:solidFill>
                  <a:srgbClr val="000000"/>
                </a:solidFill>
                <a:latin typeface="+mn-ea"/>
                <a:ea typeface="+mn-ea"/>
                <a:cs typeface="Arial" pitchFamily="34" charset="0"/>
              </a:rPr>
              <a:pPr algn="ctr" eaLnBrk="1" hangingPunct="1">
                <a:defRPr/>
              </a:pPr>
              <a:t>‹#›</a:t>
            </a:fld>
            <a:endParaRPr lang="en-US" altLang="ko-KR" sz="1200" dirty="0" smtClean="0">
              <a:solidFill>
                <a:srgbClr val="000000"/>
              </a:solidFill>
              <a:latin typeface="+mn-ea"/>
              <a:ea typeface="+mn-ea"/>
              <a:cs typeface="Arial" pitchFamily="34" charset="0"/>
            </a:endParaRPr>
          </a:p>
        </p:txBody>
      </p:sp>
      <p:pic>
        <p:nvPicPr>
          <p:cNvPr id="1028" name="Picture 4"/>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91896"/>
          <a:stretch/>
        </p:blipFill>
        <p:spPr bwMode="auto">
          <a:xfrm>
            <a:off x="-15552" y="613149"/>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직사각형 20"/>
          <p:cNvSpPr/>
          <p:nvPr/>
        </p:nvSpPr>
        <p:spPr>
          <a:xfrm flipV="1">
            <a:off x="-2209"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6122671" y="6430552"/>
            <a:ext cx="1263451" cy="376653"/>
          </a:xfrm>
          <a:prstGeom prst="rect">
            <a:avLst/>
          </a:prstGeom>
        </p:spPr>
      </p:pic>
      <p:pic>
        <p:nvPicPr>
          <p:cNvPr id="9" name="그림 8" descr="mitec-logo-transparent"/>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774435" y="6473517"/>
            <a:ext cx="965835" cy="307340"/>
          </a:xfrm>
          <a:prstGeom prst="rect">
            <a:avLst/>
          </a:prstGeom>
          <a:noFill/>
        </p:spPr>
      </p:pic>
      <p:pic>
        <p:nvPicPr>
          <p:cNvPr id="10" name="그림 9" descr="C:\Users\Administrator\Desktop\FullColor.pn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38541" y="6403667"/>
            <a:ext cx="1158875" cy="397510"/>
          </a:xfrm>
          <a:prstGeom prst="rect">
            <a:avLst/>
          </a:prstGeom>
          <a:noFill/>
          <a:ln>
            <a:noFill/>
          </a:ln>
        </p:spPr>
      </p:pic>
      <p:pic>
        <p:nvPicPr>
          <p:cNvPr id="2" name="그림 1"/>
          <p:cNvPicPr>
            <a:picLocks noChangeAspect="1"/>
          </p:cNvPicPr>
          <p:nvPr/>
        </p:nvPicPr>
        <p:blipFill>
          <a:blip r:embed="rId10" cstate="print"/>
          <a:stretch>
            <a:fillRect/>
          </a:stretch>
        </p:blipFill>
        <p:spPr>
          <a:xfrm>
            <a:off x="200472" y="6403667"/>
            <a:ext cx="717456" cy="397510"/>
          </a:xfrm>
          <a:prstGeom prst="rect">
            <a:avLst/>
          </a:prstGeom>
        </p:spPr>
      </p:pic>
    </p:spTree>
    <p:extLst>
      <p:ext uri="{BB962C8B-B14F-4D97-AF65-F5344CB8AC3E}">
        <p14:creationId xmlns="" xmlns:p14="http://schemas.microsoft.com/office/powerpoint/2010/main" val="2218687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9" r:id="rId3"/>
    <p:sldLayoutId id="2147483726" r:id="rId4"/>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19125" y="2"/>
            <a:ext cx="11163598" cy="6893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 xmlns:p14="http://schemas.microsoft.com/office/powerpoint/2010/main" val="13998292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nLst>
      <p:par>
        <p:cTn id="1" dur="indefinite" restart="never" nodeType="tmRoot"/>
      </p:par>
    </p:tnLst>
  </p:timing>
  <p:txStyles>
    <p:titleStyle>
      <a:lvl1pPr algn="ctr" rtl="0" eaLnBrk="1" fontAlgn="base" hangingPunct="1">
        <a:spcBef>
          <a:spcPct val="0"/>
        </a:spcBef>
        <a:spcAft>
          <a:spcPct val="0"/>
        </a:spcAft>
        <a:defRPr sz="4799" kern="1200">
          <a:solidFill>
            <a:schemeClr val="tx1"/>
          </a:solidFill>
          <a:latin typeface="+mj-lt"/>
          <a:ea typeface="+mj-ea"/>
          <a:cs typeface="+mj-cs"/>
          <a:sym typeface="Gill Sans" charset="0"/>
        </a:defRPr>
      </a:lvl1pPr>
      <a:lvl2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5pPr>
      <a:lvl6pPr marL="261176"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6pPr>
      <a:lvl7pPr marL="522352"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7pPr>
      <a:lvl8pPr marL="783528"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8pPr>
      <a:lvl9pPr marL="1044704"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9pPr>
    </p:titleStyle>
    <p:bodyStyle>
      <a:lvl1pPr marL="507842"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1pPr>
      <a:lvl2pPr marL="761764"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2pPr>
      <a:lvl3pPr marL="1015685"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3pPr>
      <a:lvl4pPr marL="1269606"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4pPr>
      <a:lvl5pPr marL="1523527"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9454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27" r:id="rId12"/>
    <p:sldLayoutId id="2147483728" r:id="rId13"/>
  </p:sldLayoutIdLst>
  <p:transition/>
  <p:timing>
    <p:tnLst>
      <p:par>
        <p:cTn id="1" dur="indefinite" restart="never" nodeType="tmRoot"/>
      </p:par>
    </p:tnLst>
  </p:timing>
  <p:txStyles>
    <p:titleStyle>
      <a:lvl1pPr algn="ctr" rtl="0" eaLnBrk="1" fontAlgn="base" hangingPunct="1">
        <a:spcBef>
          <a:spcPct val="0"/>
        </a:spcBef>
        <a:spcAft>
          <a:spcPct val="0"/>
        </a:spcAft>
        <a:defRPr sz="4000" kern="1200">
          <a:solidFill>
            <a:schemeClr val="tx1"/>
          </a:solidFill>
          <a:latin typeface="+mj-lt"/>
          <a:ea typeface="+mj-ea"/>
          <a:cs typeface="+mj-cs"/>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p:titleStyle>
    <p:bodyStyle>
      <a:lvl1pPr algn="ctr" rtl="0" eaLnBrk="1" fontAlgn="base" hangingPunct="1">
        <a:spcBef>
          <a:spcPct val="0"/>
        </a:spcBef>
        <a:spcAft>
          <a:spcPct val="0"/>
        </a:spcAft>
        <a:defRPr sz="1942" kern="1200">
          <a:solidFill>
            <a:schemeClr val="tx1"/>
          </a:solidFill>
          <a:latin typeface="+mn-lt"/>
          <a:ea typeface="+mn-ea"/>
          <a:cs typeface="+mn-cs"/>
          <a:sym typeface="Gill Sans Light" charset="0"/>
        </a:defRPr>
      </a:lvl1pPr>
      <a:lvl2pPr algn="ctr" rtl="0" eaLnBrk="1" fontAlgn="base" hangingPunct="1">
        <a:spcBef>
          <a:spcPct val="0"/>
        </a:spcBef>
        <a:spcAft>
          <a:spcPct val="0"/>
        </a:spcAft>
        <a:defRPr sz="1942" kern="1200">
          <a:solidFill>
            <a:schemeClr val="tx1"/>
          </a:solidFill>
          <a:latin typeface="+mn-lt"/>
          <a:ea typeface="+mn-ea"/>
          <a:cs typeface="+mn-cs"/>
          <a:sym typeface="Gill Sans Light" charset="0"/>
        </a:defRPr>
      </a:lvl2pPr>
      <a:lvl3pPr algn="ctr" rtl="0" eaLnBrk="1" fontAlgn="base" hangingPunct="1">
        <a:spcBef>
          <a:spcPct val="0"/>
        </a:spcBef>
        <a:spcAft>
          <a:spcPct val="0"/>
        </a:spcAft>
        <a:defRPr sz="1942" kern="1200">
          <a:solidFill>
            <a:schemeClr val="tx1"/>
          </a:solidFill>
          <a:latin typeface="+mn-lt"/>
          <a:ea typeface="+mn-ea"/>
          <a:cs typeface="+mn-cs"/>
          <a:sym typeface="Gill Sans Light" charset="0"/>
        </a:defRPr>
      </a:lvl3pPr>
      <a:lvl4pPr algn="ctr" rtl="0" eaLnBrk="1" fontAlgn="base" hangingPunct="1">
        <a:spcBef>
          <a:spcPct val="0"/>
        </a:spcBef>
        <a:spcAft>
          <a:spcPct val="0"/>
        </a:spcAft>
        <a:defRPr sz="1942" kern="1200">
          <a:solidFill>
            <a:schemeClr val="tx1"/>
          </a:solidFill>
          <a:latin typeface="+mn-lt"/>
          <a:ea typeface="+mn-ea"/>
          <a:cs typeface="+mn-cs"/>
          <a:sym typeface="Gill Sans Light" charset="0"/>
        </a:defRPr>
      </a:lvl4pPr>
      <a:lvl5pPr algn="ctr" rtl="0" eaLnBrk="1" fontAlgn="base" hangingPunct="1">
        <a:spcBef>
          <a:spcPct val="0"/>
        </a:spcBef>
        <a:spcAft>
          <a:spcPct val="0"/>
        </a:spcAft>
        <a:defRPr sz="1942" kern="1200">
          <a:solidFill>
            <a:schemeClr val="tx1"/>
          </a:solidFill>
          <a:latin typeface="+mn-lt"/>
          <a:ea typeface="+mn-ea"/>
          <a:cs typeface="+mn-cs"/>
          <a:sym typeface="Gill Sans Light"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684616" y="1"/>
            <a:ext cx="3279428" cy="356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Tree>
    <p:extLst>
      <p:ext uri="{BB962C8B-B14F-4D97-AF65-F5344CB8AC3E}">
        <p14:creationId xmlns="" xmlns:p14="http://schemas.microsoft.com/office/powerpoint/2010/main" val="1287582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iming>
    <p:tnLst>
      <p:par>
        <p:cTn id="1" dur="indefinite" restart="never" nodeType="tmRoot"/>
      </p:par>
    </p:tnLst>
  </p:timing>
  <p:txStyles>
    <p:titleStyle>
      <a:lvl1pPr algn="ctr" rtl="0" eaLnBrk="1" fontAlgn="base" hangingPunct="1">
        <a:spcBef>
          <a:spcPct val="0"/>
        </a:spcBef>
        <a:spcAft>
          <a:spcPct val="0"/>
        </a:spcAft>
        <a:defRPr sz="4000" kern="1200">
          <a:solidFill>
            <a:schemeClr val="tx1"/>
          </a:solidFill>
          <a:latin typeface="+mj-lt"/>
          <a:ea typeface="+mj-ea"/>
          <a:cs typeface="+mj-cs"/>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p:titleStyle>
    <p:bodyStyle>
      <a:lvl1pPr marL="130589"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1pPr>
      <a:lvl2pPr marL="311960"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2pPr>
      <a:lvl3pPr marL="493333"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3pPr>
      <a:lvl4pPr marL="674704"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4pPr>
      <a:lvl5pPr marL="856078"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png"/><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png"/><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pn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6.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8.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9.pn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0.png"/><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png"/><Relationship Id="rId1" Type="http://schemas.openxmlformats.org/officeDocument/2006/relationships/slideLayout" Target="../slideLayouts/slideLayout2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png"/><Relationship Id="rId1" Type="http://schemas.openxmlformats.org/officeDocument/2006/relationships/slideLayout" Target="../slideLayouts/slideLayout2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3.png"/><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sbv.gov.vn/"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sbv.gov.vn/tax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6.tiff"/><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11.png"/><Relationship Id="rId7" Type="http://schemas.openxmlformats.org/officeDocument/2006/relationships/image" Target="../media/image24.tiff"/><Relationship Id="rId2" Type="http://schemas.openxmlformats.org/officeDocument/2006/relationships/image" Target="../media/image20.tiff"/><Relationship Id="rId1" Type="http://schemas.openxmlformats.org/officeDocument/2006/relationships/slideLayout" Target="../slideLayouts/slideLayout2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687568" y="4067175"/>
            <a:ext cx="4879975" cy="1357313"/>
          </a:xfrm>
          <a:prstGeom prst="rect">
            <a:avLst/>
          </a:prstGeom>
        </p:spPr>
        <p:txBody>
          <a:bodyPr/>
          <a:lstStyle/>
          <a:p>
            <a:pPr marL="181371" indent="0" algn="r">
              <a:buNone/>
            </a:pPr>
            <a:r>
              <a:rPr lang="en-US" altLang="ko-KR" sz="1800" dirty="0" smtClean="0">
                <a:latin typeface="+mj-lt"/>
              </a:rPr>
              <a:t>06.04.2016</a:t>
            </a:r>
            <a:r>
              <a:rPr lang="ko-KR" altLang="en-US" sz="1800" dirty="0" smtClean="0">
                <a:latin typeface="+mj-lt"/>
              </a:rPr>
              <a:t> </a:t>
            </a:r>
            <a:r>
              <a:rPr lang="en-US" altLang="ko-KR" sz="1800" dirty="0" smtClean="0">
                <a:latin typeface="+mj-lt"/>
              </a:rPr>
              <a:t>~</a:t>
            </a:r>
            <a:r>
              <a:rPr lang="ko-KR" altLang="en-US" sz="1800" dirty="0" smtClean="0">
                <a:latin typeface="+mj-lt"/>
              </a:rPr>
              <a:t> </a:t>
            </a:r>
            <a:r>
              <a:rPr lang="en-US" altLang="ko-KR" sz="1800" dirty="0" smtClean="0">
                <a:latin typeface="+mj-lt"/>
              </a:rPr>
              <a:t>13.04.2016</a:t>
            </a:r>
          </a:p>
          <a:p>
            <a:pPr marL="181371" indent="0" algn="r">
              <a:buNone/>
            </a:pPr>
            <a:r>
              <a:rPr lang="en-US" sz="1800" dirty="0" err="1" smtClean="0">
                <a:latin typeface="+mj-lt"/>
              </a:rPr>
              <a:t>Tại</a:t>
            </a:r>
            <a:r>
              <a:rPr lang="en-US" sz="1800" dirty="0" smtClean="0">
                <a:latin typeface="+mj-lt"/>
              </a:rPr>
              <a:t> Tp. </a:t>
            </a:r>
            <a:r>
              <a:rPr lang="en-US" sz="1800" dirty="0" err="1" smtClean="0">
                <a:latin typeface="+mj-lt"/>
              </a:rPr>
              <a:t>Hồ</a:t>
            </a:r>
            <a:r>
              <a:rPr lang="en-US" sz="1800" dirty="0" smtClean="0">
                <a:latin typeface="+mj-lt"/>
              </a:rPr>
              <a:t> </a:t>
            </a:r>
            <a:r>
              <a:rPr lang="en-US" sz="1800" dirty="0" err="1" smtClean="0">
                <a:latin typeface="+mj-lt"/>
              </a:rPr>
              <a:t>Chí</a:t>
            </a:r>
            <a:r>
              <a:rPr lang="en-US" sz="1800" dirty="0" smtClean="0">
                <a:latin typeface="+mj-lt"/>
              </a:rPr>
              <a:t> Minh, Hà </a:t>
            </a:r>
            <a:r>
              <a:rPr lang="en-US" sz="1800" dirty="0" err="1" smtClean="0">
                <a:latin typeface="+mj-lt"/>
              </a:rPr>
              <a:t>Nội</a:t>
            </a:r>
            <a:endParaRPr lang="en-US" sz="1800" dirty="0" smtClean="0">
              <a:latin typeface="+mj-lt"/>
            </a:endParaRPr>
          </a:p>
          <a:p>
            <a:pPr marL="181371" indent="0" algn="r">
              <a:buNone/>
            </a:pPr>
            <a:endParaRPr lang="en-US" sz="1800" dirty="0">
              <a:latin typeface="+mj-lt"/>
            </a:endParaRPr>
          </a:p>
        </p:txBody>
      </p:sp>
      <p:pic>
        <p:nvPicPr>
          <p:cNvPr id="4" name="Picture 5"/>
          <p:cNvPicPr/>
          <p:nvPr/>
        </p:nvPicPr>
        <p:blipFill>
          <a:blip r:embed="rId2" cstate="print">
            <a:extLst>
              <a:ext uri="{28A0092B-C50C-407E-A947-70E740481C1C}">
                <a14:useLocalDpi xmlns="" xmlns:a14="http://schemas.microsoft.com/office/drawing/2010/main" val="0"/>
              </a:ext>
            </a:extLst>
          </a:blip>
          <a:stretch>
            <a:fillRect/>
          </a:stretch>
        </p:blipFill>
        <p:spPr bwMode="auto">
          <a:xfrm>
            <a:off x="8487498" y="802297"/>
            <a:ext cx="1080045" cy="770127"/>
          </a:xfrm>
          <a:prstGeom prst="rect">
            <a:avLst/>
          </a:prstGeom>
          <a:noFill/>
          <a:extLst/>
        </p:spPr>
      </p:pic>
      <p:sp>
        <p:nvSpPr>
          <p:cNvPr id="6" name="TextBox 5"/>
          <p:cNvSpPr txBox="1"/>
          <p:nvPr/>
        </p:nvSpPr>
        <p:spPr>
          <a:xfrm>
            <a:off x="3940052" y="1868898"/>
            <a:ext cx="5627503" cy="954107"/>
          </a:xfrm>
          <a:prstGeom prst="rect">
            <a:avLst/>
          </a:prstGeom>
          <a:noFill/>
        </p:spPr>
        <p:txBody>
          <a:bodyPr wrap="none" rtlCol="0">
            <a:spAutoFit/>
          </a:bodyPr>
          <a:lstStyle/>
          <a:p>
            <a:pPr algn="r"/>
            <a:r>
              <a:rPr lang="en-US" sz="3200" dirty="0" smtClean="0">
                <a:solidFill>
                  <a:srgbClr val="000000"/>
                </a:solidFill>
              </a:rPr>
              <a:t>HỆ THỐNG BÁO CÁO NHNN</a:t>
            </a:r>
            <a:br>
              <a:rPr lang="en-US" sz="3200" dirty="0" smtClean="0">
                <a:solidFill>
                  <a:srgbClr val="000000"/>
                </a:solidFill>
              </a:rPr>
            </a:br>
            <a:endParaRPr lang="en-US" sz="2400" dirty="0" smtClean="0">
              <a:solidFill>
                <a:srgbClr val="000000"/>
              </a:solidFill>
            </a:endParaRPr>
          </a:p>
        </p:txBody>
      </p:sp>
    </p:spTree>
    <p:extLst>
      <p:ext uri="{BB962C8B-B14F-4D97-AF65-F5344CB8AC3E}">
        <p14:creationId xmlns="" xmlns:p14="http://schemas.microsoft.com/office/powerpoint/2010/main" val="7203168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317500" y="598488"/>
            <a:ext cx="95885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Các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chức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năng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chính</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UDSS (2)</a:t>
            </a:r>
            <a:endParaRPr lang="en-US" sz="2400" dirty="0">
              <a:latin typeface="Times New Roman" pitchFamily="18" charset="0"/>
              <a:cs typeface="Times New Roman" pitchFamily="18" charset="0"/>
            </a:endParaRPr>
          </a:p>
        </p:txBody>
      </p:sp>
      <p:sp>
        <p:nvSpPr>
          <p:cNvPr id="21" name="TextBox 20"/>
          <p:cNvSpPr txBox="1"/>
          <p:nvPr/>
        </p:nvSpPr>
        <p:spPr>
          <a:xfrm>
            <a:off x="299565"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để</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lựa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chọn</a:t>
            </a:r>
            <a:r>
              <a:rPr lang="en-US" altLang="ko-KR" sz="1600" dirty="0" smtClean="0">
                <a:latin typeface="Times New Roman" pitchFamily="18" charset="0"/>
                <a:cs typeface="Times New Roman" pitchFamily="18" charset="0"/>
              </a:rPr>
              <a:t> 1)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tiếp</a:t>
            </a:r>
            <a:r>
              <a:rPr lang="en-US" altLang="ko-KR" sz="1600" dirty="0" smtClean="0">
                <a:latin typeface="Times New Roman" pitchFamily="18" charset="0"/>
                <a:cs typeface="Times New Roman" pitchFamily="18" charset="0"/>
              </a:rPr>
              <a:t>, 2) Upload file Excel, 3) Upload file XBRL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gửi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cho</a:t>
            </a:r>
            <a:r>
              <a:rPr lang="en-US" sz="2000" b="1" dirty="0" smtClean="0">
                <a:latin typeface="Times New Roman" pitchFamily="18" charset="0"/>
                <a:cs typeface="Times New Roman" pitchFamily="18" charset="0"/>
              </a:rPr>
              <a:t> NHNN</a:t>
            </a:r>
          </a:p>
        </p:txBody>
      </p:sp>
      <p:sp>
        <p:nvSpPr>
          <p:cNvPr id="23" name="TextBox 22"/>
          <p:cNvSpPr txBox="1"/>
          <p:nvPr/>
        </p:nvSpPr>
        <p:spPr>
          <a:xfrm>
            <a:off x="2673630"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thể</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thực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hiện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việc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cùng</a:t>
            </a:r>
            <a:r>
              <a:rPr lang="en-US" altLang="ko-KR" sz="1600" dirty="0">
                <a:latin typeface="Times New Roman" pitchFamily="18" charset="0"/>
                <a:cs typeface="Times New Roman" pitchFamily="18" charset="0"/>
              </a:rPr>
              <a:t> 1 </a:t>
            </a:r>
            <a:r>
              <a:rPr lang="en-US" altLang="ko-KR" sz="1600" dirty="0" err="1">
                <a:latin typeface="Times New Roman" pitchFamily="18" charset="0"/>
                <a:cs typeface="Times New Roman" pitchFamily="18" charset="0"/>
              </a:rPr>
              <a:t>lúc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định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dạng</a:t>
            </a:r>
            <a:r>
              <a:rPr lang="en-US" altLang="ko-KR" sz="1600" dirty="0">
                <a:latin typeface="Times New Roman" pitchFamily="18" charset="0"/>
                <a:cs typeface="Times New Roman" pitchFamily="18" charset="0"/>
              </a:rPr>
              <a:t> Excel </a:t>
            </a:r>
            <a:r>
              <a:rPr lang="en-US" altLang="ko-KR" sz="1600" dirty="0" err="1">
                <a:latin typeface="Times New Roman" pitchFamily="18" charset="0"/>
                <a:cs typeface="Times New Roman" pitchFamily="18" charset="0"/>
              </a:rPr>
              <a:t>hoặc</a:t>
            </a:r>
            <a:r>
              <a:rPr lang="en-US" altLang="ko-KR" sz="1600" dirty="0">
                <a:latin typeface="Times New Roman" pitchFamily="18" charset="0"/>
                <a:cs typeface="Times New Roman" pitchFamily="18" charset="0"/>
              </a:rPr>
              <a:t> XBRL.</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tuân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thủ</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tắc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về</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upload file.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tiến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hành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quyền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a:t>
            </a:r>
          </a:p>
        </p:txBody>
      </p:sp>
      <p:sp>
        <p:nvSpPr>
          <p:cNvPr id="25" name="TextBox 24"/>
          <p:cNvSpPr txBox="1"/>
          <p:nvPr/>
        </p:nvSpPr>
        <p:spPr>
          <a:xfrm>
            <a:off x="5047695"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NHNN</a:t>
            </a:r>
            <a:r>
              <a:rPr lang="en-US" altLang="ko-KR" sz="1600" dirty="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này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hoạt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động</a:t>
            </a:r>
            <a:r>
              <a:rPr lang="en-US" altLang="ko-KR" sz="1600" dirty="0">
                <a:latin typeface="Times New Roman" pitchFamily="18" charset="0"/>
                <a:cs typeface="Times New Roman" pitchFamily="18" charset="0"/>
              </a:rPr>
              <a:t> ở </a:t>
            </a:r>
            <a:r>
              <a:rPr lang="en-US" altLang="ko-KR" sz="1600" dirty="0" err="1">
                <a:latin typeface="Times New Roman" pitchFamily="18" charset="0"/>
                <a:cs typeface="Times New Roman" pitchFamily="18" charset="0"/>
              </a:rPr>
              <a:t>chế</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a:t>
            </a:r>
            <a:r>
              <a:rPr lang="en-US" altLang="ko-KR" sz="1600" dirty="0">
                <a:latin typeface="Times New Roman" pitchFamily="18" charset="0"/>
                <a:cs typeface="Times New Roman" pitchFamily="18" charset="0"/>
              </a:rPr>
              <a:t> Online.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nhận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từ</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NHNN, </a:t>
            </a:r>
            <a:r>
              <a:rPr lang="en-US" altLang="ko-KR" sz="1600" dirty="0" err="1">
                <a:latin typeface="Times New Roman" pitchFamily="18" charset="0"/>
                <a:cs typeface="Times New Roman" pitchFamily="18" charset="0"/>
              </a:rPr>
              <a:t>yêu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dữ</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liệu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chỉnh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sửa</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dữ</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liệu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sai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và</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NHNN.</a:t>
            </a:r>
          </a:p>
        </p:txBody>
      </p:sp>
      <p:sp>
        <p:nvSpPr>
          <p:cNvPr id="27" name="TextBox 26"/>
          <p:cNvSpPr txBox="1"/>
          <p:nvPr/>
        </p:nvSpPr>
        <p:spPr>
          <a:xfrm>
            <a:off x="7421759"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phép</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thái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a:t>
            </a:r>
            <a:r>
              <a:rPr lang="en-US" altLang="ko-KR" sz="1600" dirty="0" err="1">
                <a:latin typeface="Times New Roman" pitchFamily="18" charset="0"/>
                <a:cs typeface="Times New Roman" pitchFamily="18" charset="0"/>
              </a:rPr>
              <a:t>Nháp</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a:latin typeface="Times New Roman" pitchFamily="18" charset="0"/>
                <a:cs typeface="Times New Roman" pitchFamily="18" charset="0"/>
              </a:rPr>
              <a:t>Chờ</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Chờ</a:t>
            </a:r>
            <a:r>
              <a:rPr lang="en-US" altLang="ko-KR" sz="1600" dirty="0">
                <a:latin typeface="Times New Roman" pitchFamily="18" charset="0"/>
                <a:cs typeface="Times New Roman" pitchFamily="18" charset="0"/>
              </a:rPr>
              <a:t> NHNN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Từ</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chối</a:t>
            </a:r>
            <a:r>
              <a:rPr lang="en-US" altLang="ko-KR" sz="1600" dirty="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Khi</a:t>
            </a:r>
            <a:r>
              <a:rPr lang="en-US" altLang="ko-KR"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ở </a:t>
            </a:r>
            <a:r>
              <a:rPr lang="en-US" altLang="ko-KR" sz="1600" dirty="0" err="1">
                <a:latin typeface="Times New Roman" pitchFamily="18" charset="0"/>
                <a:cs typeface="Times New Roman" pitchFamily="18" charset="0"/>
              </a:rPr>
              <a:t>chế</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a:t>
            </a:r>
            <a:r>
              <a:rPr lang="en-US" altLang="ko-KR" sz="1600" dirty="0">
                <a:latin typeface="Times New Roman" pitchFamily="18" charset="0"/>
                <a:cs typeface="Times New Roman" pitchFamily="18" charset="0"/>
              </a:rPr>
              <a:t> online </a:t>
            </a:r>
            <a:r>
              <a:rPr lang="en-US" altLang="ko-KR" sz="1600" dirty="0" smtClean="0">
                <a:latin typeface="Times New Roman" pitchFamily="18" charset="0"/>
                <a:cs typeface="Times New Roman" pitchFamily="18" charset="0"/>
              </a:rPr>
              <a:t>tra </a:t>
            </a:r>
            <a:r>
              <a:rPr lang="en-US" altLang="ko-KR" sz="1600" dirty="0" err="1">
                <a:latin typeface="Times New Roman" pitchFamily="18" charset="0"/>
                <a:cs typeface="Times New Roman" pitchFamily="18" charset="0"/>
              </a:rPr>
              <a:t>cứu</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trạng</a:t>
            </a:r>
            <a:r>
              <a:rPr lang="en-US" altLang="ko-KR" sz="1600" dirty="0">
                <a:latin typeface="Times New Roman" pitchFamily="18" charset="0"/>
                <a:cs typeface="Times New Roman" pitchFamily="18" charset="0"/>
              </a:rPr>
              <a:t> thái </a:t>
            </a:r>
            <a:r>
              <a:rPr lang="en-US" altLang="ko-KR" sz="1600" dirty="0" err="1">
                <a:latin typeface="Times New Roman" pitchFamily="18" charset="0"/>
                <a:cs typeface="Times New Roman" pitchFamily="18" charset="0"/>
              </a:rPr>
              <a:t>sau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NHNN.</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3. Upload </a:t>
            </a:r>
            <a:r>
              <a:rPr lang="en-US" sz="2000" b="1" dirty="0" err="1" smtClean="0">
                <a:latin typeface="Times New Roman" pitchFamily="18" charset="0"/>
                <a:cs typeface="Times New Roman" pitchFamily="18" charset="0"/>
              </a:rPr>
              <a:t>nhiều</a:t>
            </a:r>
            <a:r>
              <a:rPr lang="en-US" sz="2000" b="1" dirty="0" smtClean="0">
                <a:latin typeface="Times New Roman" pitchFamily="18" charset="0"/>
                <a:cs typeface="Times New Roman" pitchFamily="18" charset="0"/>
              </a:rPr>
              <a:t> file</a:t>
            </a:r>
          </a:p>
          <a:p>
            <a:endParaRPr lang="en-US" sz="2000" b="1" dirty="0" smtClean="0">
              <a:latin typeface="Times New Roman" pitchFamily="18" charset="0"/>
              <a:cs typeface="Times New Roman" pitchFamily="18" charset="0"/>
            </a:endParaRPr>
          </a:p>
        </p:txBody>
      </p:sp>
      <p:sp>
        <p:nvSpPr>
          <p:cNvPr id="30" name="TextBox 29"/>
          <p:cNvSpPr txBox="1"/>
          <p:nvPr/>
        </p:nvSpPr>
        <p:spPr>
          <a:xfrm>
            <a:off x="5047693"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Nhận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cáo</a:t>
            </a:r>
            <a:endParaRPr lang="en-US" sz="2000" b="1" dirty="0" smtClean="0">
              <a:latin typeface="Times New Roman" pitchFamily="18" charset="0"/>
              <a:cs typeface="Times New Roman" pitchFamily="18" charset="0"/>
            </a:endParaRPr>
          </a:p>
        </p:txBody>
      </p:sp>
      <p:sp>
        <p:nvSpPr>
          <p:cNvPr id="31" name="TextBox 30"/>
          <p:cNvSpPr txBox="1"/>
          <p:nvPr/>
        </p:nvSpPr>
        <p:spPr>
          <a:xfrm>
            <a:off x="7421758"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5. Tra </a:t>
            </a:r>
            <a:r>
              <a:rPr lang="en-US" sz="2000" b="1" dirty="0" err="1" smtClean="0">
                <a:latin typeface="Times New Roman" pitchFamily="18" charset="0"/>
                <a:cs typeface="Times New Roman" pitchFamily="18" charset="0"/>
              </a:rPr>
              <a:t>cứu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gửi</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nhận</a:t>
            </a:r>
            <a:endParaRPr lang="en-US" sz="2000" b="1" dirty="0" smtClean="0">
              <a:latin typeface="Times New Roman" pitchFamily="18" charset="0"/>
              <a:cs typeface="Times New Roman" pitchFamily="18" charset="0"/>
            </a:endParaRP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smtClean="0">
                <a:solidFill>
                  <a:prstClr val="black"/>
                </a:solidFill>
                <a:effectLst>
                  <a:glow rad="101600">
                    <a:prstClr val="white"/>
                  </a:glow>
                </a:effectLst>
                <a:ea typeface="맑은 고딕" panose="020B0503020000020004" pitchFamily="50" charset="-127"/>
              </a:rPr>
              <a:t>UDSS.</a:t>
            </a:r>
            <a:endParaRPr lang="en-US" altLang="ko-KR" b="1" dirty="0">
              <a:solidFill>
                <a:prstClr val="black"/>
              </a:solidFill>
              <a:effectLst>
                <a:glow rad="101600">
                  <a:prstClr val="white"/>
                </a:glow>
              </a:effectLst>
              <a:ea typeface="맑은 고딕" panose="020B0503020000020004" pitchFamily="50" charset="-127"/>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9565"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thêm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dòng</a:t>
            </a:r>
            <a:r>
              <a:rPr lang="en-US" altLang="ko-KR" sz="1600"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Phần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loại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nghĩa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a:t>
            </a: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Chỉ</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dưới</a:t>
            </a:r>
            <a:r>
              <a:rPr lang="en-US" altLang="ko-KR" sz="1600" dirty="0" smtClean="0">
                <a:latin typeface="Times New Roman" pitchFamily="18" charset="0"/>
                <a:cs typeface="Times New Roman" pitchFamily="18" charset="0"/>
              </a:rPr>
              <a:t> 50 </a:t>
            </a:r>
            <a:r>
              <a:rPr lang="en-US" altLang="ko-KR" sz="1600" dirty="0" err="1" smtClean="0">
                <a:latin typeface="Times New Roman" pitchFamily="18" charset="0"/>
                <a:cs typeface="Times New Roman" pitchFamily="18" charset="0"/>
              </a:rPr>
              <a:t>dòng</a:t>
            </a:r>
            <a:endParaRPr lang="en-US" altLang="ko-KR" sz="1600" dirty="0" smtClean="0">
              <a:latin typeface="Times New Roman" pitchFamily="18" charset="0"/>
              <a:cs typeface="Times New Roman" pitchFamily="18" charset="0"/>
            </a:endParaRP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bảng</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131447"/>
            <a:ext cx="2314339" cy="923330"/>
          </a:xfrm>
          <a:prstGeom prst="rect">
            <a:avLst/>
          </a:prstGeom>
          <a:solidFill>
            <a:schemeClr val="bg2">
              <a:lumMod val="75000"/>
            </a:schemeClr>
          </a:solidFill>
        </p:spPr>
        <p:txBody>
          <a:bodyPr wrap="square" rtlCol="0" anchor="ctr">
            <a:spAutoFit/>
          </a:bodyPr>
          <a:lstStyle/>
          <a:p>
            <a:pPr algn="ct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tiếp</a:t>
            </a:r>
            <a:endParaRPr lang="en-US" b="1" dirty="0" smtClean="0">
              <a:latin typeface="Times New Roman" pitchFamily="18" charset="0"/>
              <a:cs typeface="Times New Roman" pitchFamily="18" charset="0"/>
            </a:endParaRPr>
          </a:p>
          <a:p>
            <a:pPr algn="ctr"/>
            <a:endParaRPr lang="en-US" b="1" dirty="0" smtClean="0"/>
          </a:p>
        </p:txBody>
      </p:sp>
      <p:sp>
        <p:nvSpPr>
          <p:cNvPr id="23" name="TextBox 22"/>
          <p:cNvSpPr txBox="1"/>
          <p:nvPr/>
        </p:nvSpPr>
        <p:spPr>
          <a:xfrm>
            <a:off x="2673630"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lvl="2" indent="-171450">
              <a:lnSpc>
                <a:spcPct val="120000"/>
              </a:lnSpc>
              <a:spcBef>
                <a:spcPts val="600"/>
              </a:spcBef>
              <a:buFont typeface="Arial" charset="0"/>
              <a:buChar char="•"/>
              <a:defRPr/>
            </a:pPr>
            <a:r>
              <a:rPr lang="pt-BR" altLang="ko-KR" sz="1600" dirty="0" smtClean="0">
                <a:latin typeface="Times New Roman" pitchFamily="18" charset="0"/>
                <a:cs typeface="Times New Roman" pitchFamily="18" charset="0"/>
              </a:rPr>
              <a:t>Hỗ trợ chức năng kiểm tra công thức tại đơn vị báo cáo (trừ các công thức kiểm tra chéo)</a:t>
            </a:r>
          </a:p>
        </p:txBody>
      </p:sp>
      <p:sp>
        <p:nvSpPr>
          <p:cNvPr id="25" name="TextBox 24"/>
          <p:cNvSpPr txBox="1"/>
          <p:nvPr/>
        </p:nvSpPr>
        <p:spPr>
          <a:xfrm>
            <a:off x="5047695"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Offline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sử</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ra</a:t>
            </a:r>
            <a:r>
              <a:rPr lang="en-US" altLang="ko-KR" sz="1600" dirty="0" smtClean="0">
                <a:latin typeface="Times New Roman" pitchFamily="18" charset="0"/>
                <a:cs typeface="Times New Roman" pitchFamily="18" charset="0"/>
              </a:rPr>
              <a:t> file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khác</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Offline,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file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hộ</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17601"/>
            <a:ext cx="2314339" cy="923330"/>
          </a:xfrm>
          <a:prstGeom prst="rect">
            <a:avLst/>
          </a:prstGeom>
          <a:solidFill>
            <a:schemeClr val="bg2">
              <a:lumMod val="75000"/>
            </a:schemeClr>
          </a:solidFill>
        </p:spPr>
        <p:txBody>
          <a:bodyPr wrap="square" rtlCol="0">
            <a:spAutoFit/>
          </a:bodyPr>
          <a:lstStyle/>
          <a:p>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tra </a:t>
            </a:r>
            <a:r>
              <a:rPr lang="en-US" b="1" dirty="0" err="1" smtClean="0">
                <a:latin typeface="Times New Roman" pitchFamily="18" charset="0"/>
                <a:cs typeface="Times New Roman" pitchFamily="18" charset="0"/>
              </a:rPr>
              <a:t>công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endParaRPr lang="en-US" b="1" dirty="0" smtClean="0">
              <a:latin typeface="Times New Roman" pitchFamily="18" charset="0"/>
              <a:cs typeface="Times New Roman" pitchFamily="18" charset="0"/>
            </a:endParaRPr>
          </a:p>
          <a:p>
            <a:endParaRPr lang="en-US" b="1" dirty="0" err="1" smtClean="0">
              <a:latin typeface="Times New Roman" pitchFamily="18" charset="0"/>
              <a:cs typeface="Times New Roman" pitchFamily="18" charset="0"/>
            </a:endParaRPr>
          </a:p>
        </p:txBody>
      </p:sp>
      <p:sp>
        <p:nvSpPr>
          <p:cNvPr id="30" name="TextBox 29"/>
          <p:cNvSpPr txBox="1"/>
          <p:nvPr/>
        </p:nvSpPr>
        <p:spPr>
          <a:xfrm>
            <a:off x="5047693" y="1130300"/>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xuất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file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ký</a:t>
            </a:r>
            <a:r>
              <a:rPr lang="en-US" b="1" dirty="0" smtClean="0">
                <a:latin typeface="Times New Roman" pitchFamily="18" charset="0"/>
                <a:cs typeface="Times New Roman" pitchFamily="18" charset="0"/>
              </a:rPr>
              <a:t> CKĐT Offline</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smtClean="0">
                <a:solidFill>
                  <a:prstClr val="black"/>
                </a:solidFill>
                <a:effectLst>
                  <a:glow rad="101600">
                    <a:prstClr val="white"/>
                  </a:glow>
                </a:effectLst>
                <a:ea typeface="맑은 고딕" panose="020B0503020000020004" pitchFamily="50" charset="-127"/>
              </a:rPr>
              <a:t>UDSS.</a:t>
            </a:r>
            <a:endParaRPr lang="en-US" altLang="ko-KR" b="1" dirty="0">
              <a:solidFill>
                <a:prstClr val="black"/>
              </a:solidFill>
              <a:effectLst>
                <a:glow rad="101600">
                  <a:prstClr val="white"/>
                </a:glow>
              </a:effectLst>
              <a:ea typeface="맑은 고딕" panose="020B0503020000020004" pitchFamily="50" charset="-127"/>
            </a:endParaRPr>
          </a:p>
        </p:txBody>
      </p:sp>
      <p:sp>
        <p:nvSpPr>
          <p:cNvPr id="13" name="TextBox 12"/>
          <p:cNvSpPr txBox="1"/>
          <p:nvPr/>
        </p:nvSpPr>
        <p:spPr>
          <a:xfrm>
            <a:off x="7426561" y="20966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chế</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độ</a:t>
            </a:r>
            <a:r>
              <a:rPr lang="en-US" altLang="ko-KR" sz="1600" dirty="0" smtClean="0">
                <a:latin typeface="Times New Roman" pitchFamily="18" charset="0"/>
                <a:cs typeface="Times New Roman" pitchFamily="18" charset="0"/>
              </a:rPr>
              <a:t> Online)</a:t>
            </a:r>
            <a:endParaRPr lang="en-US" altLang="ko-KR" sz="1600" dirty="0">
              <a:latin typeface="Times New Roman" pitchFamily="18" charset="0"/>
              <a:cs typeface="Times New Roman" pitchFamily="18" charset="0"/>
            </a:endParaRPr>
          </a:p>
        </p:txBody>
      </p:sp>
      <p:sp>
        <p:nvSpPr>
          <p:cNvPr id="14" name="TextBox 13"/>
          <p:cNvSpPr txBox="1"/>
          <p:nvPr/>
        </p:nvSpPr>
        <p:spPr>
          <a:xfrm>
            <a:off x="7426559" y="1117600"/>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Trao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dùng</a:t>
            </a:r>
            <a:r>
              <a:rPr lang="en-US" b="1" dirty="0" smtClean="0">
                <a:latin typeface="Times New Roman" pitchFamily="18" charset="0"/>
                <a:cs typeface="Times New Roman" pitchFamily="18" charset="0"/>
              </a:rPr>
              <a:t> NHNN</a:t>
            </a:r>
          </a:p>
          <a:p>
            <a:endParaRPr lang="en-US" b="1" dirty="0" smtClean="0">
              <a:latin typeface="Times New Roman" pitchFamily="18" charset="0"/>
              <a:cs typeface="Times New Roman" pitchFamily="18" charset="0"/>
            </a:endParaRPr>
          </a:p>
        </p:txBody>
      </p:sp>
      <p:sp>
        <p:nvSpPr>
          <p:cNvPr id="15" name="제목 1"/>
          <p:cNvSpPr txBox="1">
            <a:spLocks/>
          </p:cNvSpPr>
          <p:nvPr/>
        </p:nvSpPr>
        <p:spPr>
          <a:xfrm>
            <a:off x="317500" y="598488"/>
            <a:ext cx="9588500" cy="477837"/>
          </a:xfrm>
          <a:prstGeom prst="rect">
            <a:avLst/>
          </a:prstGeom>
        </p:spPr>
        <p:txBody>
          <a:bodyPr/>
          <a:lstStyle/>
          <a:p>
            <a:pPr lvl="0" latinLnBrk="1">
              <a:spcBef>
                <a:spcPct val="0"/>
              </a:spcBef>
            </a:pP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altLang="ko-KR"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Các</a:t>
            </a: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altLang="ko-KR" sz="2400" dirty="0" err="1" smtClean="0">
                <a:latin typeface="Times New Roman" pitchFamily="18" charset="0"/>
                <a:cs typeface="Times New Roman" pitchFamily="18" charset="0"/>
              </a:rPr>
              <a:t>Hỗ</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trợ</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UDSS </a:t>
            </a: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cstate="print"/>
          <a:stretch>
            <a:fillRect/>
          </a:stretch>
        </p:blipFill>
        <p:spPr>
          <a:xfrm>
            <a:off x="957207" y="1268794"/>
            <a:ext cx="7432797" cy="4982563"/>
          </a:xfrm>
          <a:prstGeom prst="rect">
            <a:avLst/>
          </a:prstGeom>
        </p:spPr>
      </p:pic>
      <p:sp>
        <p:nvSpPr>
          <p:cNvPr id="2" name="제목 1"/>
          <p:cNvSpPr>
            <a:spLocks noGrp="1"/>
          </p:cNvSpPr>
          <p:nvPr>
            <p:ph type="title"/>
          </p:nvPr>
        </p:nvSpPr>
        <p:spPr/>
        <p:txBody>
          <a:bodyPr/>
          <a:lstStyle/>
          <a:p>
            <a:r>
              <a:rPr lang="en-US" altLang="ko-KR" b="1" dirty="0" smtClean="0">
                <a:solidFill>
                  <a:prstClr val="black"/>
                </a:solidFill>
                <a:effectLst>
                  <a:glow rad="101600">
                    <a:prstClr val="white"/>
                  </a:glow>
                </a:effectLst>
                <a:ea typeface="맑은 고딕" panose="020B0503020000020004" pitchFamily="50" charset="-127"/>
              </a:rPr>
              <a:t/>
            </a:r>
            <a:br>
              <a:rPr lang="en-US" altLang="ko-KR" b="1" dirty="0" smtClean="0">
                <a:solidFill>
                  <a:prstClr val="black"/>
                </a:solidFill>
                <a:effectLst>
                  <a:glow rad="101600">
                    <a:prstClr val="white"/>
                  </a:glow>
                </a:effectLst>
                <a:ea typeface="맑은 고딕" panose="020B0503020000020004" pitchFamily="50" charset="-127"/>
              </a:rPr>
            </a:br>
            <a:r>
              <a:rPr lang="en-US" altLang="ko-KR" b="1" dirty="0" smtClean="0">
                <a:solidFill>
                  <a:prstClr val="black"/>
                </a:solidFill>
                <a:effectLst>
                  <a:glow rad="101600">
                    <a:prstClr val="white"/>
                  </a:glow>
                </a:effectLst>
                <a:ea typeface="맑은 고딕" panose="020B0503020000020004" pitchFamily="50" charset="-127"/>
              </a:rPr>
              <a:t/>
            </a:r>
            <a:br>
              <a:rPr lang="en-US" altLang="ko-KR" b="1" dirty="0" smtClean="0">
                <a:solidFill>
                  <a:prstClr val="black"/>
                </a:solidFill>
                <a:effectLst>
                  <a:glow rad="101600">
                    <a:prstClr val="white"/>
                  </a:glow>
                </a:effectLst>
                <a:ea typeface="맑은 고딕" panose="020B0503020000020004" pitchFamily="50" charset="-127"/>
              </a:rPr>
            </a:br>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UDSS</a:t>
            </a:r>
            <a:r>
              <a:rPr lang="en-US" altLang="ko-KR" dirty="0" smtClean="0"/>
              <a:t/>
            </a:r>
            <a:br>
              <a:rPr lang="en-US" altLang="ko-KR" dirty="0" smtClean="0"/>
            </a:br>
            <a:r>
              <a:rPr lang="en-US" altLang="ko-KR" dirty="0" smtClean="0"/>
              <a:t/>
            </a:r>
            <a:br>
              <a:rPr lang="en-US" altLang="ko-KR" dirty="0" smtClean="0"/>
            </a:br>
            <a:endParaRPr lang="en-US" altLang="ko-KR" dirty="0">
              <a:solidFill>
                <a:schemeClr val="accent1">
                  <a:lumMod val="75000"/>
                </a:schemeClr>
              </a:solidFill>
              <a:ea typeface="Gill Sans" charset="0"/>
              <a:sym typeface="Gill Sans" charset="0"/>
            </a:endParaRPr>
          </a:p>
        </p:txBody>
      </p:sp>
      <p:sp>
        <p:nvSpPr>
          <p:cNvPr id="7" name="직사각형 6"/>
          <p:cNvSpPr/>
          <p:nvPr/>
        </p:nvSpPr>
        <p:spPr>
          <a:xfrm>
            <a:off x="957207" y="1417865"/>
            <a:ext cx="1663529" cy="266700"/>
          </a:xfrm>
          <a:prstGeom prst="rect">
            <a:avLst/>
          </a:prstGeom>
          <a:solidFill>
            <a:schemeClr val="accent1">
              <a:alpha val="25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 name="직선 화살표 연결선 8"/>
          <p:cNvCxnSpPr/>
          <p:nvPr/>
        </p:nvCxnSpPr>
        <p:spPr>
          <a:xfrm flipV="1">
            <a:off x="2077811" y="1113065"/>
            <a:ext cx="8763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4111" y="974565"/>
            <a:ext cx="553357" cy="276999"/>
          </a:xfrm>
          <a:prstGeom prst="rect">
            <a:avLst/>
          </a:prstGeom>
          <a:noFill/>
        </p:spPr>
        <p:txBody>
          <a:bodyPr wrap="none" rtlCol="0">
            <a:spAutoFit/>
          </a:bodyPr>
          <a:lstStyle/>
          <a:p>
            <a:r>
              <a:rPr lang="en-US" sz="1200" dirty="0" smtClean="0"/>
              <a:t>Menu</a:t>
            </a:r>
            <a:endParaRPr lang="en-US" dirty="0"/>
          </a:p>
        </p:txBody>
      </p:sp>
      <p:sp>
        <p:nvSpPr>
          <p:cNvPr id="11" name="직사각형 10"/>
          <p:cNvSpPr/>
          <p:nvPr/>
        </p:nvSpPr>
        <p:spPr>
          <a:xfrm>
            <a:off x="957207" y="1642954"/>
            <a:ext cx="3482804" cy="266700"/>
          </a:xfrm>
          <a:prstGeom prst="rect">
            <a:avLst/>
          </a:prstGeom>
          <a:solidFill>
            <a:schemeClr val="accent3">
              <a:alpha val="25000"/>
            </a:schemeClr>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직선 화살표 연결선 11"/>
          <p:cNvCxnSpPr/>
          <p:nvPr/>
        </p:nvCxnSpPr>
        <p:spPr>
          <a:xfrm flipV="1">
            <a:off x="3045052" y="1120403"/>
            <a:ext cx="1233488" cy="527699"/>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260397" y="974565"/>
            <a:ext cx="944489" cy="276999"/>
          </a:xfrm>
          <a:prstGeom prst="rect">
            <a:avLst/>
          </a:prstGeom>
          <a:noFill/>
        </p:spPr>
        <p:txBody>
          <a:bodyPr wrap="none" rtlCol="0">
            <a:spAutoFit/>
          </a:bodyPr>
          <a:lstStyle/>
          <a:p>
            <a:r>
              <a:rPr lang="en-US" sz="1200" dirty="0" smtClean="0"/>
              <a:t>Quick Menu</a:t>
            </a:r>
            <a:endParaRPr lang="en-US" dirty="0"/>
          </a:p>
        </p:txBody>
      </p:sp>
      <p:sp>
        <p:nvSpPr>
          <p:cNvPr id="20" name="TextBox 19"/>
          <p:cNvSpPr txBox="1"/>
          <p:nvPr/>
        </p:nvSpPr>
        <p:spPr>
          <a:xfrm>
            <a:off x="8529341" y="5500567"/>
            <a:ext cx="1432508" cy="276999"/>
          </a:xfrm>
          <a:prstGeom prst="rect">
            <a:avLst/>
          </a:prstGeom>
          <a:noFill/>
        </p:spPr>
        <p:txBody>
          <a:bodyPr wrap="none" rtlCol="0">
            <a:spAutoFit/>
          </a:bodyPr>
          <a:lstStyle/>
          <a:p>
            <a:r>
              <a:rPr lang="en-US" sz="1200" smtClean="0"/>
              <a:t>Tình trạng Network </a:t>
            </a:r>
            <a:endParaRPr lang="en-US" dirty="0"/>
          </a:p>
        </p:txBody>
      </p:sp>
      <p:sp>
        <p:nvSpPr>
          <p:cNvPr id="21" name="직사각형 20"/>
          <p:cNvSpPr/>
          <p:nvPr/>
        </p:nvSpPr>
        <p:spPr>
          <a:xfrm>
            <a:off x="1042282" y="2092943"/>
            <a:ext cx="7265112" cy="3926947"/>
          </a:xfrm>
          <a:prstGeom prst="rect">
            <a:avLst/>
          </a:prstGeom>
          <a:solidFill>
            <a:schemeClr val="dk1">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2" name="직선 화살표 연결선 21"/>
          <p:cNvCxnSpPr>
            <a:stCxn id="21" idx="0"/>
          </p:cNvCxnSpPr>
          <p:nvPr/>
        </p:nvCxnSpPr>
        <p:spPr>
          <a:xfrm flipV="1">
            <a:off x="4674838" y="1134302"/>
            <a:ext cx="1396556" cy="958641"/>
          </a:xfrm>
          <a:prstGeom prst="straightConnector1">
            <a:avLst/>
          </a:prstGeom>
          <a:ln>
            <a:solidFill>
              <a:schemeClr val="tx1">
                <a:lumMod val="50000"/>
                <a:lumOff val="50000"/>
              </a:schemeClr>
            </a:solidFill>
            <a:tailEnd type="arrow"/>
          </a:ln>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6045694" y="974565"/>
            <a:ext cx="955133" cy="276999"/>
          </a:xfrm>
          <a:prstGeom prst="rect">
            <a:avLst/>
          </a:prstGeom>
          <a:noFill/>
        </p:spPr>
        <p:txBody>
          <a:bodyPr wrap="none" rtlCol="0">
            <a:spAutoFit/>
          </a:bodyPr>
          <a:lstStyle/>
          <a:p>
            <a:r>
              <a:rPr lang="en-US" sz="1200" dirty="0" smtClean="0"/>
              <a:t>Job Window</a:t>
            </a:r>
            <a:endParaRPr lang="en-US" dirty="0"/>
          </a:p>
        </p:txBody>
      </p:sp>
      <p:sp>
        <p:nvSpPr>
          <p:cNvPr id="15" name="직사각형 14"/>
          <p:cNvSpPr/>
          <p:nvPr/>
        </p:nvSpPr>
        <p:spPr>
          <a:xfrm>
            <a:off x="7610746" y="6075899"/>
            <a:ext cx="682453" cy="192688"/>
          </a:xfrm>
          <a:prstGeom prst="rect">
            <a:avLst/>
          </a:prstGeom>
          <a:solidFill>
            <a:schemeClr val="accent1">
              <a:alpha val="25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 name="직선 화살표 연결선 15"/>
          <p:cNvCxnSpPr>
            <a:stCxn id="15" idx="0"/>
          </p:cNvCxnSpPr>
          <p:nvPr/>
        </p:nvCxnSpPr>
        <p:spPr>
          <a:xfrm flipV="1">
            <a:off x="7951973" y="5639067"/>
            <a:ext cx="630484" cy="43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제목 1"/>
          <p:cNvSpPr txBox="1">
            <a:spLocks/>
          </p:cNvSpPr>
          <p:nvPr/>
        </p:nvSpPr>
        <p:spPr>
          <a:xfrm>
            <a:off x="152400" y="575017"/>
            <a:ext cx="9906000" cy="351691"/>
          </a:xfrm>
          <a:prstGeom prst="rect">
            <a:avLst/>
          </a:prstGeom>
        </p:spPr>
        <p:txBody>
          <a:bodyPr anchor="ctr"/>
          <a:lstStyle/>
          <a:p>
            <a:pPr lvl="0" latinLnBrk="1">
              <a:spcBef>
                <a:spcPct val="0"/>
              </a:spcBef>
              <a:defRPr/>
            </a:pP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altLang="ko-KR" sz="2400" dirty="0" err="1" smtClean="0">
                <a:latin typeface="Times New Roman" pitchFamily="18" charset="0"/>
                <a:cs typeface="Times New Roman" pitchFamily="18" charset="0"/>
              </a:rPr>
              <a:t>Màn</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hình</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cơ</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bản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912930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7"/>
          <p:cNvSpPr/>
          <p:nvPr/>
        </p:nvSpPr>
        <p:spPr>
          <a:xfrm>
            <a:off x="-198084" y="-373624"/>
            <a:ext cx="7529851" cy="7600892"/>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4" name="Oval 3"/>
          <p:cNvSpPr/>
          <p:nvPr/>
        </p:nvSpPr>
        <p:spPr>
          <a:xfrm>
            <a:off x="33263" y="1018207"/>
            <a:ext cx="5400000" cy="54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08981" y="295426"/>
            <a:ext cx="6609417" cy="6609417"/>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2" name="Freeform 21"/>
          <p:cNvSpPr/>
          <p:nvPr/>
        </p:nvSpPr>
        <p:spPr>
          <a:xfrm>
            <a:off x="-622691" y="587460"/>
            <a:ext cx="6609417" cy="6609417"/>
          </a:xfrm>
          <a:custGeom>
            <a:avLst/>
            <a:gdLst>
              <a:gd name="connsiteX0" fmla="*/ 6166670 w 6609417"/>
              <a:gd name="connsiteY0" fmla="*/ 4957063 h 6609417"/>
              <a:gd name="connsiteX1" fmla="*/ 3304708 w 6609417"/>
              <a:gd name="connsiteY1" fmla="*/ 6609418 h 6609417"/>
              <a:gd name="connsiteX2" fmla="*/ 442746 w 6609417"/>
              <a:gd name="connsiteY2" fmla="*/ 4957064 h 6609417"/>
              <a:gd name="connsiteX3" fmla="*/ 3304709 w 6609417"/>
              <a:gd name="connsiteY3" fmla="*/ 3304709 h 6609417"/>
              <a:gd name="connsiteX4" fmla="*/ 6166670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6166670" y="4957063"/>
                </a:moveTo>
                <a:cubicBezTo>
                  <a:pt x="5576341" y="5979544"/>
                  <a:pt x="4485367" y="6609418"/>
                  <a:pt x="3304708" y="6609418"/>
                </a:cubicBezTo>
                <a:cubicBezTo>
                  <a:pt x="2124049" y="6609418"/>
                  <a:pt x="1033075" y="5979544"/>
                  <a:pt x="442746" y="4957064"/>
                </a:cubicBezTo>
                <a:lnTo>
                  <a:pt x="3304709" y="3304709"/>
                </a:lnTo>
                <a:lnTo>
                  <a:pt x="6166670" y="4957063"/>
                </a:lnTo>
                <a:close/>
              </a:path>
            </a:pathLst>
          </a:custGeom>
          <a:solidFill>
            <a:schemeClr val="bg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2272" tIns="4252778" rIns="1892271" bIns="47596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3" name="Freeform 22"/>
          <p:cNvSpPr/>
          <p:nvPr/>
        </p:nvSpPr>
        <p:spPr>
          <a:xfrm>
            <a:off x="-794856" y="337207"/>
            <a:ext cx="6609417" cy="6609417"/>
          </a:xfrm>
          <a:custGeom>
            <a:avLst/>
            <a:gdLst>
              <a:gd name="connsiteX0" fmla="*/ 442747 w 6609417"/>
              <a:gd name="connsiteY0" fmla="*/ 4957063 h 6609417"/>
              <a:gd name="connsiteX1" fmla="*/ 442747 w 6609417"/>
              <a:gd name="connsiteY1" fmla="*/ 1652354 h 6609417"/>
              <a:gd name="connsiteX2" fmla="*/ 3304709 w 6609417"/>
              <a:gd name="connsiteY2" fmla="*/ 0 h 6609417"/>
              <a:gd name="connsiteX3" fmla="*/ 3304709 w 6609417"/>
              <a:gd name="connsiteY3" fmla="*/ 3304709 h 6609417"/>
              <a:gd name="connsiteX4" fmla="*/ 442747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442747" y="4957063"/>
                </a:moveTo>
                <a:cubicBezTo>
                  <a:pt x="-147582" y="3934582"/>
                  <a:pt x="-147582" y="2674835"/>
                  <a:pt x="442747" y="1652354"/>
                </a:cubicBezTo>
                <a:cubicBezTo>
                  <a:pt x="1033076" y="629873"/>
                  <a:pt x="2124050" y="0"/>
                  <a:pt x="3304709" y="0"/>
                </a:cubicBezTo>
                <a:lnTo>
                  <a:pt x="3304709" y="3304709"/>
                </a:lnTo>
                <a:lnTo>
                  <a:pt x="442747" y="4957063"/>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90702" tIns="1380829" rIns="3741335" bIns="3190549"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6" name="Oval 25"/>
          <p:cNvSpPr/>
          <p:nvPr/>
        </p:nvSpPr>
        <p:spPr>
          <a:xfrm>
            <a:off x="1062440" y="1977419"/>
            <a:ext cx="3348000" cy="3348000"/>
          </a:xfrm>
          <a:prstGeom prst="ellipse">
            <a:avLst/>
          </a:prstGeom>
          <a:gradFill flip="none" rotWithShape="1">
            <a:gsLst>
              <a:gs pos="0">
                <a:schemeClr val="accent1">
                  <a:lumMod val="40000"/>
                  <a:lumOff val="60000"/>
                </a:schemeClr>
              </a:gs>
              <a:gs pos="73000">
                <a:schemeClr val="accent1">
                  <a:lumMod val="60000"/>
                  <a:lumOff val="40000"/>
                </a:schemeClr>
              </a:gs>
              <a:gs pos="100000">
                <a:schemeClr val="accent1">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icture 1"/>
          <p:cNvPicPr>
            <a:picLocks noChangeAspect="1"/>
          </p:cNvPicPr>
          <p:nvPr/>
        </p:nvPicPr>
        <p:blipFill>
          <a:blip r:embed="rId3" cstate="print">
            <a:grayscl/>
          </a:blip>
          <a:stretch>
            <a:fillRect/>
          </a:stretch>
        </p:blipFill>
        <p:spPr>
          <a:xfrm>
            <a:off x="2517536" y="4070698"/>
            <a:ext cx="432864" cy="432864"/>
          </a:xfrm>
          <a:prstGeom prst="rect">
            <a:avLst/>
          </a:prstGeom>
        </p:spPr>
      </p:pic>
      <p:sp>
        <p:nvSpPr>
          <p:cNvPr id="3" name="TextBox 2"/>
          <p:cNvSpPr txBox="1"/>
          <p:nvPr/>
        </p:nvSpPr>
        <p:spPr>
          <a:xfrm>
            <a:off x="1771429" y="4503562"/>
            <a:ext cx="1923668" cy="267766"/>
          </a:xfrm>
          <a:prstGeom prst="rect">
            <a:avLst/>
          </a:prstGeom>
        </p:spPr>
        <p:txBody>
          <a:bodyPr wrap="non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Data Submission Repository</a:t>
            </a:r>
          </a:p>
        </p:txBody>
      </p:sp>
      <p:sp>
        <p:nvSpPr>
          <p:cNvPr id="27" name="Rectangle 26"/>
          <p:cNvSpPr/>
          <p:nvPr/>
        </p:nvSpPr>
        <p:spPr>
          <a:xfrm>
            <a:off x="1961614" y="-373624"/>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91896"/>
          <a:stretch/>
        </p:blipFill>
        <p:spPr bwMode="auto">
          <a:xfrm>
            <a:off x="-15552" y="613151"/>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직사각형 20"/>
          <p:cNvSpPr/>
          <p:nvPr/>
        </p:nvSpPr>
        <p:spPr>
          <a:xfrm flipV="1">
            <a:off x="-2208"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23"/>
          <p:cNvSpPr/>
          <p:nvPr/>
        </p:nvSpPr>
        <p:spPr>
          <a:xfrm>
            <a:off x="307018" y="37041"/>
            <a:ext cx="6166022" cy="57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3656" y="788209"/>
            <a:ext cx="1478454" cy="754941"/>
          </a:xfrm>
          <a:prstGeom prst="rect">
            <a:avLst/>
          </a:prstGeom>
        </p:spPr>
        <p:txBody>
          <a:bodyPr wrap="square" bIns="72000" rtlCol="0">
            <a:spAutoFit/>
          </a:bodyPr>
          <a:lstStyle>
            <a:defPPr>
              <a:defRPr lang="en-US"/>
            </a:defPPr>
            <a:lvl1pPr>
              <a:lnSpc>
                <a:spcPct val="95000"/>
              </a:lnSpc>
              <a:spcAft>
                <a:spcPts val="1000"/>
              </a:spcAft>
              <a:buNone/>
              <a:defRPr>
                <a:solidFill>
                  <a:schemeClr val="bg1"/>
                </a:solidFill>
                <a:latin typeface="Calibri" charset="0"/>
                <a:ea typeface="Calibri" charset="0"/>
                <a:cs typeface="Calibri" charset="0"/>
              </a:defRPr>
            </a:lvl1pPr>
          </a:lstStyle>
          <a:p>
            <a:pPr algn="r">
              <a:lnSpc>
                <a:spcPct val="100000"/>
              </a:lnSpc>
              <a:spcAft>
                <a:spcPts val="400"/>
              </a:spcAft>
            </a:pPr>
            <a:r>
              <a:rPr lang="en-US" sz="2000" b="1" kern="0" dirty="0" smtClean="0"/>
              <a:t>UDSS</a:t>
            </a:r>
          </a:p>
          <a:p>
            <a:pPr algn="r">
              <a:lnSpc>
                <a:spcPct val="100000"/>
              </a:lnSpc>
              <a:spcAft>
                <a:spcPts val="0"/>
              </a:spcAft>
            </a:pPr>
            <a:r>
              <a:rPr lang="en-US" sz="900" dirty="0"/>
              <a:t>(off-line </a:t>
            </a:r>
            <a:r>
              <a:rPr lang="en-US" sz="900" dirty="0" smtClean="0"/>
              <a:t>Support,</a:t>
            </a:r>
          </a:p>
          <a:p>
            <a:pPr algn="r">
              <a:lnSpc>
                <a:spcPct val="100000"/>
              </a:lnSpc>
              <a:spcAft>
                <a:spcPts val="0"/>
              </a:spcAft>
            </a:pPr>
            <a:r>
              <a:rPr lang="en-US" sz="900" dirty="0"/>
              <a:t>Report Entity Client </a:t>
            </a:r>
            <a:r>
              <a:rPr lang="en-US" sz="900" dirty="0" smtClean="0"/>
              <a:t>Install)</a:t>
            </a:r>
            <a:endParaRPr lang="en-US" sz="900" dirty="0"/>
          </a:p>
        </p:txBody>
      </p:sp>
      <p:sp>
        <p:nvSpPr>
          <p:cNvPr id="32" name="TextBox 31"/>
          <p:cNvSpPr txBox="1"/>
          <p:nvPr/>
        </p:nvSpPr>
        <p:spPr>
          <a:xfrm>
            <a:off x="3135286" y="767280"/>
            <a:ext cx="1292177" cy="1106200"/>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Data Submission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(online Web Site)</a:t>
            </a:r>
          </a:p>
        </p:txBody>
      </p:sp>
      <p:sp>
        <p:nvSpPr>
          <p:cNvPr id="33" name="TextBox 32"/>
          <p:cNvSpPr txBox="1"/>
          <p:nvPr/>
        </p:nvSpPr>
        <p:spPr>
          <a:xfrm>
            <a:off x="152339" y="5341106"/>
            <a:ext cx="1619090" cy="552202"/>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SBV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(http://www.sbv.gov.vn)</a:t>
            </a:r>
          </a:p>
        </p:txBody>
      </p:sp>
      <p:sp>
        <p:nvSpPr>
          <p:cNvPr id="35" name="Striped Right Arrow 34"/>
          <p:cNvSpPr/>
          <p:nvPr/>
        </p:nvSpPr>
        <p:spPr>
          <a:xfrm rot="13955690">
            <a:off x="878800" y="4661662"/>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36873" y="6342091"/>
            <a:ext cx="1010213"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Taxonomy File</a:t>
            </a:r>
          </a:p>
        </p:txBody>
      </p:sp>
      <p:pic>
        <p:nvPicPr>
          <p:cNvPr id="46" name="Picture 45"/>
          <p:cNvPicPr>
            <a:picLocks noChangeAspect="1"/>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33000"/>
                    </a14:imgEffect>
                  </a14:imgLayer>
                </a14:imgProps>
              </a:ext>
            </a:extLst>
          </a:blip>
          <a:stretch>
            <a:fillRect/>
          </a:stretch>
        </p:blipFill>
        <p:spPr>
          <a:xfrm>
            <a:off x="452840" y="1547665"/>
            <a:ext cx="609600" cy="609600"/>
          </a:xfrm>
          <a:prstGeom prst="rect">
            <a:avLst/>
          </a:prstGeom>
        </p:spPr>
      </p:pic>
      <p:sp>
        <p:nvSpPr>
          <p:cNvPr id="47" name="TextBox 46"/>
          <p:cNvSpPr txBox="1"/>
          <p:nvPr/>
        </p:nvSpPr>
        <p:spPr>
          <a:xfrm>
            <a:off x="71445" y="215421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pic>
        <p:nvPicPr>
          <p:cNvPr id="48" name="Picture 47"/>
          <p:cNvPicPr>
            <a:picLocks noChangeAspect="1"/>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33000"/>
                    </a14:imgEffect>
                  </a14:imgLayer>
                </a14:imgProps>
              </a:ext>
            </a:extLst>
          </a:blip>
          <a:stretch>
            <a:fillRect/>
          </a:stretch>
        </p:blipFill>
        <p:spPr>
          <a:xfrm>
            <a:off x="4449439" y="1544615"/>
            <a:ext cx="609600" cy="609600"/>
          </a:xfrm>
          <a:prstGeom prst="rect">
            <a:avLst/>
          </a:prstGeom>
        </p:spPr>
      </p:pic>
      <p:sp>
        <p:nvSpPr>
          <p:cNvPr id="49" name="TextBox 48"/>
          <p:cNvSpPr txBox="1"/>
          <p:nvPr/>
        </p:nvSpPr>
        <p:spPr>
          <a:xfrm>
            <a:off x="4068044" y="215116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sp>
        <p:nvSpPr>
          <p:cNvPr id="50" name="TextBox 49"/>
          <p:cNvSpPr txBox="1"/>
          <p:nvPr/>
        </p:nvSpPr>
        <p:spPr>
          <a:xfrm>
            <a:off x="2076236" y="2418035"/>
            <a:ext cx="1292177" cy="881780"/>
          </a:xfrm>
          <a:prstGeom prst="rect">
            <a:avLst/>
          </a:prstGeom>
        </p:spPr>
        <p:txBody>
          <a:bodyPr wrap="square" rtlCol="0">
            <a:spAutoFit/>
          </a:bodyPr>
          <a:lstStyle/>
          <a:p>
            <a:pPr algn="ctr">
              <a:lnSpc>
                <a:spcPct val="95000"/>
              </a:lnSpc>
              <a:spcAft>
                <a:spcPts val="1000"/>
              </a:spcAft>
              <a:buNone/>
            </a:pPr>
            <a:r>
              <a:rPr lang="en-US" b="1" dirty="0" smtClean="0">
                <a:solidFill>
                  <a:schemeClr val="bg1"/>
                </a:solidFill>
                <a:latin typeface="Calibri" charset="0"/>
                <a:ea typeface="Calibri" charset="0"/>
                <a:cs typeface="Calibri" charset="0"/>
              </a:rPr>
              <a:t>Data Submission Server</a:t>
            </a:r>
            <a:endParaRPr lang="en-US" sz="800" b="1" dirty="0" smtClean="0">
              <a:solidFill>
                <a:schemeClr val="bg1"/>
              </a:solidFill>
              <a:latin typeface="Calibri" charset="0"/>
              <a:ea typeface="Calibri" charset="0"/>
              <a:cs typeface="Calibri" charset="0"/>
            </a:endParaRPr>
          </a:p>
        </p:txBody>
      </p:sp>
      <p:cxnSp>
        <p:nvCxnSpPr>
          <p:cNvPr id="52" name="Straight Arrow Connector 51"/>
          <p:cNvCxnSpPr/>
          <p:nvPr/>
        </p:nvCxnSpPr>
        <p:spPr>
          <a:xfrm flipH="1">
            <a:off x="3705546" y="2218513"/>
            <a:ext cx="359346" cy="33019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718577" y="2441111"/>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cxnSp>
        <p:nvCxnSpPr>
          <p:cNvPr id="60" name="Straight Arrow Connector 59"/>
          <p:cNvCxnSpPr/>
          <p:nvPr/>
        </p:nvCxnSpPr>
        <p:spPr>
          <a:xfrm>
            <a:off x="1422092" y="2032758"/>
            <a:ext cx="424709" cy="437602"/>
          </a:xfrm>
          <a:prstGeom prst="straightConnector1">
            <a:avLst/>
          </a:prstGeom>
          <a:ln w="2222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98555" y="2384225"/>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grpSp>
        <p:nvGrpSpPr>
          <p:cNvPr id="63" name="Group 62"/>
          <p:cNvGrpSpPr/>
          <p:nvPr/>
        </p:nvGrpSpPr>
        <p:grpSpPr>
          <a:xfrm>
            <a:off x="-80151" y="2477529"/>
            <a:ext cx="732321" cy="628101"/>
            <a:chOff x="6210853" y="1684036"/>
            <a:chExt cx="1838448" cy="1319515"/>
          </a:xfrm>
        </p:grpSpPr>
        <p:sp>
          <p:nvSpPr>
            <p:cNvPr id="64" name="Rectangle 63"/>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51679" y="3121411"/>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sp>
        <p:nvSpPr>
          <p:cNvPr id="71" name="TextBox 70"/>
          <p:cNvSpPr txBox="1"/>
          <p:nvPr/>
        </p:nvSpPr>
        <p:spPr>
          <a:xfrm>
            <a:off x="1925725" y="5395115"/>
            <a:ext cx="1694951" cy="297004"/>
          </a:xfrm>
          <a:prstGeom prst="rect">
            <a:avLst/>
          </a:prstGeom>
        </p:spPr>
        <p:txBody>
          <a:bodyPr wrap="none" rtlCol="0">
            <a:spAutoFit/>
          </a:bodyPr>
          <a:lstStyle/>
          <a:p>
            <a:pPr>
              <a:lnSpc>
                <a:spcPct val="95000"/>
              </a:lnSpc>
              <a:spcAft>
                <a:spcPts val="1000"/>
              </a:spcAft>
              <a:buNone/>
            </a:pPr>
            <a:r>
              <a:rPr lang="en-US" sz="1400" b="1" i="1" dirty="0" smtClean="0">
                <a:solidFill>
                  <a:srgbClr val="FF0000"/>
                </a:solidFill>
                <a:latin typeface="Calibri Light" charset="0"/>
                <a:ea typeface="Calibri Light" charset="0"/>
                <a:cs typeface="Calibri Light" charset="0"/>
              </a:rPr>
              <a:t>Distribution Template</a:t>
            </a:r>
          </a:p>
        </p:txBody>
      </p:sp>
      <p:cxnSp>
        <p:nvCxnSpPr>
          <p:cNvPr id="72" name="Straight Arrow Connector 71"/>
          <p:cNvCxnSpPr/>
          <p:nvPr/>
        </p:nvCxnSpPr>
        <p:spPr>
          <a:xfrm>
            <a:off x="870074" y="2841801"/>
            <a:ext cx="494428" cy="20051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46031" y="3079131"/>
            <a:ext cx="901209" cy="253146"/>
          </a:xfrm>
          <a:prstGeom prst="rect">
            <a:avLst/>
          </a:prstGeom>
        </p:spPr>
        <p:txBody>
          <a:bodyPr wrap="none" rtlCol="0">
            <a:spAutoFit/>
          </a:bodyPr>
          <a:lstStyle/>
          <a:p>
            <a:pPr>
              <a:lnSpc>
                <a:spcPct val="95000"/>
              </a:lnSpc>
              <a:spcAft>
                <a:spcPts val="1000"/>
              </a:spcAft>
              <a:buNone/>
            </a:pPr>
            <a:r>
              <a:rPr lang="en-US" sz="1100" b="1" i="1" smtClean="0">
                <a:solidFill>
                  <a:srgbClr val="FF0000"/>
                </a:solidFill>
                <a:latin typeface="Calibri Light" charset="0"/>
                <a:ea typeface="Calibri Light" charset="0"/>
                <a:cs typeface="Calibri Light" charset="0"/>
              </a:rPr>
              <a:t>Data Upload</a:t>
            </a:r>
            <a:endParaRPr lang="en-US" sz="1100" b="1" i="1" dirty="0" smtClean="0">
              <a:solidFill>
                <a:srgbClr val="FF0000"/>
              </a:solidFill>
              <a:latin typeface="Calibri Light" charset="0"/>
              <a:ea typeface="Calibri Light" charset="0"/>
              <a:cs typeface="Calibri Light" charset="0"/>
            </a:endParaRPr>
          </a:p>
        </p:txBody>
      </p:sp>
      <p:pic>
        <p:nvPicPr>
          <p:cNvPr id="75" name="Picture 74"/>
          <p:cNvPicPr>
            <a:picLocks noChangeAspect="1"/>
          </p:cNvPicPr>
          <p:nvPr/>
        </p:nvPicPr>
        <p:blipFill>
          <a:blip r:embed="rId7" cstate="print"/>
          <a:stretch>
            <a:fillRect/>
          </a:stretch>
        </p:blipFill>
        <p:spPr>
          <a:xfrm>
            <a:off x="-23923" y="3565068"/>
            <a:ext cx="609759" cy="609759"/>
          </a:xfrm>
          <a:prstGeom prst="rect">
            <a:avLst/>
          </a:prstGeom>
        </p:spPr>
      </p:pic>
      <p:grpSp>
        <p:nvGrpSpPr>
          <p:cNvPr id="76" name="Group 75"/>
          <p:cNvGrpSpPr/>
          <p:nvPr/>
        </p:nvGrpSpPr>
        <p:grpSpPr>
          <a:xfrm>
            <a:off x="4938586" y="2452904"/>
            <a:ext cx="732321" cy="628101"/>
            <a:chOff x="6210853" y="1684036"/>
            <a:chExt cx="1838448" cy="1319515"/>
          </a:xfrm>
        </p:grpSpPr>
        <p:sp>
          <p:nvSpPr>
            <p:cNvPr id="77" name="Rectangle 76"/>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4867058" y="3096786"/>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82" name="Straight Arrow Connector 81"/>
          <p:cNvCxnSpPr/>
          <p:nvPr/>
        </p:nvCxnSpPr>
        <p:spPr>
          <a:xfrm flipH="1">
            <a:off x="4159665" y="2901569"/>
            <a:ext cx="494223" cy="24690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058235" y="3150692"/>
            <a:ext cx="872355"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Web Service</a:t>
            </a:r>
          </a:p>
        </p:txBody>
      </p:sp>
      <p:pic>
        <p:nvPicPr>
          <p:cNvPr id="86" name="Picture 85"/>
          <p:cNvPicPr>
            <a:picLocks noChangeAspect="1"/>
          </p:cNvPicPr>
          <p:nvPr/>
        </p:nvPicPr>
        <p:blipFill>
          <a:blip r:embed="rId7" cstate="print"/>
          <a:stretch>
            <a:fillRect/>
          </a:stretch>
        </p:blipFill>
        <p:spPr>
          <a:xfrm>
            <a:off x="5018745" y="3574957"/>
            <a:ext cx="609759" cy="609759"/>
          </a:xfrm>
          <a:prstGeom prst="rect">
            <a:avLst/>
          </a:prstGeom>
        </p:spPr>
      </p:pic>
      <p:cxnSp>
        <p:nvCxnSpPr>
          <p:cNvPr id="87" name="Straight Arrow Connector 86"/>
          <p:cNvCxnSpPr/>
          <p:nvPr/>
        </p:nvCxnSpPr>
        <p:spPr>
          <a:xfrm flipV="1">
            <a:off x="870074" y="3739876"/>
            <a:ext cx="393401" cy="2865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83171" y="4016667"/>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89" name="Straight Arrow Connector 88"/>
          <p:cNvCxnSpPr/>
          <p:nvPr/>
        </p:nvCxnSpPr>
        <p:spPr>
          <a:xfrm flipH="1" flipV="1">
            <a:off x="4213344" y="3739875"/>
            <a:ext cx="489169" cy="28658"/>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043514" y="3784116"/>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pic>
        <p:nvPicPr>
          <p:cNvPr id="95" name="Picture 94"/>
          <p:cNvPicPr>
            <a:picLocks noChangeAspect="1"/>
          </p:cNvPicPr>
          <p:nvPr/>
        </p:nvPicPr>
        <p:blipFill>
          <a:blip r:embed="rId8" cstate="print"/>
          <a:stretch>
            <a:fillRect/>
          </a:stretch>
        </p:blipFill>
        <p:spPr>
          <a:xfrm>
            <a:off x="1797934" y="5747670"/>
            <a:ext cx="609600" cy="609600"/>
          </a:xfrm>
          <a:prstGeom prst="rect">
            <a:avLst/>
          </a:prstGeom>
        </p:spPr>
      </p:pic>
      <p:sp>
        <p:nvSpPr>
          <p:cNvPr id="96" name="TextBox 95"/>
          <p:cNvSpPr txBox="1"/>
          <p:nvPr/>
        </p:nvSpPr>
        <p:spPr>
          <a:xfrm>
            <a:off x="1543384" y="6355824"/>
            <a:ext cx="1112805"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Export Excel File</a:t>
            </a:r>
          </a:p>
        </p:txBody>
      </p:sp>
      <p:cxnSp>
        <p:nvCxnSpPr>
          <p:cNvPr id="102" name="Straight Arrow Connector 101"/>
          <p:cNvCxnSpPr/>
          <p:nvPr/>
        </p:nvCxnSpPr>
        <p:spPr>
          <a:xfrm flipV="1">
            <a:off x="4146287" y="2805806"/>
            <a:ext cx="439989" cy="227729"/>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756675">
            <a:off x="4471131" y="4609345"/>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110" name="TextBox 109"/>
          <p:cNvSpPr txBox="1"/>
          <p:nvPr/>
        </p:nvSpPr>
        <p:spPr>
          <a:xfrm rot="1857036">
            <a:off x="5978408" y="4836605"/>
            <a:ext cx="1292177"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Internal</a:t>
            </a:r>
            <a:endParaRPr lang="en-US" sz="800" dirty="0" smtClean="0">
              <a:solidFill>
                <a:schemeClr val="bg1"/>
              </a:solidFill>
              <a:latin typeface="Calibri" charset="0"/>
              <a:ea typeface="Calibri" charset="0"/>
              <a:cs typeface="Calibri" charset="0"/>
            </a:endParaRPr>
          </a:p>
        </p:txBody>
      </p:sp>
      <p:sp>
        <p:nvSpPr>
          <p:cNvPr id="111" name="TextBox 110"/>
          <p:cNvSpPr txBox="1"/>
          <p:nvPr/>
        </p:nvSpPr>
        <p:spPr>
          <a:xfrm>
            <a:off x="6355466" y="2914431"/>
            <a:ext cx="757069" cy="413959"/>
          </a:xfrm>
          <a:prstGeom prst="rect">
            <a:avLst/>
          </a:prstGeom>
          <a:solidFill>
            <a:schemeClr val="bg1">
              <a:lumMod val="95000"/>
              <a:alpha val="25000"/>
            </a:schemeClr>
          </a:solidFill>
          <a:ln>
            <a:solidFill>
              <a:schemeClr val="bg1"/>
            </a:solidFill>
          </a:ln>
        </p:spPr>
        <p:txBody>
          <a:bodyPr wrap="square" rtlCol="0">
            <a:spAutoFit/>
          </a:bodyPr>
          <a:lstStyle/>
          <a:p>
            <a:pPr>
              <a:lnSpc>
                <a:spcPct val="95000"/>
              </a:lnSpc>
              <a:spcAft>
                <a:spcPts val="1000"/>
              </a:spcAft>
              <a:buNone/>
            </a:pPr>
            <a:r>
              <a:rPr lang="en-US" sz="1050" dirty="0" smtClean="0">
                <a:solidFill>
                  <a:schemeClr val="bg1"/>
                </a:solidFill>
                <a:latin typeface="Calibri" charset="0"/>
                <a:ea typeface="Calibri" charset="0"/>
                <a:cs typeface="Calibri" charset="0"/>
              </a:rPr>
              <a:t>Confirm Report</a:t>
            </a:r>
          </a:p>
        </p:txBody>
      </p:sp>
      <p:sp>
        <p:nvSpPr>
          <p:cNvPr id="112" name="TextBox 111"/>
          <p:cNvSpPr txBox="1"/>
          <p:nvPr/>
        </p:nvSpPr>
        <p:spPr>
          <a:xfrm>
            <a:off x="6360796" y="3438249"/>
            <a:ext cx="758088" cy="574773"/>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400">
                <a:solidFill>
                  <a:schemeClr val="bg1"/>
                </a:solidFill>
                <a:latin typeface="Calibri" charset="0"/>
                <a:ea typeface="Calibri" charset="0"/>
                <a:cs typeface="Calibri" charset="0"/>
              </a:defRPr>
            </a:lvl1pPr>
          </a:lstStyle>
          <a:p>
            <a:r>
              <a:rPr lang="en-US" sz="1050" dirty="0"/>
              <a:t>Schedule Open/</a:t>
            </a:r>
            <a:br>
              <a:rPr lang="en-US" sz="1050" dirty="0"/>
            </a:br>
            <a:r>
              <a:rPr lang="en-US" sz="1050" dirty="0"/>
              <a:t>Close</a:t>
            </a:r>
          </a:p>
        </p:txBody>
      </p:sp>
      <p:sp>
        <p:nvSpPr>
          <p:cNvPr id="113" name="TextBox 112"/>
          <p:cNvSpPr txBox="1"/>
          <p:nvPr/>
        </p:nvSpPr>
        <p:spPr>
          <a:xfrm>
            <a:off x="6211486" y="4154822"/>
            <a:ext cx="758088" cy="413959"/>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200">
                <a:solidFill>
                  <a:schemeClr val="bg1"/>
                </a:solidFill>
                <a:latin typeface="Calibri" charset="0"/>
                <a:ea typeface="Calibri" charset="0"/>
                <a:cs typeface="Calibri" charset="0"/>
              </a:defRPr>
            </a:lvl1pPr>
          </a:lstStyle>
          <a:p>
            <a:r>
              <a:rPr lang="en-US" sz="1050" dirty="0"/>
              <a:t>Report Request</a:t>
            </a:r>
          </a:p>
        </p:txBody>
      </p:sp>
      <p:sp>
        <p:nvSpPr>
          <p:cNvPr id="115" name="Circular Arrow 114"/>
          <p:cNvSpPr/>
          <p:nvPr/>
        </p:nvSpPr>
        <p:spPr>
          <a:xfrm rot="10800000">
            <a:off x="6830884" y="4456143"/>
            <a:ext cx="288000" cy="288000"/>
          </a:xfrm>
          <a:prstGeom prst="circularArrow">
            <a:avLst>
              <a:gd name="adj1" fmla="val 7033"/>
              <a:gd name="adj2" fmla="val 1142319"/>
              <a:gd name="adj3" fmla="val 20302840"/>
              <a:gd name="adj4" fmla="val 5399969"/>
              <a:gd name="adj5" fmla="val 1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Arrow Connector 117"/>
          <p:cNvCxnSpPr>
            <a:stCxn id="113" idx="1"/>
          </p:cNvCxnSpPr>
          <p:nvPr/>
        </p:nvCxnSpPr>
        <p:spPr>
          <a:xfrm flipH="1">
            <a:off x="5679167" y="4376421"/>
            <a:ext cx="532319" cy="319752"/>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9" cstate="print">
            <a:alphaModFix/>
            <a:grayscl/>
            <a:extLst>
              <a:ext uri="{BEBA8EAE-BF5A-486C-A8C5-ECC9F3942E4B}">
                <a14:imgProps xmlns="" xmlns:a14="http://schemas.microsoft.com/office/drawing/2010/main">
                  <a14:imgLayer r:embed="rId10">
                    <a14:imgEffect>
                      <a14:backgroundRemoval t="5085" b="96610" l="2286" r="96000">
                        <a14:foregroundMark x1="72571" y1="61582" x2="72571" y2="61582"/>
                        <a14:foregroundMark x1="60571" y1="57627" x2="60571" y2="57627"/>
                        <a14:foregroundMark x1="53143" y1="83051" x2="53143" y2="83051"/>
                        <a14:foregroundMark x1="34286" y1="71751" x2="34286" y2="71751"/>
                        <a14:foregroundMark x1="70857" y1="68927" x2="77143" y2="63277"/>
                        <a14:foregroundMark x1="22857" y1="76271" x2="42857" y2="84181"/>
                        <a14:foregroundMark x1="26857" y1="67797" x2="32000" y2="63277"/>
                        <a14:foregroundMark x1="16571" y1="40113" x2="15429" y2="45763"/>
                        <a14:foregroundMark x1="24000" y1="38983" x2="10857" y2="42373"/>
                        <a14:foregroundMark x1="74286" y1="74576" x2="85714" y2="59322"/>
                      </a14:backgroundRemoval>
                    </a14:imgEffect>
                  </a14:imgLayer>
                </a14:imgProps>
              </a:ext>
            </a:extLst>
          </a:blip>
          <a:stretch>
            <a:fillRect/>
          </a:stretch>
        </p:blipFill>
        <p:spPr>
          <a:xfrm>
            <a:off x="2535359" y="3392161"/>
            <a:ext cx="397066" cy="401604"/>
          </a:xfrm>
          <a:prstGeom prst="rect">
            <a:avLst/>
          </a:prstGeom>
        </p:spPr>
      </p:pic>
      <p:sp>
        <p:nvSpPr>
          <p:cNvPr id="122" name="TextBox 121"/>
          <p:cNvSpPr txBox="1"/>
          <p:nvPr/>
        </p:nvSpPr>
        <p:spPr>
          <a:xfrm>
            <a:off x="1857720" y="3783784"/>
            <a:ext cx="1718740"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Submission Processor</a:t>
            </a:r>
          </a:p>
        </p:txBody>
      </p:sp>
      <p:cxnSp>
        <p:nvCxnSpPr>
          <p:cNvPr id="123" name="Straight Arrow Connector 122"/>
          <p:cNvCxnSpPr/>
          <p:nvPr/>
        </p:nvCxnSpPr>
        <p:spPr>
          <a:xfrm flipH="1" flipV="1">
            <a:off x="943656" y="2732562"/>
            <a:ext cx="448889" cy="175844"/>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제목 1"/>
          <p:cNvSpPr>
            <a:spLocks noGrp="1"/>
          </p:cNvSpPr>
          <p:nvPr/>
        </p:nvSpPr>
        <p:spPr bwMode="auto">
          <a:xfrm>
            <a:off x="-524433" y="0"/>
            <a:ext cx="6666148"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1.3</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Tổng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quan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về</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Cổng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thu</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thập</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dữ</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liệu</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(Data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Submission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Portal)</a:t>
            </a:r>
            <a:endPar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endParaRPr>
          </a:p>
        </p:txBody>
      </p:sp>
      <p:sp>
        <p:nvSpPr>
          <p:cNvPr id="84" name="TextBox 83"/>
          <p:cNvSpPr txBox="1"/>
          <p:nvPr/>
        </p:nvSpPr>
        <p:spPr>
          <a:xfrm rot="1752802">
            <a:off x="5068890" y="5465715"/>
            <a:ext cx="420324" cy="267766"/>
          </a:xfrm>
          <a:prstGeom prst="rect">
            <a:avLst/>
          </a:prstGeom>
        </p:spPr>
        <p:txBody>
          <a:bodyPr wrap="squar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SBV</a:t>
            </a:r>
          </a:p>
        </p:txBody>
      </p:sp>
      <p:sp>
        <p:nvSpPr>
          <p:cNvPr id="7" name="TextBox 6"/>
          <p:cNvSpPr txBox="1"/>
          <p:nvPr/>
        </p:nvSpPr>
        <p:spPr>
          <a:xfrm>
            <a:off x="7046258" y="1018978"/>
            <a:ext cx="2940424" cy="7075783"/>
          </a:xfrm>
          <a:prstGeom prst="rect">
            <a:avLst/>
          </a:prstGeom>
        </p:spPr>
        <p:txBody>
          <a:bodyPr wrap="square" rtlCol="0">
            <a:spAutoFit/>
          </a:bodyPr>
          <a:lstStyle/>
          <a:p>
            <a:r>
              <a:rPr lang="en-US" altLang="ko-KR" sz="1600" dirty="0" err="1" smtClean="0">
                <a:latin typeface="Times New Roman" pitchFamily="18" charset="0"/>
                <a:cs typeface="Times New Roman" pitchFamily="18" charset="0"/>
              </a:rPr>
              <a:t>Cổng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ứng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NHNN qua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kết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nối</a:t>
            </a:r>
            <a:r>
              <a:rPr lang="en-US" altLang="ko-KR" sz="1600" dirty="0" smtClean="0">
                <a:latin typeface="Times New Roman" pitchFamily="18" charset="0"/>
                <a:cs typeface="Times New Roman" pitchFamily="18" charset="0"/>
              </a:rPr>
              <a:t> Internet.</a:t>
            </a:r>
          </a:p>
          <a:p>
            <a:r>
              <a:rPr lang="en-US" altLang="ko-KR" sz="1600" b="1" dirty="0" smtClean="0">
                <a:latin typeface="Times New Roman" pitchFamily="18" charset="0"/>
                <a:cs typeface="Times New Roman" pitchFamily="18" charset="0"/>
              </a:rPr>
              <a:t>1) </a:t>
            </a:r>
            <a:r>
              <a:rPr lang="en-US" altLang="ko-KR" sz="1600" b="1" dirty="0" err="1" smtClean="0">
                <a:latin typeface="Times New Roman" pitchFamily="18" charset="0"/>
                <a:cs typeface="Times New Roman" pitchFamily="18" charset="0"/>
              </a:rPr>
              <a:t>Có</a:t>
            </a:r>
            <a:r>
              <a:rPr lang="en-US" altLang="ko-KR" sz="1600" b="1" dirty="0" smtClean="0">
                <a:latin typeface="Times New Roman" pitchFamily="18" charset="0"/>
                <a:cs typeface="Times New Roman" pitchFamily="18" charset="0"/>
              </a:rPr>
              <a:t> 3 </a:t>
            </a:r>
            <a:r>
              <a:rPr lang="en-US" altLang="ko-KR" sz="1600" b="1" dirty="0" err="1" smtClean="0">
                <a:latin typeface="Times New Roman" pitchFamily="18" charset="0"/>
                <a:cs typeface="Times New Roman" pitchFamily="18" charset="0"/>
              </a:rPr>
              <a:t>loại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r>
              <a:rPr lang="en-US" altLang="ko-KR" sz="1600" b="1" dirty="0" smtClean="0">
                <a:latin typeface="Times New Roman" pitchFamily="18" charset="0"/>
                <a:cs typeface="Times New Roman" pitchFamily="18" charset="0"/>
              </a:rPr>
              <a:t>:</a:t>
            </a:r>
          </a:p>
          <a:p>
            <a:pPr>
              <a:buFontTx/>
              <a:buChar char="-"/>
            </a:pPr>
            <a:r>
              <a:rPr lang="en-US" altLang="ko-KR" sz="1600" dirty="0" smtClean="0">
                <a:latin typeface="Times New Roman" pitchFamily="18" charset="0"/>
                <a:cs typeface="Times New Roman" pitchFamily="18" charset="0"/>
              </a:rPr>
              <a:t>Admin: </a:t>
            </a:r>
            <a:r>
              <a:rPr lang="en-US" altLang="ko-KR" sz="1600" dirty="0" err="1" smtClean="0">
                <a:latin typeface="Times New Roman" pitchFamily="18" charset="0"/>
                <a:cs typeface="Times New Roman" pitchFamily="18" charset="0"/>
              </a:rPr>
              <a:t>Phân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quyền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trong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r>
              <a:rPr lang="en-US" altLang="ko-KR" sz="1600" b="1" dirty="0" smtClean="0">
                <a:latin typeface="Times New Roman" pitchFamily="18" charset="0"/>
                <a:cs typeface="Times New Roman" pitchFamily="18" charset="0"/>
              </a:rPr>
              <a:t>2) </a:t>
            </a:r>
            <a:r>
              <a:rPr lang="en-US" altLang="ko-KR" sz="1600" b="1" dirty="0" err="1" smtClean="0">
                <a:latin typeface="Times New Roman" pitchFamily="18" charset="0"/>
                <a:cs typeface="Times New Roman" pitchFamily="18" charset="0"/>
              </a:rPr>
              <a:t>Có</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thể</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chọn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mô</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hình</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một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hoặc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hai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cấp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endParaRPr lang="en-US" altLang="ko-KR" sz="1600" b="1"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Mô</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hai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cấp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a:t>
            </a: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đến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p>
          <a:p>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xem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xét</a:t>
            </a:r>
            <a:r>
              <a:rPr lang="en-US" altLang="ko-KR" sz="1600" dirty="0" smtClean="0">
                <a:latin typeface="Times New Roman" pitchFamily="18" charset="0"/>
                <a:cs typeface="Times New Roman" pitchFamily="18" charset="0"/>
              </a:rPr>
              <a:t> ,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p>
          <a:p>
            <a:r>
              <a:rPr lang="en-US" altLang="ko-KR" sz="1600" dirty="0" err="1" smtClean="0">
                <a:latin typeface="Times New Roman" pitchFamily="18" charset="0"/>
                <a:cs typeface="Times New Roman" pitchFamily="18" charset="0"/>
              </a:rPr>
              <a:t>đến</a:t>
            </a:r>
            <a:r>
              <a:rPr lang="en-US" altLang="ko-KR" sz="1600" dirty="0" smtClean="0">
                <a:latin typeface="Times New Roman" pitchFamily="18" charset="0"/>
                <a:cs typeface="Times New Roman" pitchFamily="18" charset="0"/>
              </a:rPr>
              <a:t> NHNN</a:t>
            </a:r>
          </a:p>
          <a:p>
            <a:pPr>
              <a:buFontTx/>
              <a:buChar char="-"/>
            </a:pPr>
            <a:r>
              <a:rPr lang="en-US" altLang="ko-KR" sz="1600" dirty="0" err="1" smtClean="0">
                <a:latin typeface="Times New Roman" pitchFamily="18" charset="0"/>
                <a:cs typeface="Times New Roman" pitchFamily="18" charset="0"/>
              </a:rPr>
              <a:t>Mô</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một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cấp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một</a:t>
            </a:r>
            <a:endParaRPr lang="en-US" altLang="ko-KR" sz="1600" dirty="0" smtClean="0">
              <a:latin typeface="Times New Roman" pitchFamily="18" charset="0"/>
              <a:cs typeface="Times New Roman" pitchFamily="18" charset="0"/>
            </a:endParaRPr>
          </a:p>
          <a:p>
            <a:pPr>
              <a:lnSpc>
                <a:spcPct val="95000"/>
              </a:lnSpc>
              <a:spcAft>
                <a:spcPts val="1000"/>
              </a:spcAft>
            </a:pPr>
            <a:r>
              <a:rPr lang="en-US" altLang="ko-KR" sz="1600" dirty="0" smtClean="0">
                <a:latin typeface="Times New Roman" pitchFamily="18" charset="0"/>
                <a:cs typeface="Times New Roman" pitchFamily="18" charset="0"/>
              </a:rPr>
              <a:t> </a:t>
            </a:r>
          </a:p>
          <a:p>
            <a:pPr>
              <a:lnSpc>
                <a:spcPct val="95000"/>
              </a:lnSpc>
              <a:spcAft>
                <a:spcPts val="1000"/>
              </a:spcAft>
            </a:pPr>
            <a:endParaRPr lang="en-US" altLang="ko-KR" sz="1600" dirty="0" smtClean="0">
              <a:latin typeface="Times New Roman" pitchFamily="18" charset="0"/>
              <a:cs typeface="Times New Roman" pitchFamily="18" charset="0"/>
            </a:endParaRPr>
          </a:p>
          <a:p>
            <a:pPr>
              <a:lnSpc>
                <a:spcPct val="95000"/>
              </a:lnSpc>
              <a:spcAft>
                <a:spcPts val="1000"/>
              </a:spcAft>
            </a:pPr>
            <a:endParaRPr lang="en-US" altLang="ko-KR" sz="1600" dirty="0">
              <a:latin typeface="Times New Roman" pitchFamily="18" charset="0"/>
              <a:cs typeface="Times New Roman" pitchFamily="18" charset="0"/>
            </a:endParaRPr>
          </a:p>
          <a:p>
            <a:pPr>
              <a:lnSpc>
                <a:spcPct val="95000"/>
              </a:lnSpc>
              <a:spcAft>
                <a:spcPts val="1000"/>
              </a:spcAft>
              <a:buNone/>
            </a:pPr>
            <a:endParaRPr lang="en-US" sz="16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7467140" y="690094"/>
            <a:ext cx="2109873" cy="326243"/>
          </a:xfrm>
          <a:prstGeom prst="rect">
            <a:avLst/>
          </a:prstGeom>
        </p:spPr>
        <p:txBody>
          <a:bodyPr wrap="none">
            <a:spAutoFit/>
          </a:bodyPr>
          <a:lstStyle/>
          <a:p>
            <a:pPr>
              <a:lnSpc>
                <a:spcPct val="95000"/>
              </a:lnSpc>
              <a:spcAft>
                <a:spcPts val="1000"/>
              </a:spcAft>
            </a:pPr>
            <a:r>
              <a:rPr lang="en-US" altLang="ko-KR" sz="1600" b="1" dirty="0" err="1" smtClean="0">
                <a:latin typeface="Times New Roman" pitchFamily="18" charset="0"/>
                <a:cs typeface="Times New Roman" pitchFamily="18" charset="0"/>
              </a:rPr>
              <a:t>Cổng</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thu</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dữ</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liệu</a:t>
            </a:r>
            <a:endParaRPr lang="en-US" altLang="ko-KR" sz="1600" b="1" dirty="0">
              <a:latin typeface="Times New Roman" pitchFamily="18" charset="0"/>
              <a:cs typeface="Times New Roman" pitchFamily="18" charset="0"/>
            </a:endParaRPr>
          </a:p>
        </p:txBody>
      </p:sp>
      <p:pic>
        <p:nvPicPr>
          <p:cNvPr id="92" name="Picture 74"/>
          <p:cNvPicPr>
            <a:picLocks noChangeAspect="1"/>
          </p:cNvPicPr>
          <p:nvPr/>
        </p:nvPicPr>
        <p:blipFill>
          <a:blip r:embed="rId7" cstate="print"/>
          <a:stretch>
            <a:fillRect/>
          </a:stretch>
        </p:blipFill>
        <p:spPr>
          <a:xfrm>
            <a:off x="3137099" y="5741817"/>
            <a:ext cx="609759" cy="609759"/>
          </a:xfrm>
          <a:prstGeom prst="rect">
            <a:avLst/>
          </a:prstGeom>
        </p:spPr>
      </p:pic>
      <p:sp>
        <p:nvSpPr>
          <p:cNvPr id="93" name="Striped Right Arrow 34"/>
          <p:cNvSpPr/>
          <p:nvPr/>
        </p:nvSpPr>
        <p:spPr>
          <a:xfrm rot="18269457">
            <a:off x="4012461" y="4731280"/>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rot="19841801">
            <a:off x="-546356" y="4518064"/>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Tree>
    <p:extLst>
      <p:ext uri="{BB962C8B-B14F-4D97-AF65-F5344CB8AC3E}">
        <p14:creationId xmlns="" xmlns:p14="http://schemas.microsoft.com/office/powerpoint/2010/main" val="290183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rPr>
              <a:t>1.3</a:t>
            </a:r>
            <a:r>
              <a:rPr lang="en-US" altLang="ko-KR" b="1" dirty="0">
                <a:solidFill>
                  <a:prstClr val="black"/>
                </a:solidFill>
                <a:effectLst>
                  <a:glow rad="101600">
                    <a:prstClr val="white"/>
                  </a:glow>
                </a:effectLst>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Cổng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thu</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thập</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dữ</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liệu</a:t>
            </a:r>
            <a:r>
              <a:rPr lang="en-US" altLang="ko-KR" b="1" dirty="0">
                <a:solidFill>
                  <a:prstClr val="black"/>
                </a:solidFill>
                <a:effectLst>
                  <a:glow rad="101600">
                    <a:prstClr val="white"/>
                  </a:glow>
                </a:effectLst>
                <a:ea typeface="맑은 고딕" panose="020B0503020000020004" pitchFamily="50" charset="-127"/>
              </a:rPr>
              <a:t> (Data Submission Portal</a:t>
            </a:r>
            <a:r>
              <a:rPr lang="en-US" altLang="ko-KR" b="1" dirty="0" smtClean="0">
                <a:solidFill>
                  <a:prstClr val="black"/>
                </a:solidFill>
                <a:effectLst>
                  <a:glow rad="101600">
                    <a:prstClr val="white"/>
                  </a:glow>
                </a:effectLst>
                <a:ea typeface="맑은 고딕" panose="020B0503020000020004" pitchFamily="50" charset="-127"/>
              </a:rPr>
              <a:t>)</a:t>
            </a:r>
            <a:r>
              <a:rPr lang="en-US" altLang="ko-KR" b="1" dirty="0">
                <a:solidFill>
                  <a:schemeClr val="tx2">
                    <a:lumMod val="60000"/>
                    <a:lumOff val="40000"/>
                  </a:schemeClr>
                </a:solidFill>
                <a:effectLst>
                  <a:glow rad="101600">
                    <a:prstClr val="white"/>
                  </a:glow>
                </a:effectLst>
              </a:rPr>
              <a:t/>
            </a:r>
            <a:br>
              <a:rPr lang="en-US" altLang="ko-KR" b="1" dirty="0">
                <a:solidFill>
                  <a:schemeClr val="tx2">
                    <a:lumMod val="60000"/>
                    <a:lumOff val="40000"/>
                  </a:schemeClr>
                </a:solidFill>
                <a:effectLst>
                  <a:glow rad="101600">
                    <a:prstClr val="white"/>
                  </a:glow>
                </a:effectLst>
              </a:rPr>
            </a:br>
            <a:endParaRPr lang="en-US" dirty="0"/>
          </a:p>
        </p:txBody>
      </p:sp>
      <p:sp>
        <p:nvSpPr>
          <p:cNvPr id="3" name="TextBox 2"/>
          <p:cNvSpPr txBox="1"/>
          <p:nvPr/>
        </p:nvSpPr>
        <p:spPr>
          <a:xfrm>
            <a:off x="522439" y="634295"/>
            <a:ext cx="9446573" cy="2415020"/>
          </a:xfrm>
          <a:prstGeom prst="rect">
            <a:avLst/>
          </a:prstGeom>
          <a:noFill/>
        </p:spPr>
        <p:txBody>
          <a:bodyPr wrap="square" rtlCol="0">
            <a:spAutoFit/>
          </a:bodyPr>
          <a:lstStyle/>
          <a:p>
            <a:pPr marL="514350" indent="-514350" eaLnBrk="0" hangingPunct="0">
              <a:spcBef>
                <a:spcPct val="20000"/>
              </a:spcBef>
              <a:defRPr/>
            </a:pPr>
            <a:r>
              <a:rPr lang="pt-BR" sz="2400" kern="0" dirty="0" smtClean="0">
                <a:solidFill>
                  <a:srgbClr val="015294"/>
                </a:solidFill>
                <a:latin typeface="Times New Roman" pitchFamily="18" charset="0"/>
                <a:cs typeface="Times New Roman" pitchFamily="18" charset="0"/>
              </a:rPr>
              <a:t>- </a:t>
            </a:r>
            <a:r>
              <a:rPr lang="pt-BR" sz="2400" kern="0" dirty="0">
                <a:solidFill>
                  <a:srgbClr val="015294"/>
                </a:solidFill>
                <a:latin typeface="Times New Roman" pitchFamily="18" charset="0"/>
                <a:cs typeface="Times New Roman" pitchFamily="18" charset="0"/>
              </a:rPr>
              <a:t>Yêu cầu môi trường :</a:t>
            </a:r>
            <a:endParaRPr lang="pt-BR" sz="2400" kern="0" dirty="0">
              <a:solidFill>
                <a:srgbClr val="FF0000"/>
              </a:solidFill>
              <a:latin typeface="Times New Roman" pitchFamily="18" charset="0"/>
              <a:cs typeface="Times New Roman" pitchFamily="18" charset="0"/>
            </a:endParaRPr>
          </a:p>
          <a:p>
            <a:pPr marL="971550" lvl="1" indent="-514350" eaLnBrk="0" hangingPunct="0">
              <a:spcBef>
                <a:spcPct val="20000"/>
              </a:spcBef>
              <a:buFont typeface="Arial" pitchFamily="34" charset="0"/>
              <a:buChar char="•"/>
              <a:defRPr/>
            </a:pPr>
            <a:r>
              <a:rPr lang="en-US" sz="2400" kern="0" dirty="0" err="1">
                <a:solidFill>
                  <a:srgbClr val="015294"/>
                </a:solidFill>
                <a:latin typeface="Times New Roman" pitchFamily="18" charset="0"/>
                <a:cs typeface="Times New Roman" pitchFamily="18" charset="0"/>
              </a:rPr>
              <a:t>Sử</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dụng</a:t>
            </a:r>
            <a:r>
              <a:rPr lang="en-US" sz="2400" kern="0" dirty="0">
                <a:solidFill>
                  <a:srgbClr val="015294"/>
                </a:solidFill>
                <a:latin typeface="Times New Roman" pitchFamily="18" charset="0"/>
                <a:cs typeface="Times New Roman" pitchFamily="18" charset="0"/>
              </a:rPr>
              <a:t> Internet </a:t>
            </a:r>
            <a:r>
              <a:rPr lang="en-US" sz="2400" kern="0" dirty="0" err="1">
                <a:solidFill>
                  <a:srgbClr val="015294"/>
                </a:solidFill>
                <a:latin typeface="Times New Roman" pitchFamily="18" charset="0"/>
                <a:cs typeface="Times New Roman" pitchFamily="18" charset="0"/>
              </a:rPr>
              <a:t>có</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đăng</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ký</a:t>
            </a:r>
            <a:r>
              <a:rPr lang="en-US" sz="2400" kern="0" dirty="0">
                <a:solidFill>
                  <a:srgbClr val="015294"/>
                </a:solidFill>
                <a:latin typeface="Times New Roman" pitchFamily="18" charset="0"/>
                <a:cs typeface="Times New Roman" pitchFamily="18" charset="0"/>
              </a:rPr>
              <a:t> IP </a:t>
            </a:r>
            <a:r>
              <a:rPr lang="en-US" sz="2400" kern="0" dirty="0" err="1">
                <a:solidFill>
                  <a:srgbClr val="015294"/>
                </a:solidFill>
                <a:latin typeface="Times New Roman" pitchFamily="18" charset="0"/>
                <a:cs typeface="Times New Roman" pitchFamily="18" charset="0"/>
              </a:rPr>
              <a:t>với</a:t>
            </a:r>
            <a:r>
              <a:rPr lang="en-US" sz="2400" kern="0" dirty="0">
                <a:solidFill>
                  <a:srgbClr val="015294"/>
                </a:solidFill>
                <a:latin typeface="Times New Roman" pitchFamily="18" charset="0"/>
                <a:cs typeface="Times New Roman" pitchFamily="18" charset="0"/>
              </a:rPr>
              <a:t> NHNN</a:t>
            </a:r>
          </a:p>
          <a:p>
            <a:pPr marL="971550" lvl="1" indent="-514350" eaLnBrk="0" hangingPunct="0">
              <a:spcBef>
                <a:spcPct val="20000"/>
              </a:spcBef>
              <a:buFont typeface="Arial" pitchFamily="34" charset="0"/>
              <a:buChar char="•"/>
              <a:defRPr/>
            </a:pPr>
            <a:r>
              <a:rPr lang="pt-BR" sz="2400" kern="0" dirty="0">
                <a:solidFill>
                  <a:srgbClr val="015294"/>
                </a:solidFill>
                <a:latin typeface="Times New Roman" pitchFamily="18" charset="0"/>
                <a:cs typeface="Times New Roman" pitchFamily="18" charset="0"/>
              </a:rPr>
              <a:t>Yêu cầu về trình </a:t>
            </a:r>
            <a:r>
              <a:rPr lang="pt-BR" sz="2400" kern="0" dirty="0" smtClean="0">
                <a:solidFill>
                  <a:srgbClr val="015294"/>
                </a:solidFill>
                <a:latin typeface="Times New Roman" pitchFamily="18" charset="0"/>
                <a:cs typeface="Times New Roman" pitchFamily="18" charset="0"/>
              </a:rPr>
              <a:t>duyệt</a:t>
            </a:r>
          </a:p>
          <a:p>
            <a:pPr marL="971550" lvl="1" indent="-514350" eaLnBrk="0" hangingPunct="0">
              <a:spcBef>
                <a:spcPct val="20000"/>
              </a:spcBef>
              <a:defRPr/>
            </a:pPr>
            <a:endParaRPr lang="pt-BR" sz="2400" kern="0" dirty="0" smtClean="0">
              <a:solidFill>
                <a:srgbClr val="FF0000"/>
              </a:solidFill>
              <a:latin typeface="Times New Roman" pitchFamily="18" charset="0"/>
              <a:cs typeface="Times New Roman" pitchFamily="18" charset="0"/>
            </a:endParaRPr>
          </a:p>
          <a:p>
            <a:pPr algn="just" latinLnBrk="1">
              <a:lnSpc>
                <a:spcPct val="115000"/>
              </a:lnSpc>
              <a:spcAft>
                <a:spcPts val="1000"/>
              </a:spcAft>
              <a:buFontTx/>
              <a:buChar char="-"/>
            </a:pPr>
            <a:endParaRPr lang="en-US" sz="1400" kern="100" dirty="0" smtClean="0">
              <a:latin typeface="Times New Roman" pitchFamily="18" charset="0"/>
              <a:ea typeface="Malgun Gothic" panose="020B0503020000020004" pitchFamily="34" charset="-127"/>
              <a:cs typeface="Times New Roman" pitchFamily="18" charset="0"/>
            </a:endParaRPr>
          </a:p>
          <a:p>
            <a:pPr algn="just" latinLnBrk="1">
              <a:lnSpc>
                <a:spcPct val="115000"/>
              </a:lnSpc>
              <a:spcAft>
                <a:spcPts val="1000"/>
              </a:spcAft>
              <a:buFontTx/>
              <a:buChar char="-"/>
            </a:pPr>
            <a:r>
              <a:rPr lang="en-US" sz="1400" kern="100" dirty="0" smtClean="0">
                <a:latin typeface="Times New Roman" pitchFamily="18" charset="0"/>
                <a:ea typeface="Malgun Gothic" panose="020B0503020000020004" pitchFamily="34" charset="-127"/>
                <a:cs typeface="Times New Roman" pitchFamily="18" charset="0"/>
              </a:rPr>
              <a:t>  </a:t>
            </a:r>
          </a:p>
        </p:txBody>
      </p:sp>
      <p:graphicFrame>
        <p:nvGraphicFramePr>
          <p:cNvPr id="4" name="Table 3"/>
          <p:cNvGraphicFramePr>
            <a:graphicFrameLocks noGrp="1"/>
          </p:cNvGraphicFramePr>
          <p:nvPr>
            <p:extLst/>
          </p:nvPr>
        </p:nvGraphicFramePr>
        <p:xfrm>
          <a:off x="355602" y="2202179"/>
          <a:ext cx="9029699" cy="3986890"/>
        </p:xfrm>
        <a:graphic>
          <a:graphicData uri="http://schemas.openxmlformats.org/drawingml/2006/table">
            <a:tbl>
              <a:tblPr firstRow="1" firstCol="1" bandRow="1">
                <a:tableStyleId>{5C22544A-7EE6-4342-B048-85BDC9FD1C3A}</a:tableStyleId>
              </a:tblPr>
              <a:tblGrid>
                <a:gridCol w="1689098"/>
                <a:gridCol w="2425837"/>
                <a:gridCol w="2629778"/>
                <a:gridCol w="2284986"/>
              </a:tblGrid>
              <a:tr h="530458">
                <a:tc gridSpan="2">
                  <a:txBody>
                    <a:bodyPr/>
                    <a:lstStyle/>
                    <a:p>
                      <a:pPr algn="ctr" latinLnBrk="1">
                        <a:lnSpc>
                          <a:spcPct val="115000"/>
                        </a:lnSpc>
                        <a:spcAft>
                          <a:spcPts val="1000"/>
                        </a:spcAft>
                        <a:tabLst>
                          <a:tab pos="1905000" algn="l"/>
                        </a:tabLst>
                      </a:pPr>
                      <a:r>
                        <a:rPr lang="en-US" sz="2400" kern="100" dirty="0" err="1" smtClean="0">
                          <a:effectLst/>
                          <a:latin typeface="Times New Roman" pitchFamily="18" charset="0"/>
                          <a:cs typeface="Times New Roman" pitchFamily="18" charset="0"/>
                        </a:rPr>
                        <a:t>Loại</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chương</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trình</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ứng</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dụng</a:t>
                      </a:r>
                      <a:endParaRPr lang="en-US" sz="2400" kern="100" dirty="0">
                        <a:effectLst/>
                        <a:latin typeface="Times New Roman" pitchFamily="18" charset="0"/>
                        <a:ea typeface="Calibri Light" charset="0"/>
                        <a:cs typeface="Times New Roman" pitchFamily="18" charset="0"/>
                      </a:endParaRPr>
                    </a:p>
                  </a:txBody>
                  <a:tcPr marL="68580" marR="68580" marT="0" marB="0"/>
                </a:tc>
                <a:tc hMerge="1">
                  <a:txBody>
                    <a:bodyPr/>
                    <a:lstStyle/>
                    <a:p>
                      <a:endParaRPr lang="en-US"/>
                    </a:p>
                  </a:txBody>
                  <a:tcPr/>
                </a:tc>
                <a:tc>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Phiên</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bản</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hỗ</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trợ</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Ghi</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chú</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a:txBody>
                    <a:bodyPr/>
                    <a:lstStyle/>
                    <a:p>
                      <a:pPr algn="ctr" latinLnBrk="1">
                        <a:lnSpc>
                          <a:spcPct val="115000"/>
                        </a:lnSpc>
                        <a:spcAft>
                          <a:spcPts val="1000"/>
                        </a:spcAft>
                      </a:pPr>
                      <a:r>
                        <a:rPr lang="en-US" sz="2400" kern="100">
                          <a:effectLst/>
                          <a:latin typeface="Times New Roman" pitchFamily="18" charset="0"/>
                          <a:cs typeface="Times New Roman" pitchFamily="18" charset="0"/>
                        </a:rPr>
                        <a:t>Microsoft Office</a:t>
                      </a:r>
                      <a:endParaRPr lang="en-US" sz="2400" kern="10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Excel</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2007 </a:t>
                      </a:r>
                      <a:r>
                        <a:rPr lang="en-US" sz="2400" kern="100" dirty="0" err="1" smtClean="0">
                          <a:effectLst/>
                          <a:highlight>
                            <a:srgbClr val="FFFF00"/>
                          </a:highlight>
                          <a:latin typeface="Times New Roman" pitchFamily="18" charset="0"/>
                          <a:cs typeface="Times New Roman" pitchFamily="18" charset="0"/>
                        </a:rPr>
                        <a:t>hoặc</a:t>
                      </a:r>
                      <a:r>
                        <a:rPr lang="en-US" sz="2400" kern="100" baseline="0" dirty="0" smtClean="0">
                          <a:effectLst/>
                          <a:highlight>
                            <a:srgbClr val="FFFF00"/>
                          </a:highlight>
                          <a:latin typeface="Times New Roman" pitchFamily="18" charset="0"/>
                          <a:cs typeface="Times New Roman" pitchFamily="18" charset="0"/>
                        </a:rPr>
                        <a:t> </a:t>
                      </a:r>
                      <a:r>
                        <a:rPr lang="en-US" sz="2400" kern="100" baseline="0" dirty="0" err="1" smtClean="0">
                          <a:effectLst/>
                          <a:highlight>
                            <a:srgbClr val="FFFF00"/>
                          </a:highlight>
                          <a:latin typeface="Times New Roman" pitchFamily="18" charset="0"/>
                          <a:cs typeface="Times New Roman" pitchFamily="18" charset="0"/>
                        </a:rPr>
                        <a:t>cao</a:t>
                      </a:r>
                      <a:r>
                        <a:rPr lang="en-US" sz="2400" kern="100" baseline="0" dirty="0" smtClean="0">
                          <a:effectLst/>
                          <a:highlight>
                            <a:srgbClr val="FFFF00"/>
                          </a:highlight>
                          <a:latin typeface="Times New Roman" pitchFamily="18" charset="0"/>
                          <a:cs typeface="Times New Roman" pitchFamily="18" charset="0"/>
                        </a:rPr>
                        <a:t> </a:t>
                      </a:r>
                      <a:r>
                        <a:rPr lang="en-US" sz="2400" kern="100" baseline="0" dirty="0" err="1" smtClean="0">
                          <a:effectLst/>
                          <a:highlight>
                            <a:srgbClr val="FFFF00"/>
                          </a:highlight>
                          <a:latin typeface="Times New Roman" pitchFamily="18" charset="0"/>
                          <a:cs typeface="Times New Roman" pitchFamily="18" charset="0"/>
                        </a:rPr>
                        <a:t>hơn</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rowSpan="4">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Trình</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duyệt</a:t>
                      </a:r>
                      <a:r>
                        <a:rPr lang="en-US" sz="2400" kern="100" baseline="0" dirty="0" smtClean="0">
                          <a:effectLst/>
                          <a:latin typeface="Times New Roman" pitchFamily="18" charset="0"/>
                          <a:cs typeface="Times New Roman" pitchFamily="18" charset="0"/>
                        </a:rPr>
                        <a:t> Web</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Internet Explorer</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10  </a:t>
                      </a:r>
                      <a:r>
                        <a:rPr lang="en-US" sz="2400" kern="100" dirty="0" err="1" smtClean="0">
                          <a:effectLst/>
                          <a:latin typeface="Times New Roman" pitchFamily="18" charset="0"/>
                          <a:cs typeface="Times New Roman" pitchFamily="18" charset="0"/>
                        </a:rPr>
                        <a:t>hoặc</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cao</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hơn</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Chrome</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44.*</a:t>
                      </a:r>
                      <a:endParaRPr lang="en-US" sz="2400" kern="100" dirty="0">
                        <a:effectLst/>
                        <a:latin typeface="Times New Roman" pitchFamily="18" charset="0"/>
                        <a:ea typeface="Calibri Light" charset="0"/>
                        <a:cs typeface="Times New Roman" pitchFamily="18" charset="0"/>
                      </a:endParaRPr>
                    </a:p>
                  </a:txBody>
                  <a:tcPr marL="68580" marR="68580" marT="0" marB="0"/>
                </a:tc>
                <a:tc rowSpan="3">
                  <a:txBody>
                    <a:bodyPr/>
                    <a:lstStyle/>
                    <a:p>
                      <a:pPr marL="171450" indent="-171450" algn="l" defTabSz="914400" rtl="0" eaLnBrk="1" latinLnBrk="0" hangingPunct="1">
                        <a:lnSpc>
                          <a:spcPct val="120000"/>
                        </a:lnSpc>
                        <a:spcBef>
                          <a:spcPts val="600"/>
                        </a:spcBef>
                        <a:spcAft>
                          <a:spcPts val="1000"/>
                        </a:spcAft>
                        <a:buFont typeface="Arial" charset="0"/>
                        <a:buNone/>
                      </a:pPr>
                      <a:r>
                        <a:rPr lang="vi-VN" altLang="ko-KR" sz="2400" kern="1200" dirty="0" smtClean="0">
                          <a:solidFill>
                            <a:schemeClr val="tx1"/>
                          </a:solidFill>
                          <a:latin typeface="Times New Roman" pitchFamily="18" charset="0"/>
                          <a:ea typeface="+mn-ea"/>
                          <a:cs typeface="Times New Roman" pitchFamily="18" charset="0"/>
                        </a:rPr>
                        <a:t>Các trình duyệt </a:t>
                      </a:r>
                      <a:r>
                        <a:rPr lang="en-US" altLang="ko-KR" sz="2400" kern="1200" dirty="0" smtClean="0">
                          <a:solidFill>
                            <a:schemeClr val="tx1"/>
                          </a:solidFill>
                          <a:latin typeface="Times New Roman" pitchFamily="18" charset="0"/>
                          <a:ea typeface="+mn-ea"/>
                          <a:cs typeface="Times New Roman" pitchFamily="18" charset="0"/>
                        </a:rPr>
                        <a:t>c</a:t>
                      </a:r>
                      <a:r>
                        <a:rPr lang="vi-VN" altLang="ko-KR" sz="2400" kern="1200" dirty="0" smtClean="0">
                          <a:solidFill>
                            <a:schemeClr val="tx1"/>
                          </a:solidFill>
                          <a:latin typeface="Times New Roman" pitchFamily="18" charset="0"/>
                          <a:ea typeface="+mn-ea"/>
                          <a:cs typeface="Times New Roman" pitchFamily="18" charset="0"/>
                        </a:rPr>
                        <a:t>ó thể được tự động nâng cấp lên phiên bản mới nhất</a:t>
                      </a:r>
                      <a:endParaRPr lang="en-US" altLang="ko-KR" sz="2400" kern="1200" dirty="0">
                        <a:solidFill>
                          <a:schemeClr val="tx1"/>
                        </a:solidFill>
                        <a:latin typeface="Times New Roman" pitchFamily="18" charset="0"/>
                        <a:ea typeface="+mn-ea"/>
                        <a:cs typeface="Times New Roman" pitchFamily="18" charset="0"/>
                      </a:endParaRPr>
                    </a:p>
                  </a:txBody>
                  <a:tcPr marL="68580" marR="68580" marT="0" marB="0"/>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Firefox</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40.*</a:t>
                      </a:r>
                      <a:endParaRPr lang="en-US" sz="2400" kern="100" dirty="0">
                        <a:effectLst/>
                        <a:latin typeface="Times New Roman" pitchFamily="18" charset="0"/>
                        <a:ea typeface="Calibri Light" charset="0"/>
                        <a:cs typeface="Times New Roman" pitchFamily="18" charset="0"/>
                      </a:endParaRPr>
                    </a:p>
                  </a:txBody>
                  <a:tcPr marL="68580" marR="68580" marT="0" marB="0"/>
                </a:tc>
                <a:tc vMerge="1">
                  <a:txBody>
                    <a:bodyPr/>
                    <a:lstStyle/>
                    <a:p>
                      <a:endParaRPr lang="en-US"/>
                    </a:p>
                  </a:txBody>
                  <a:tcPr/>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Safari</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8.*</a:t>
                      </a:r>
                      <a:endParaRPr lang="en-US" sz="2400" kern="100" dirty="0">
                        <a:effectLst/>
                        <a:latin typeface="Times New Roman" pitchFamily="18" charset="0"/>
                        <a:ea typeface="Calibri Light" charset="0"/>
                        <a:cs typeface="Times New Roman" pitchFamily="18" charset="0"/>
                      </a:endParaRPr>
                    </a:p>
                  </a:txBody>
                  <a:tcPr marL="68580" marR="68580" marT="0" marB="0"/>
                </a:tc>
                <a:tc vMerge="1">
                  <a:txBody>
                    <a:bodyPr/>
                    <a:lstStyle/>
                    <a:p>
                      <a:endParaRPr lang="en-US"/>
                    </a:p>
                  </a:txBody>
                  <a:tcPr/>
                </a:tc>
              </a:tr>
            </a:tbl>
          </a:graphicData>
        </a:graphic>
      </p:graphicFrame>
      <p:sp>
        <p:nvSpPr>
          <p:cNvPr id="6" name="TextBox 5"/>
          <p:cNvSpPr txBox="1"/>
          <p:nvPr/>
        </p:nvSpPr>
        <p:spPr>
          <a:xfrm>
            <a:off x="522439" y="6159500"/>
            <a:ext cx="9383561" cy="523220"/>
          </a:xfrm>
          <a:prstGeom prst="rect">
            <a:avLst/>
          </a:prstGeom>
          <a:noFill/>
        </p:spPr>
        <p:txBody>
          <a:bodyPr wrap="square" rtlCol="0">
            <a:spAutoFit/>
          </a:bodyPr>
          <a:lstStyle/>
          <a:p>
            <a:endParaRPr lang="en-US" sz="1400" dirty="0" smtClean="0">
              <a:solidFill>
                <a:schemeClr val="accent2"/>
              </a:solidFill>
            </a:endParaRPr>
          </a:p>
          <a:p>
            <a:r>
              <a:rPr lang="en-US" sz="1400" dirty="0" smtClean="0">
                <a:solidFill>
                  <a:schemeClr val="accent2"/>
                </a:solidFill>
              </a:rPr>
              <a:t>*  </a:t>
            </a:r>
            <a:r>
              <a:rPr lang="en-US" sz="1400" dirty="0" err="1" smtClean="0">
                <a:solidFill>
                  <a:schemeClr val="accent2"/>
                </a:solidFill>
              </a:rPr>
              <a:t>Về</a:t>
            </a:r>
            <a:r>
              <a:rPr lang="en-US" sz="1400" dirty="0" smtClean="0">
                <a:solidFill>
                  <a:schemeClr val="accent2"/>
                </a:solidFill>
              </a:rPr>
              <a:t> </a:t>
            </a:r>
            <a:r>
              <a:rPr lang="en-US" sz="1400" dirty="0" err="1" smtClean="0">
                <a:solidFill>
                  <a:schemeClr val="accent2"/>
                </a:solidFill>
              </a:rPr>
              <a:t>trình</a:t>
            </a:r>
            <a:r>
              <a:rPr lang="en-US" sz="1400" dirty="0" smtClean="0">
                <a:solidFill>
                  <a:schemeClr val="accent2"/>
                </a:solidFill>
              </a:rPr>
              <a:t> </a:t>
            </a:r>
            <a:r>
              <a:rPr lang="en-US" sz="1400" dirty="0" err="1" smtClean="0">
                <a:solidFill>
                  <a:schemeClr val="accent2"/>
                </a:solidFill>
              </a:rPr>
              <a:t>duyệt</a:t>
            </a:r>
            <a:r>
              <a:rPr lang="en-US" sz="1400" dirty="0" smtClean="0">
                <a:solidFill>
                  <a:schemeClr val="accent2"/>
                </a:solidFill>
              </a:rPr>
              <a:t> </a:t>
            </a:r>
            <a:r>
              <a:rPr lang="en-US" sz="1400" dirty="0" err="1" smtClean="0">
                <a:solidFill>
                  <a:schemeClr val="accent2"/>
                </a:solidFill>
              </a:rPr>
              <a:t>sẽ</a:t>
            </a:r>
            <a:r>
              <a:rPr lang="en-US" sz="1400" dirty="0" smtClean="0">
                <a:solidFill>
                  <a:schemeClr val="accent2"/>
                </a:solidFill>
              </a:rPr>
              <a:t> </a:t>
            </a:r>
            <a:r>
              <a:rPr lang="en-US" sz="1400" dirty="0" err="1" smtClean="0">
                <a:solidFill>
                  <a:schemeClr val="accent2"/>
                </a:solidFill>
              </a:rPr>
              <a:t>có</a:t>
            </a:r>
            <a:r>
              <a:rPr lang="en-US" sz="1400" dirty="0" smtClean="0">
                <a:solidFill>
                  <a:schemeClr val="accent2"/>
                </a:solidFill>
              </a:rPr>
              <a:t> </a:t>
            </a:r>
            <a:r>
              <a:rPr lang="en-US" sz="1400" dirty="0" err="1" smtClean="0">
                <a:solidFill>
                  <a:schemeClr val="accent2"/>
                </a:solidFill>
              </a:rPr>
              <a:t>thống</a:t>
            </a:r>
            <a:r>
              <a:rPr lang="en-US" sz="1400" dirty="0" smtClean="0">
                <a:solidFill>
                  <a:schemeClr val="accent2"/>
                </a:solidFill>
              </a:rPr>
              <a:t> </a:t>
            </a:r>
            <a:r>
              <a:rPr lang="en-US" sz="1400" dirty="0" err="1" smtClean="0">
                <a:solidFill>
                  <a:schemeClr val="accent2"/>
                </a:solidFill>
              </a:rPr>
              <a:t>nhất</a:t>
            </a:r>
            <a:r>
              <a:rPr lang="en-US" sz="1400" dirty="0" smtClean="0">
                <a:solidFill>
                  <a:schemeClr val="accent2"/>
                </a:solidFill>
              </a:rPr>
              <a:t> </a:t>
            </a:r>
            <a:r>
              <a:rPr lang="en-US" sz="1400" dirty="0" err="1" smtClean="0">
                <a:solidFill>
                  <a:schemeClr val="accent2"/>
                </a:solidFill>
              </a:rPr>
              <a:t>của</a:t>
            </a:r>
            <a:r>
              <a:rPr lang="en-US" sz="1400" dirty="0" smtClean="0">
                <a:solidFill>
                  <a:schemeClr val="accent2"/>
                </a:solidFill>
              </a:rPr>
              <a:t> NHNN</a:t>
            </a:r>
            <a:endParaRPr lang="en-US" sz="1400" dirty="0">
              <a:solidFill>
                <a:schemeClr val="accent2"/>
              </a:solidFill>
            </a:endParaRPr>
          </a:p>
        </p:txBody>
      </p:sp>
    </p:spTree>
    <p:extLst>
      <p:ext uri="{BB962C8B-B14F-4D97-AF65-F5344CB8AC3E}">
        <p14:creationId xmlns="" xmlns:p14="http://schemas.microsoft.com/office/powerpoint/2010/main" val="258183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598488"/>
            <a:ext cx="99060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Các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chức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năng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chính</a:t>
            </a:r>
            <a:endParaRPr lang="en-US" sz="2400" dirty="0">
              <a:latin typeface="Times New Roman" pitchFamily="18" charset="0"/>
              <a:cs typeface="Times New Roman" pitchFamily="18" charset="0"/>
            </a:endParaRPr>
          </a:p>
        </p:txBody>
      </p:sp>
      <p:sp>
        <p:nvSpPr>
          <p:cNvPr id="21" name="TextBox 20"/>
          <p:cNvSpPr txBox="1"/>
          <p:nvPr/>
        </p:nvSpPr>
        <p:spPr>
          <a:xfrm>
            <a:off x="299565"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lựa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chọn</a:t>
            </a:r>
            <a:r>
              <a:rPr lang="en-US" altLang="ko-KR" sz="1600" dirty="0" smtClean="0">
                <a:latin typeface="Times New Roman" pitchFamily="18" charset="0"/>
                <a:cs typeface="Times New Roman" pitchFamily="18" charset="0"/>
              </a:rPr>
              <a:t> 1)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tiếp</a:t>
            </a:r>
            <a:r>
              <a:rPr lang="en-US" altLang="ko-KR" sz="1600" dirty="0" smtClean="0">
                <a:latin typeface="Times New Roman" pitchFamily="18" charset="0"/>
                <a:cs typeface="Times New Roman" pitchFamily="18" charset="0"/>
              </a:rPr>
              <a:t>, 2) Upload file Excel, 3) Upload file XBRL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p:txBody>
      </p:sp>
      <p:sp>
        <p:nvSpPr>
          <p:cNvPr id="22" name="TextBox 21"/>
          <p:cNvSpPr txBox="1"/>
          <p:nvPr/>
        </p:nvSpPr>
        <p:spPr>
          <a:xfrm>
            <a:off x="299565" y="1088865"/>
            <a:ext cx="2314339" cy="646331"/>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gửi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NHNN</a:t>
            </a:r>
          </a:p>
        </p:txBody>
      </p:sp>
      <p:sp>
        <p:nvSpPr>
          <p:cNvPr id="23" name="TextBox 22"/>
          <p:cNvSpPr txBox="1"/>
          <p:nvPr/>
        </p:nvSpPr>
        <p:spPr>
          <a:xfrm>
            <a:off x="2673630"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thể</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thực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hiện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việc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cùng</a:t>
            </a:r>
            <a:r>
              <a:rPr lang="en-US" altLang="ko-KR" sz="1600" dirty="0">
                <a:latin typeface="Times New Roman" pitchFamily="18" charset="0"/>
                <a:cs typeface="Times New Roman" pitchFamily="18" charset="0"/>
              </a:rPr>
              <a:t> 1 </a:t>
            </a:r>
            <a:r>
              <a:rPr lang="en-US" altLang="ko-KR" sz="1600" dirty="0" err="1">
                <a:latin typeface="Times New Roman" pitchFamily="18" charset="0"/>
                <a:cs typeface="Times New Roman" pitchFamily="18" charset="0"/>
              </a:rPr>
              <a:t>lúc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định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dạng</a:t>
            </a:r>
            <a:r>
              <a:rPr lang="en-US" altLang="ko-KR" sz="1600" dirty="0">
                <a:latin typeface="Times New Roman" pitchFamily="18" charset="0"/>
                <a:cs typeface="Times New Roman" pitchFamily="18" charset="0"/>
              </a:rPr>
              <a:t> Excel </a:t>
            </a:r>
            <a:r>
              <a:rPr lang="en-US" altLang="ko-KR" sz="1600" dirty="0" err="1">
                <a:latin typeface="Times New Roman" pitchFamily="18" charset="0"/>
                <a:cs typeface="Times New Roman" pitchFamily="18" charset="0"/>
              </a:rPr>
              <a:t>hoặc</a:t>
            </a:r>
            <a:r>
              <a:rPr lang="en-US" altLang="ko-KR" sz="1600" dirty="0">
                <a:latin typeface="Times New Roman" pitchFamily="18" charset="0"/>
                <a:cs typeface="Times New Roman" pitchFamily="18" charset="0"/>
              </a:rPr>
              <a:t> XBRL.</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tuân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thủ</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tắc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về</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upload file.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tiến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hành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quyền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a:t>
            </a:r>
          </a:p>
        </p:txBody>
      </p:sp>
      <p:sp>
        <p:nvSpPr>
          <p:cNvPr id="25" name="TextBox 24"/>
          <p:cNvSpPr txBox="1"/>
          <p:nvPr/>
        </p:nvSpPr>
        <p:spPr>
          <a:xfrm>
            <a:off x="5047695"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smtClean="0">
                <a:solidFill>
                  <a:srgbClr val="FF0000"/>
                </a:solidFill>
                <a:latin typeface="Times New Roman" pitchFamily="18" charset="0"/>
                <a:cs typeface="Times New Roman" pitchFamily="18" charset="0"/>
              </a:rPr>
              <a:t>tra </a:t>
            </a:r>
            <a:r>
              <a:rPr lang="en-US" altLang="ko-KR" sz="1600" dirty="0" err="1" smtClean="0">
                <a:solidFill>
                  <a:srgbClr val="FF0000"/>
                </a:solidFill>
                <a:latin typeface="Times New Roman" pitchFamily="18" charset="0"/>
                <a:cs typeface="Times New Roman" pitchFamily="18" charset="0"/>
              </a:rPr>
              <a:t>cứu</a:t>
            </a:r>
            <a:r>
              <a:rPr lang="en-US" altLang="ko-KR" sz="1600" dirty="0" smtClean="0">
                <a:solidFill>
                  <a:srgbClr val="FF0000"/>
                </a:solidFill>
                <a:latin typeface="Times New Roman" pitchFamily="18" charset="0"/>
                <a:cs typeface="Times New Roman" pitchFamily="18" charset="0"/>
              </a:rPr>
              <a:t> </a:t>
            </a:r>
            <a:r>
              <a:rPr lang="en-US" altLang="ko-KR" sz="1600" dirty="0" err="1" smtClean="0">
                <a:solidFill>
                  <a:srgbClr val="FF0000"/>
                </a:solidFill>
                <a:latin typeface="Times New Roman" pitchFamily="18" charset="0"/>
                <a:cs typeface="Times New Roman" pitchFamily="18" charset="0"/>
              </a:rPr>
              <a:t>các</a:t>
            </a:r>
            <a:r>
              <a:rPr lang="en-US" altLang="ko-KR" sz="1600" dirty="0" smtClean="0">
                <a:solidFill>
                  <a:srgbClr val="FF0000"/>
                </a:solidFill>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phản</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của</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a:t>
            </a:r>
            <a:endParaRPr lang="en-US" altLang="ko-KR" sz="1600" dirty="0">
              <a:latin typeface="Times New Roman" pitchFamily="18" charset="0"/>
              <a:cs typeface="Times New Roman" pitchFamily="18" charset="0"/>
            </a:endParaRPr>
          </a:p>
        </p:txBody>
      </p:sp>
      <p:sp>
        <p:nvSpPr>
          <p:cNvPr id="27" name="TextBox 26"/>
          <p:cNvSpPr txBox="1"/>
          <p:nvPr/>
        </p:nvSpPr>
        <p:spPr>
          <a:xfrm>
            <a:off x="7421759"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tra </a:t>
            </a:r>
            <a:r>
              <a:rPr lang="en-US" altLang="ko-KR" sz="1600" dirty="0" err="1" smtClean="0">
                <a:latin typeface="Times New Roman" pitchFamily="18" charset="0"/>
                <a:cs typeface="Times New Roman" pitchFamily="18" charset="0"/>
              </a:rPr>
              <a:t>soát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Khóa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mở</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hệ</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thống</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phép</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lấy</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tự</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động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từ</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trang web </a:t>
            </a:r>
            <a:r>
              <a:rPr lang="en-US" altLang="ko-KR" sz="1600" dirty="0" err="1" smtClean="0">
                <a:latin typeface="Times New Roman" pitchFamily="18" charset="0"/>
                <a:cs typeface="Times New Roman" pitchFamily="18" charset="0"/>
              </a:rPr>
              <a:t>khác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file XML)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hộ</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hoặc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a:p>
            <a:pPr marL="171450" indent="-171450">
              <a:lnSpc>
                <a:spcPct val="120000"/>
              </a:lnSpc>
              <a:spcBef>
                <a:spcPts val="600"/>
              </a:spcBef>
              <a:buFont typeface="Arial" charset="0"/>
              <a:buChar char="•"/>
            </a:pPr>
            <a:r>
              <a:rPr lang="en-US" altLang="ko-KR" sz="1600" dirty="0" smtClean="0">
                <a:latin typeface="Times New Roman" pitchFamily="18" charset="0"/>
                <a:cs typeface="Times New Roman" pitchFamily="18" charset="0"/>
              </a:rPr>
              <a:t>…</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01565"/>
            <a:ext cx="2314339" cy="646331"/>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Upload </a:t>
            </a:r>
            <a:r>
              <a:rPr lang="en-US" b="1" dirty="0" err="1" smtClean="0">
                <a:latin typeface="Times New Roman" pitchFamily="18" charset="0"/>
                <a:cs typeface="Times New Roman" pitchFamily="18" charset="0"/>
              </a:rPr>
              <a:t>nhiều</a:t>
            </a:r>
            <a:r>
              <a:rPr lang="en-US" b="1" dirty="0" smtClean="0">
                <a:latin typeface="Times New Roman" pitchFamily="18" charset="0"/>
                <a:cs typeface="Times New Roman" pitchFamily="18" charset="0"/>
              </a:rPr>
              <a:t> file</a:t>
            </a:r>
          </a:p>
          <a:p>
            <a:endParaRPr lang="en-US" b="1" dirty="0" smtClean="0">
              <a:latin typeface="Times New Roman" pitchFamily="18" charset="0"/>
              <a:cs typeface="Times New Roman" pitchFamily="18" charset="0"/>
            </a:endParaRPr>
          </a:p>
        </p:txBody>
      </p:sp>
      <p:sp>
        <p:nvSpPr>
          <p:cNvPr id="30" name="TextBox 29"/>
          <p:cNvSpPr txBox="1"/>
          <p:nvPr/>
        </p:nvSpPr>
        <p:spPr>
          <a:xfrm>
            <a:off x="5047693" y="1088865"/>
            <a:ext cx="2314339" cy="923330"/>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Tra </a:t>
            </a:r>
            <a:r>
              <a:rPr lang="en-US" b="1" dirty="0" err="1" smtClean="0">
                <a:latin typeface="Times New Roman" pitchFamily="18" charset="0"/>
                <a:cs typeface="Times New Roman" pitchFamily="18" charset="0"/>
              </a:rPr>
              <a:t>cứu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hồi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gửi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cáo</a:t>
            </a:r>
            <a:endParaRPr lang="en-US" b="1" dirty="0" smtClean="0">
              <a:latin typeface="Times New Roman" pitchFamily="18" charset="0"/>
              <a:cs typeface="Times New Roman" pitchFamily="18" charset="0"/>
            </a:endParaRPr>
          </a:p>
        </p:txBody>
      </p:sp>
      <p:sp>
        <p:nvSpPr>
          <p:cNvPr id="31" name="TextBox 30"/>
          <p:cNvSpPr txBox="1"/>
          <p:nvPr/>
        </p:nvSpPr>
        <p:spPr>
          <a:xfrm>
            <a:off x="7421758" y="1088865"/>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vị</a:t>
            </a:r>
            <a:r>
              <a:rPr lang="en-US" b="1" dirty="0" smtClean="0">
                <a:latin typeface="Times New Roman" pitchFamily="18" charset="0"/>
                <a:cs typeface="Times New Roman" pitchFamily="18" charset="0"/>
              </a:rPr>
              <a:t> NHNN)</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rPr>
              <a:t>1.3.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Cổng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thu</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thập</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dữ</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liệu</a:t>
            </a:r>
            <a:r>
              <a:rPr lang="en-US" altLang="ko-KR" b="1" dirty="0" smtClean="0">
                <a:solidFill>
                  <a:prstClr val="black"/>
                </a:solidFill>
                <a:effectLst>
                  <a:glow rad="101600">
                    <a:prstClr val="white"/>
                  </a:glow>
                </a:effectLst>
                <a:ea typeface="맑은 고딕" panose="020B0503020000020004" pitchFamily="50" charset="-127"/>
              </a:rPr>
              <a:t> (Data Submission Portal)</a:t>
            </a:r>
            <a:endParaRPr lang="en-US" altLang="ko-KR" b="1" dirty="0">
              <a:solidFill>
                <a:prstClr val="black"/>
              </a:solidFill>
              <a:effectLst>
                <a:glow rad="101600">
                  <a:prstClr val="white"/>
                </a:glow>
              </a:effectLst>
              <a:ea typeface="맑은 고딕" panose="020B0503020000020004" pitchFamily="50" charset="-127"/>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661988"/>
            <a:ext cx="99060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Hỗ</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trợ</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chương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trình</a:t>
            </a:r>
            <a:endParaRPr lang="en-US" sz="2400" dirty="0">
              <a:latin typeface="Times New Roman" pitchFamily="18" charset="0"/>
              <a:cs typeface="Times New Roman" pitchFamily="18" charset="0"/>
            </a:endParaRPr>
          </a:p>
        </p:txBody>
      </p:sp>
      <p:sp>
        <p:nvSpPr>
          <p:cNvPr id="21" name="TextBox 20"/>
          <p:cNvSpPr txBox="1"/>
          <p:nvPr/>
        </p:nvSpPr>
        <p:spPr>
          <a:xfrm>
            <a:off x="29956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thêm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dòng</a:t>
            </a:r>
            <a:r>
              <a:rPr lang="en-US" altLang="ko-KR" sz="1600"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Phần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loại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nghĩa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a:t>
            </a: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Chỉ</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dưới</a:t>
            </a:r>
            <a:r>
              <a:rPr lang="en-US" altLang="ko-KR" sz="1600" dirty="0" smtClean="0">
                <a:latin typeface="Times New Roman" pitchFamily="18" charset="0"/>
                <a:cs typeface="Times New Roman" pitchFamily="18" charset="0"/>
              </a:rPr>
              <a:t> 50 </a:t>
            </a:r>
            <a:r>
              <a:rPr lang="en-US" altLang="ko-KR" sz="1600" dirty="0" err="1" smtClean="0">
                <a:latin typeface="Times New Roman" pitchFamily="18" charset="0"/>
                <a:cs typeface="Times New Roman" pitchFamily="18" charset="0"/>
              </a:rPr>
              <a:t>dòng</a:t>
            </a:r>
            <a:endParaRPr lang="en-US" altLang="ko-KR" sz="1600" dirty="0" smtClean="0">
              <a:latin typeface="Times New Roman" pitchFamily="18" charset="0"/>
              <a:cs typeface="Times New Roman" pitchFamily="18" charset="0"/>
            </a:endParaRP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bảng</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385447"/>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tiếp</a:t>
            </a:r>
            <a:endParaRPr lang="en-US" b="1" dirty="0" smtClean="0">
              <a:latin typeface="Times New Roman" pitchFamily="18" charset="0"/>
              <a:cs typeface="Times New Roman" pitchFamily="18" charset="0"/>
            </a:endParaRPr>
          </a:p>
          <a:p>
            <a:endParaRPr lang="en-US" b="1" dirty="0" smtClean="0"/>
          </a:p>
        </p:txBody>
      </p:sp>
      <p:sp>
        <p:nvSpPr>
          <p:cNvPr id="23" name="TextBox 22"/>
          <p:cNvSpPr txBox="1"/>
          <p:nvPr/>
        </p:nvSpPr>
        <p:spPr>
          <a:xfrm>
            <a:off x="2673630"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lvl="2" indent="-171450">
              <a:lnSpc>
                <a:spcPct val="120000"/>
              </a:lnSpc>
              <a:spcBef>
                <a:spcPts val="600"/>
              </a:spcBef>
              <a:buFont typeface="Arial" charset="0"/>
              <a:buChar char="•"/>
              <a:defRPr/>
            </a:pPr>
            <a:r>
              <a:rPr lang="pt-BR" altLang="ko-KR" sz="1600" dirty="0" smtClean="0">
                <a:latin typeface="Times New Roman" pitchFamily="18" charset="0"/>
                <a:cs typeface="Times New Roman" pitchFamily="18" charset="0"/>
              </a:rPr>
              <a:t>Hỗ trợ chức năng kiểm tra công thức tại đơn vị báo cáo</a:t>
            </a:r>
          </a:p>
        </p:txBody>
      </p:sp>
      <p:sp>
        <p:nvSpPr>
          <p:cNvPr id="25" name="TextBox 24"/>
          <p:cNvSpPr txBox="1"/>
          <p:nvPr/>
        </p:nvSpPr>
        <p:spPr>
          <a:xfrm>
            <a:off x="504769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lúc</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smtClean="0">
                <a:latin typeface="Times New Roman" pitchFamily="18" charset="0"/>
                <a:cs typeface="Times New Roman" pitchFamily="18" charset="0"/>
              </a:rPr>
              <a:t>Tra </a:t>
            </a:r>
            <a:r>
              <a:rPr lang="en-US" altLang="ko-KR" sz="1600" dirty="0" err="1" smtClean="0">
                <a:latin typeface="Times New Roman" pitchFamily="18" charset="0"/>
                <a:cs typeface="Times New Roman" pitchFamily="18" charset="0"/>
              </a:rPr>
              <a:t>cứu</a:t>
            </a:r>
            <a:r>
              <a:rPr lang="en-US" altLang="ko-KR" sz="1600" dirty="0" smtClean="0">
                <a:latin typeface="Times New Roman" pitchFamily="18" charset="0"/>
                <a:cs typeface="Times New Roman" pitchFamily="18" charset="0"/>
              </a:rPr>
              <a:t>, so </a:t>
            </a:r>
            <a:r>
              <a:rPr lang="en-US" altLang="ko-KR" sz="1600" dirty="0" err="1" smtClean="0">
                <a:latin typeface="Times New Roman" pitchFamily="18" charset="0"/>
                <a:cs typeface="Times New Roman" pitchFamily="18" charset="0"/>
              </a:rPr>
              <a:t>sánh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của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Thống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kê</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endParaRPr lang="en-US" altLang="ko-KR" sz="1600" dirty="0">
              <a:latin typeface="Times New Roman" pitchFamily="18" charset="0"/>
              <a:cs typeface="Times New Roman" pitchFamily="18" charset="0"/>
            </a:endParaRPr>
          </a:p>
        </p:txBody>
      </p:sp>
      <p:sp>
        <p:nvSpPr>
          <p:cNvPr id="29" name="TextBox 28"/>
          <p:cNvSpPr txBox="1"/>
          <p:nvPr/>
        </p:nvSpPr>
        <p:spPr>
          <a:xfrm>
            <a:off x="2673629" y="1371601"/>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tra </a:t>
            </a:r>
            <a:r>
              <a:rPr lang="en-US" b="1" dirty="0" err="1" smtClean="0">
                <a:latin typeface="Times New Roman" pitchFamily="18" charset="0"/>
                <a:cs typeface="Times New Roman" pitchFamily="18" charset="0"/>
              </a:rPr>
              <a:t>công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endParaRPr lang="en-US" b="1" dirty="0" smtClean="0">
              <a:latin typeface="Times New Roman" pitchFamily="18" charset="0"/>
              <a:cs typeface="Times New Roman" pitchFamily="18" charset="0"/>
            </a:endParaRPr>
          </a:p>
          <a:p>
            <a:endParaRPr lang="en-US" b="1" dirty="0" err="1" smtClean="0">
              <a:latin typeface="Times New Roman" pitchFamily="18" charset="0"/>
              <a:cs typeface="Times New Roman" pitchFamily="18" charset="0"/>
            </a:endParaRPr>
          </a:p>
        </p:txBody>
      </p:sp>
      <p:sp>
        <p:nvSpPr>
          <p:cNvPr id="30" name="TextBox 29"/>
          <p:cNvSpPr txBox="1"/>
          <p:nvPr/>
        </p:nvSpPr>
        <p:spPr>
          <a:xfrm>
            <a:off x="5047693" y="1384300"/>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Hỗ</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vị</a:t>
            </a:r>
            <a:r>
              <a:rPr lang="en-US" b="1" dirty="0" smtClean="0">
                <a:latin typeface="Times New Roman" pitchFamily="18" charset="0"/>
                <a:cs typeface="Times New Roman" pitchFamily="18" charset="0"/>
              </a:rPr>
              <a:t> NHNN</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rPr>
              <a:t>1.3.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Cổng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thu</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thập</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dữ</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liệu</a:t>
            </a:r>
            <a:r>
              <a:rPr lang="en-US" altLang="ko-KR" b="1" dirty="0" smtClean="0">
                <a:solidFill>
                  <a:prstClr val="black"/>
                </a:solidFill>
                <a:effectLst>
                  <a:glow rad="101600">
                    <a:prstClr val="white"/>
                  </a:glow>
                </a:effectLst>
                <a:ea typeface="맑은 고딕" panose="020B0503020000020004" pitchFamily="50" charset="-127"/>
              </a:rPr>
              <a:t> (Data Submission Portal)</a:t>
            </a:r>
            <a:endParaRPr lang="en-US" altLang="ko-KR" b="1" dirty="0">
              <a:solidFill>
                <a:prstClr val="black"/>
              </a:solidFill>
              <a:effectLst>
                <a:glow rad="101600">
                  <a:prstClr val="white"/>
                </a:glow>
              </a:effectLst>
              <a:ea typeface="맑은 고딕" panose="020B0503020000020004" pitchFamily="50" charset="-127"/>
            </a:endParaRPr>
          </a:p>
        </p:txBody>
      </p:sp>
      <p:sp>
        <p:nvSpPr>
          <p:cNvPr id="10" name="TextBox 9"/>
          <p:cNvSpPr txBox="1"/>
          <p:nvPr/>
        </p:nvSpPr>
        <p:spPr>
          <a:xfrm>
            <a:off x="740989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giữa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a:t>
            </a:r>
          </a:p>
          <a:p>
            <a:pPr marL="171450" indent="-171450">
              <a:lnSpc>
                <a:spcPct val="120000"/>
              </a:lnSpc>
              <a:spcBef>
                <a:spcPts val="600"/>
              </a:spcBef>
              <a:buFont typeface="Arial" charset="0"/>
              <a:buChar char="•"/>
            </a:pP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endParaRPr lang="en-US" altLang="ko-KR" sz="1600" dirty="0">
              <a:latin typeface="Times New Roman" pitchFamily="18" charset="0"/>
              <a:cs typeface="Times New Roman" pitchFamily="18" charset="0"/>
            </a:endParaRPr>
          </a:p>
        </p:txBody>
      </p:sp>
      <p:sp>
        <p:nvSpPr>
          <p:cNvPr id="11" name="TextBox 10"/>
          <p:cNvSpPr txBox="1"/>
          <p:nvPr/>
        </p:nvSpPr>
        <p:spPr>
          <a:xfrm>
            <a:off x="7409893" y="1384300"/>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Trao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tin</a:t>
            </a:r>
          </a:p>
          <a:p>
            <a:endParaRPr lang="en-US"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6024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marL="514350" indent="-514350">
              <a:spcBef>
                <a:spcPts val="300"/>
              </a:spcBef>
              <a:buAutoNum type="arabicPeriod"/>
            </a:pP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Một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số</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kiểm</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soát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marL="514350"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1.1.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tiêu</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chí</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kiểm</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tự</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động</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do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hệ</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thống</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phần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mềm</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thực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hiện</a:t>
            </a:r>
            <a:endPar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1.2.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lại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khi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có</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phản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hồi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của</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NHNN)</a:t>
            </a:r>
          </a:p>
          <a:p>
            <a:pPr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1.3.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soát</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indent="-514350">
              <a:spcBef>
                <a:spcPts val="300"/>
              </a:spcBef>
            </a:pP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1.4.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Khóa</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Mở</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hệ</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thống</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2. Quy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chung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của</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việc</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thu</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thập</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dữ</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liệu</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trên</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UDSS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và</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Portal</a:t>
            </a:r>
          </a:p>
          <a:p>
            <a:pPr>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2.1.Quy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đến</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người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phê</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mức</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đơn</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vị</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a:t>
            </a:r>
          </a:p>
          <a:p>
            <a:pPr>
              <a:spcBef>
                <a:spcPts val="300"/>
              </a:spcBef>
            </a:pP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2.2.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Quy</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tới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NHNN.</a:t>
            </a:r>
          </a:p>
          <a:p>
            <a:pPr>
              <a:spcBef>
                <a:spcPts val="300"/>
              </a:spcBef>
            </a:pP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2.3. Quy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Upload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nhiều</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file</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a:t>
            </a:r>
          </a:p>
          <a:p>
            <a:pPr>
              <a:spcBef>
                <a:spcPts val="300"/>
              </a:spcBef>
            </a:pP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3. Quy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định</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về</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tên</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file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4. Quy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định</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nội</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dung file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5.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Hướng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dẫn</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đăng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IP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và</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đăng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chữ</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số</a:t>
            </a:r>
            <a:endPar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6768199" cy="461665"/>
          </a:xfrm>
          <a:prstGeom prst="rect">
            <a:avLst/>
          </a:prstGeom>
        </p:spPr>
        <p:txBody>
          <a:bodyPr wrap="none">
            <a:spAutoFit/>
          </a:bodyPr>
          <a:lstStyle/>
          <a:p>
            <a:pPr fontAlgn="base">
              <a:spcBef>
                <a:spcPct val="0"/>
              </a:spcBef>
              <a:spcAft>
                <a:spcPct val="0"/>
              </a:spcAft>
            </a:pP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II.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Lập</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và</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thông</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qua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hệ</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thống</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5" y="1045029"/>
            <a:ext cx="8965895" cy="3970318"/>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Tiêu</a:t>
            </a:r>
            <a:r>
              <a:rPr lang="en-US" sz="2800" u="sng" dirty="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chí</a:t>
            </a:r>
            <a:r>
              <a:rPr lang="en-US" sz="2800" u="sng" dirty="0">
                <a:solidFill>
                  <a:schemeClr val="tx2"/>
                </a:solidFill>
                <a:latin typeface="Times New Roman" pitchFamily="18" charset="0"/>
                <a:cs typeface="Times New Roman" pitchFamily="18" charset="0"/>
              </a:rPr>
              <a:t> 1</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Tính</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hợp</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lệ</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của</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nhận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được</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từ</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đơn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vị</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Mẫu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biểu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 (template) </a:t>
            </a:r>
            <a:r>
              <a:rPr lang="en-US" sz="2800" dirty="0" err="1">
                <a:solidFill>
                  <a:schemeClr val="tx2"/>
                </a:solidFill>
                <a:latin typeface="Times New Roman" pitchFamily="18" charset="0"/>
                <a:cs typeface="Times New Roman" pitchFamily="18" charset="0"/>
              </a:rPr>
              <a:t>theo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đúng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mẫu</a:t>
            </a:r>
            <a:r>
              <a:rPr lang="en-US" sz="2800" dirty="0">
                <a:solidFill>
                  <a:schemeClr val="tx2"/>
                </a:solidFill>
                <a:latin typeface="Times New Roman" pitchFamily="18" charset="0"/>
                <a:cs typeface="Times New Roman" pitchFamily="18" charset="0"/>
              </a:rPr>
              <a:t> do NHNN ban </a:t>
            </a:r>
            <a:r>
              <a:rPr lang="en-US" sz="2800" dirty="0" err="1">
                <a:solidFill>
                  <a:schemeClr val="tx2"/>
                </a:solidFill>
                <a:latin typeface="Times New Roman" pitchFamily="18" charset="0"/>
                <a:cs typeface="Times New Roman" pitchFamily="18" charset="0"/>
              </a:rPr>
              <a:t>hành</a:t>
            </a:r>
            <a:r>
              <a:rPr lang="en-US" sz="2800" dirty="0">
                <a:solidFill>
                  <a:schemeClr val="tx2"/>
                </a:solidFill>
                <a:latin typeface="Times New Roman" pitchFamily="18" charset="0"/>
                <a:cs typeface="Times New Roman" pitchFamily="18" charset="0"/>
              </a:rPr>
              <a:t>; </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Tên</a:t>
            </a:r>
            <a:r>
              <a:rPr lang="en-US" sz="2800" dirty="0">
                <a:solidFill>
                  <a:schemeClr val="tx2"/>
                </a:solidFill>
                <a:latin typeface="Times New Roman" pitchFamily="18" charset="0"/>
                <a:cs typeface="Times New Roman" pitchFamily="18" charset="0"/>
              </a:rPr>
              <a:t> file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theo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quy</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định</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tại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Phụ</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lục</a:t>
            </a:r>
            <a:r>
              <a:rPr lang="en-US" sz="2800" dirty="0">
                <a:solidFill>
                  <a:schemeClr val="tx2"/>
                </a:solidFill>
                <a:latin typeface="Times New Roman" pitchFamily="18" charset="0"/>
                <a:cs typeface="Times New Roman" pitchFamily="18" charset="0"/>
              </a:rPr>
              <a:t> 03;</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Kiểm</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tra</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đúng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Chữ</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ký</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a:t>
            </a:r>
          </a:p>
          <a:p>
            <a:pPr>
              <a:buFont typeface="Arial" charset="0"/>
              <a:buNone/>
              <a:defRPr/>
            </a:pPr>
            <a:r>
              <a:rPr lang="en-US" sz="2800" dirty="0">
                <a:solidFill>
                  <a:schemeClr val="tx2"/>
                </a:solidFill>
                <a:latin typeface="Times New Roman" pitchFamily="18" charset="0"/>
                <a:cs typeface="Times New Roman" pitchFamily="18" charset="0"/>
              </a:rPr>
              <a:t>+ File </a:t>
            </a:r>
            <a:r>
              <a:rPr lang="en-US" sz="2800" dirty="0" err="1">
                <a:solidFill>
                  <a:schemeClr val="tx2"/>
                </a:solidFill>
                <a:latin typeface="Times New Roman" pitchFamily="18" charset="0"/>
                <a:cs typeface="Times New Roman" pitchFamily="18" charset="0"/>
              </a:rPr>
              <a:t>thuyết</a:t>
            </a:r>
            <a:r>
              <a:rPr lang="en-US" sz="2800" dirty="0">
                <a:solidFill>
                  <a:schemeClr val="tx2"/>
                </a:solidFill>
                <a:latin typeface="Times New Roman" pitchFamily="18" charset="0"/>
                <a:cs typeface="Times New Roman" pitchFamily="18" charset="0"/>
              </a:rPr>
              <a:t> minh (</a:t>
            </a:r>
            <a:r>
              <a:rPr lang="en-US" sz="2800" dirty="0" err="1">
                <a:solidFill>
                  <a:schemeClr val="tx2"/>
                </a:solidFill>
                <a:latin typeface="Times New Roman" pitchFamily="18" charset="0"/>
                <a:cs typeface="Times New Roman" pitchFamily="18" charset="0"/>
              </a:rPr>
              <a:t>nếu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có</a:t>
            </a:r>
            <a:r>
              <a:rPr lang="en-US" sz="2800" dirty="0">
                <a:solidFill>
                  <a:schemeClr val="tx2"/>
                </a:solidFill>
                <a:latin typeface="Times New Roman" pitchFamily="18" charset="0"/>
                <a:cs typeface="Times New Roman" pitchFamily="18" charset="0"/>
              </a:rPr>
              <a:t>).</a:t>
            </a: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52448" cy="3108543"/>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2</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khớp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đúng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theo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công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i="1" dirty="0" err="1" smtClean="0">
                <a:solidFill>
                  <a:schemeClr val="tx2"/>
                </a:solidFill>
                <a:latin typeface="Times New Roman" pitchFamily="18" charset="0"/>
                <a:cs typeface="Times New Roman" pitchFamily="18" charset="0"/>
              </a:rPr>
              <a:t>chỉ</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áp</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dụng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đối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với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các</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có</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công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thức</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kiểm</a:t>
            </a:r>
            <a:r>
              <a:rPr lang="en-US" sz="2800" i="1" dirty="0" smtClean="0">
                <a:solidFill>
                  <a:schemeClr val="tx2"/>
                </a:solidFill>
                <a:latin typeface="Times New Roman" pitchFamily="18" charset="0"/>
                <a:cs typeface="Times New Roman" pitchFamily="18" charset="0"/>
              </a:rPr>
              <a:t> tra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nguồn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dữ</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để</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dirty="0" err="1" smtClean="0">
                <a:solidFill>
                  <a:schemeClr val="tx2"/>
                </a:solidFill>
                <a:latin typeface="Times New Roman" pitchFamily="18" charset="0"/>
                <a:cs typeface="Times New Roman" pitchFamily="18" charset="0"/>
              </a:rPr>
              <a:t>theo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công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dirty="0" err="1" smtClean="0">
                <a:solidFill>
                  <a:schemeClr val="tx2"/>
                </a:solidFill>
                <a:latin typeface="Times New Roman" pitchFamily="18" charset="0"/>
                <a:cs typeface="Times New Roman" pitchFamily="18" charset="0"/>
              </a:rPr>
              <a:t>nằm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phạm</a:t>
            </a:r>
            <a:r>
              <a:rPr lang="en-US" sz="2800" dirty="0" smtClean="0">
                <a:solidFill>
                  <a:schemeClr val="tx2"/>
                </a:solidFill>
                <a:latin typeface="Times New Roman" pitchFamily="18" charset="0"/>
                <a:cs typeface="Times New Roman" pitchFamily="18" charset="0"/>
              </a:rPr>
              <a:t> vi </a:t>
            </a:r>
            <a:r>
              <a:rPr lang="en-US" sz="2800" dirty="0" err="1" smtClean="0">
                <a:solidFill>
                  <a:schemeClr val="tx2"/>
                </a:solidFill>
                <a:latin typeface="Times New Roman" pitchFamily="18" charset="0"/>
                <a:cs typeface="Times New Roman" pitchFamily="18" charset="0"/>
              </a:rPr>
              <a:t>mức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phép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được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điểm</a:t>
            </a:r>
            <a:r>
              <a:rPr lang="en-US" sz="2800" dirty="0" smtClean="0">
                <a:solidFill>
                  <a:schemeClr val="tx2"/>
                </a:solidFill>
                <a:latin typeface="Times New Roman" pitchFamily="18" charset="0"/>
                <a:cs typeface="Times New Roman" pitchFamily="18" charset="0"/>
              </a:rPr>
              <a:t> 1.1. </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467406" y="1890486"/>
            <a:ext cx="9550691"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marL="571500" indent="-571500">
              <a:spcAft>
                <a:spcPts val="1200"/>
              </a:spcAft>
              <a:buAutoNum type="romanUcPeriod"/>
            </a:pPr>
            <a:r>
              <a:rPr lang="en-US" altLang="en-US" sz="3200" dirty="0" err="1">
                <a:solidFill>
                  <a:schemeClr val="tx2"/>
                </a:solidFill>
                <a:latin typeface="Times New Roman" pitchFamily="18" charset="0"/>
                <a:ea typeface="Gill Sans" charset="0"/>
                <a:cs typeface="Times New Roman" pitchFamily="18" charset="0"/>
                <a:sym typeface="Gill Sans" charset="0"/>
              </a:rPr>
              <a:t>Giới</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thiệu</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chung</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về</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hệ</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thống</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báo</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cáo</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mới</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của</a:t>
            </a:r>
            <a:r>
              <a:rPr lang="en-US" altLang="en-US" sz="3200" dirty="0">
                <a:solidFill>
                  <a:schemeClr val="tx2"/>
                </a:solidFill>
                <a:latin typeface="Times New Roman" pitchFamily="18" charset="0"/>
                <a:ea typeface="Gill Sans" charset="0"/>
                <a:cs typeface="Times New Roman" pitchFamily="18" charset="0"/>
                <a:sym typeface="Gill Sans" charset="0"/>
              </a:rPr>
              <a:t> NHNN.</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Lập</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và</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gửi</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thông</a:t>
            </a:r>
            <a:r>
              <a:rPr lang="en-US" altLang="ko-KR" sz="3200" dirty="0">
                <a:solidFill>
                  <a:schemeClr val="tx2"/>
                </a:solidFill>
                <a:latin typeface="Times New Roman" pitchFamily="18" charset="0"/>
                <a:ea typeface="Gill Sans" charset="0"/>
                <a:cs typeface="Times New Roman" pitchFamily="18" charset="0"/>
                <a:sym typeface="Gill Sans" charset="0"/>
              </a:rPr>
              <a:t> qua </a:t>
            </a:r>
            <a:r>
              <a:rPr lang="en-US" altLang="ko-KR" sz="3200" dirty="0" err="1">
                <a:solidFill>
                  <a:schemeClr val="tx2"/>
                </a:solidFill>
                <a:latin typeface="Times New Roman" pitchFamily="18" charset="0"/>
                <a:ea typeface="Gill Sans" charset="0"/>
                <a:cs typeface="Times New Roman" pitchFamily="18" charset="0"/>
                <a:sym typeface="Gill Sans" charset="0"/>
              </a:rPr>
              <a:t>hệ</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thống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Các</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nội</a:t>
            </a:r>
            <a:r>
              <a:rPr lang="en-US" altLang="ko-KR" sz="3200" dirty="0">
                <a:solidFill>
                  <a:schemeClr val="tx2"/>
                </a:solidFill>
                <a:latin typeface="Times New Roman" pitchFamily="18" charset="0"/>
                <a:ea typeface="Gill Sans" charset="0"/>
                <a:cs typeface="Times New Roman" pitchFamily="18" charset="0"/>
                <a:sym typeface="Gill Sans" charset="0"/>
              </a:rPr>
              <a:t> dung </a:t>
            </a:r>
            <a:r>
              <a:rPr lang="en-US" altLang="ko-KR" sz="3200" dirty="0" err="1">
                <a:solidFill>
                  <a:schemeClr val="tx2"/>
                </a:solidFill>
                <a:latin typeface="Times New Roman" pitchFamily="18" charset="0"/>
                <a:ea typeface="Gill Sans" charset="0"/>
                <a:cs typeface="Times New Roman" pitchFamily="18" charset="0"/>
                <a:sym typeface="Gill Sans" charset="0"/>
              </a:rPr>
              <a:t>đơn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vị</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cần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chuẩn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bị</a:t>
            </a:r>
            <a:r>
              <a:rPr lang="en-US" altLang="ko-KR" sz="3200" dirty="0">
                <a:solidFill>
                  <a:schemeClr val="tx2"/>
                </a:solidFill>
                <a:latin typeface="Times New Roman" pitchFamily="18" charset="0"/>
                <a:ea typeface="Gill Sans" charset="0"/>
                <a:cs typeface="Times New Roman" pitchFamily="18" charset="0"/>
                <a:sym typeface="Gill Sans" charset="0"/>
              </a:rPr>
              <a:t>.</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Kế</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hoạch</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triển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khai</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trong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tương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lai</a:t>
            </a:r>
            <a:endParaRPr lang="en-US" altLang="en-US" sz="3200" dirty="0">
              <a:solidFill>
                <a:schemeClr val="tx2"/>
              </a:solidFill>
              <a:latin typeface="Times New Roman" pitchFamily="18" charset="0"/>
              <a:ea typeface="Gill Sans" charset="0"/>
              <a:cs typeface="Times New Roman" pitchFamily="18" charset="0"/>
              <a:sym typeface="Gill Sans" charset="0"/>
            </a:endParaRPr>
          </a:p>
        </p:txBody>
      </p:sp>
      <p:sp>
        <p:nvSpPr>
          <p:cNvPr id="4" name="Rectangle 3"/>
          <p:cNvSpPr/>
          <p:nvPr/>
        </p:nvSpPr>
        <p:spPr>
          <a:xfrm>
            <a:off x="330200" y="556"/>
            <a:ext cx="3086100" cy="738664"/>
          </a:xfrm>
          <a:prstGeom prst="rect">
            <a:avLst/>
          </a:prstGeom>
        </p:spPr>
        <p:txBody>
          <a:bodyPr wrap="square">
            <a:spAutoFit/>
          </a:bodyPr>
          <a:lstStyle/>
          <a:p>
            <a:pPr lvl="0" algn="ctr"/>
            <a:r>
              <a:rPr lang="en-US" altLang="en-US" sz="4200" dirty="0" err="1" smtClean="0">
                <a:solidFill>
                  <a:srgbClr val="004080"/>
                </a:solidFill>
                <a:latin typeface="Times New Roman" pitchFamily="18" charset="0"/>
                <a:ea typeface="Gill Sans" charset="0"/>
                <a:cs typeface="Times New Roman" pitchFamily="18" charset="0"/>
                <a:sym typeface="Gill Sans" charset="0"/>
              </a:rPr>
              <a:t>Nội</a:t>
            </a:r>
            <a:r>
              <a:rPr lang="en-US" altLang="en-US" sz="4200" dirty="0" smtClean="0">
                <a:solidFill>
                  <a:srgbClr val="004080"/>
                </a:solidFill>
                <a:latin typeface="Times New Roman" pitchFamily="18" charset="0"/>
                <a:ea typeface="Gill Sans" charset="0"/>
                <a:cs typeface="Times New Roman" pitchFamily="18" charset="0"/>
                <a:sym typeface="Gill Sans" charset="0"/>
              </a:rPr>
              <a:t> dung </a:t>
            </a:r>
            <a:endParaRPr lang="en-US" altLang="en-US" sz="4200" dirty="0">
              <a:solidFill>
                <a:srgbClr val="004080"/>
              </a:solidFill>
              <a:latin typeface="Times New Roman" pitchFamily="18" charset="0"/>
              <a:ea typeface="Gill Sans" charset="0"/>
              <a:cs typeface="Times New Roman" pitchFamily="18" charset="0"/>
              <a:sym typeface="Gill Sans" charset="0"/>
            </a:endParaRPr>
          </a:p>
        </p:txBody>
      </p:sp>
    </p:spTree>
    <p:extLst>
      <p:ext uri="{BB962C8B-B14F-4D97-AF65-F5344CB8AC3E}">
        <p14:creationId xmlns="" xmlns:p14="http://schemas.microsoft.com/office/powerpoint/2010/main" val="24667551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79342" cy="3539430"/>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3</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đầy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Đáp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ứng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yêu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cầu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loại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thực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hiện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thời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hạn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(ii)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tất</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cả</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đối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với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Đơn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vị</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đồng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thời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từng</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5" y="1045029"/>
            <a:ext cx="8898659" cy="3970318"/>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4</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khớp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đúng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tổng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hợp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chỉ</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áp</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dụng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đối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với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có</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quy</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định</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Đơn</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vị</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phải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gửi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toàn</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hệ</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thống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từng</a:t>
            </a:r>
            <a:r>
              <a:rPr lang="en-US" sz="2800" i="1" dirty="0" smtClean="0">
                <a:solidFill>
                  <a:schemeClr val="tx2"/>
                </a:solidFill>
                <a:latin typeface="Times New Roman" pitchFamily="18" charset="0"/>
                <a:cs typeface="Times New Roman" pitchFamily="18" charset="0"/>
              </a:rPr>
              <a:t> chi </a:t>
            </a:r>
            <a:r>
              <a:rPr lang="en-US" sz="2800" i="1" dirty="0" err="1" smtClean="0">
                <a:solidFill>
                  <a:schemeClr val="tx2"/>
                </a:solidFill>
                <a:latin typeface="Times New Roman" pitchFamily="18" charset="0"/>
                <a:cs typeface="Times New Roman" pitchFamily="18" charset="0"/>
              </a:rPr>
              <a:t>nhánh</a:t>
            </a:r>
            <a:r>
              <a:rPr lang="en-US" sz="2800" i="1" dirty="0" smtClean="0">
                <a:solidFill>
                  <a:schemeClr val="tx2"/>
                </a:solidFill>
                <a:latin typeface="Times New Roman" pitchFamily="18" charset="0"/>
                <a:cs typeface="Times New Roman" pitchFamily="18" charset="0"/>
              </a:rPr>
              <a:t>)</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tổng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hợp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cùng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nằm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phạm</a:t>
            </a:r>
            <a:r>
              <a:rPr lang="en-US" sz="2800" dirty="0" smtClean="0">
                <a:solidFill>
                  <a:schemeClr val="tx2"/>
                </a:solidFill>
                <a:latin typeface="Times New Roman" pitchFamily="18" charset="0"/>
                <a:cs typeface="Times New Roman" pitchFamily="18" charset="0"/>
              </a:rPr>
              <a:t> vi </a:t>
            </a:r>
            <a:r>
              <a:rPr lang="en-US" sz="2800" dirty="0" err="1" smtClean="0">
                <a:solidFill>
                  <a:schemeClr val="tx2"/>
                </a:solidFill>
                <a:latin typeface="Times New Roman" pitchFamily="18" charset="0"/>
                <a:cs typeface="Times New Roman" pitchFamily="18" charset="0"/>
              </a:rPr>
              <a:t>mức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phép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được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điểm</a:t>
            </a:r>
            <a:r>
              <a:rPr lang="en-US" sz="2800" dirty="0" smtClean="0">
                <a:solidFill>
                  <a:schemeClr val="tx2"/>
                </a:solidFill>
                <a:latin typeface="Times New Roman" pitchFamily="18" charset="0"/>
                <a:cs typeface="Times New Roman" pitchFamily="18" charset="0"/>
              </a:rPr>
              <a:t> 1.1.</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858318" cy="4832092"/>
          </a:xfrm>
          <a:prstGeom prst="rect">
            <a:avLst/>
          </a:prstGeom>
        </p:spPr>
        <p:txBody>
          <a:bodyPr wrap="square">
            <a:spAutoFit/>
          </a:bodyPr>
          <a:lstStyle/>
          <a:p>
            <a:pPr marL="514350" indent="-514350"/>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1.2.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lại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khi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có</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phản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hồi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của</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NHNN)</a:t>
            </a:r>
          </a:p>
          <a:p>
            <a:pPr marL="514350" indent="-514350">
              <a:buFont typeface="Arial" charset="0"/>
              <a:buNone/>
            </a:pPr>
            <a:endParaRPr lang="en-US" sz="2800" dirty="0" smtClean="0">
              <a:latin typeface="Times New Roman" pitchFamily="18" charset="0"/>
              <a:cs typeface="Times New Roman" pitchFamily="18" charset="0"/>
            </a:endParaRP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kèm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thuyết</a:t>
            </a:r>
            <a:r>
              <a:rPr lang="en-US" sz="2800" dirty="0" smtClean="0">
                <a:solidFill>
                  <a:schemeClr val="tx2"/>
                </a:solidFill>
                <a:latin typeface="Times New Roman" pitchFamily="18" charset="0"/>
                <a:cs typeface="Times New Roman" pitchFamily="18" charset="0"/>
              </a:rPr>
              <a:t> minh</a:t>
            </a: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cả</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đến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endParaRPr lang="en-US" sz="2800" dirty="0" smtClean="0">
              <a:solidFill>
                <a:schemeClr val="tx2"/>
              </a:solidFill>
              <a:latin typeface="Times New Roman" pitchFamily="18" charset="0"/>
              <a:cs typeface="Times New Roman" pitchFamily="18" charset="0"/>
            </a:endParaRP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riêng</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bị</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hồi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nếu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việc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đến</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khác</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79342" cy="3108543"/>
          </a:xfrm>
          <a:prstGeom prst="rect">
            <a:avLst/>
          </a:prstGeom>
        </p:spPr>
        <p:txBody>
          <a:bodyPr wrap="square">
            <a:spAutoFit/>
          </a:bodyPr>
          <a:lstStyle/>
          <a:p>
            <a:pPr marL="514350" indent="-514350"/>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1.3.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514350" indent="-514350"/>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indent="-514350">
              <a:buFont typeface="Arial" charset="0"/>
              <a:buNone/>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Vụ</a:t>
            </a:r>
            <a:r>
              <a:rPr lang="en-US" sz="2800" dirty="0" smtClean="0">
                <a:solidFill>
                  <a:schemeClr val="tx2"/>
                </a:solidFill>
                <a:latin typeface="Times New Roman" pitchFamily="18" charset="0"/>
                <a:cs typeface="Times New Roman" pitchFamily="18" charset="0"/>
              </a:rPr>
              <a:t>/</a:t>
            </a:r>
            <a:r>
              <a:rPr lang="en-US" sz="2800" dirty="0" err="1" smtClean="0">
                <a:solidFill>
                  <a:schemeClr val="tx2"/>
                </a:solidFill>
                <a:latin typeface="Times New Roman" pitchFamily="18" charset="0"/>
                <a:cs typeface="Times New Roman" pitchFamily="18" charset="0"/>
              </a:rPr>
              <a:t>Cục</a:t>
            </a:r>
            <a:r>
              <a:rPr lang="en-US" sz="2800" dirty="0" smtClean="0">
                <a:solidFill>
                  <a:schemeClr val="tx2"/>
                </a:solidFill>
                <a:latin typeface="Times New Roman" pitchFamily="18" charset="0"/>
                <a:cs typeface="Times New Roman" pitchFamily="18" charset="0"/>
              </a:rPr>
              <a:t>, </a:t>
            </a:r>
            <a:r>
              <a:rPr lang="fr-FR" sz="2800" dirty="0" smtClean="0">
                <a:solidFill>
                  <a:schemeClr val="tx2"/>
                </a:solidFill>
                <a:latin typeface="Times New Roman" pitchFamily="18" charset="0"/>
                <a:cs typeface="Times New Roman" pitchFamily="18" charset="0"/>
              </a:rPr>
              <a:t>CQTTGS </a:t>
            </a:r>
            <a:r>
              <a:rPr lang="fr-FR" sz="2800" dirty="0" err="1" smtClean="0">
                <a:solidFill>
                  <a:schemeClr val="tx2"/>
                </a:solidFill>
                <a:latin typeface="Times New Roman" pitchFamily="18" charset="0"/>
                <a:cs typeface="Times New Roman" pitchFamily="18" charset="0"/>
              </a:rPr>
              <a:t>thực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hiện</a:t>
            </a:r>
            <a:r>
              <a:rPr lang="fr-FR" sz="2800" dirty="0" smtClean="0">
                <a:solidFill>
                  <a:schemeClr val="tx2"/>
                </a:solidFill>
                <a:latin typeface="Times New Roman" pitchFamily="18" charset="0"/>
                <a:cs typeface="Times New Roman" pitchFamily="18" charset="0"/>
              </a:rPr>
              <a:t> tra </a:t>
            </a:r>
            <a:r>
              <a:rPr lang="fr-FR" sz="2800" dirty="0" err="1" smtClean="0">
                <a:solidFill>
                  <a:schemeClr val="tx2"/>
                </a:solidFill>
                <a:latin typeface="Times New Roman" pitchFamily="18" charset="0"/>
                <a:cs typeface="Times New Roman" pitchFamily="18" charset="0"/>
              </a:rPr>
              <a:t>soát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kiểm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duyệt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liệu</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toàn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endParaRPr lang="fr-FR" sz="2800" dirty="0" smtClean="0">
              <a:solidFill>
                <a:schemeClr val="tx2"/>
              </a:solidFill>
              <a:latin typeface="Times New Roman" pitchFamily="18" charset="0"/>
              <a:cs typeface="Times New Roman" pitchFamily="18" charset="0"/>
            </a:endParaRPr>
          </a:p>
          <a:p>
            <a:pPr indent="-514350">
              <a:buFont typeface="Arial" charset="0"/>
              <a:buNone/>
              <a:defRPr/>
            </a:pPr>
            <a:r>
              <a:rPr lang="fr-FR" sz="2800" dirty="0" smtClean="0">
                <a:solidFill>
                  <a:schemeClr val="tx2"/>
                </a:solidFill>
                <a:latin typeface="Times New Roman" pitchFamily="18" charset="0"/>
                <a:cs typeface="Times New Roman" pitchFamily="18" charset="0"/>
              </a:rPr>
              <a:t>- NHNN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tỉnh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thành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thực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hiện</a:t>
            </a:r>
            <a:r>
              <a:rPr lang="fr-FR" sz="2800" dirty="0" smtClean="0">
                <a:solidFill>
                  <a:schemeClr val="tx2"/>
                </a:solidFill>
                <a:latin typeface="Times New Roman" pitchFamily="18" charset="0"/>
                <a:cs typeface="Times New Roman" pitchFamily="18" charset="0"/>
              </a:rPr>
              <a:t> tra </a:t>
            </a:r>
            <a:r>
              <a:rPr lang="fr-FR" sz="2800" dirty="0" err="1" smtClean="0">
                <a:solidFill>
                  <a:schemeClr val="tx2"/>
                </a:solidFill>
                <a:latin typeface="Times New Roman" pitchFamily="18" charset="0"/>
                <a:cs typeface="Times New Roman" pitchFamily="18" charset="0"/>
              </a:rPr>
              <a:t>soát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kiểm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duyệt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liệu</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của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TCTD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QTDND </a:t>
            </a:r>
            <a:r>
              <a:rPr lang="fr-FR" sz="2800" dirty="0" err="1" smtClean="0">
                <a:solidFill>
                  <a:schemeClr val="tx2"/>
                </a:solidFill>
                <a:latin typeface="Times New Roman" pitchFamily="18" charset="0"/>
                <a:cs typeface="Times New Roman" pitchFamily="18" charset="0"/>
              </a:rPr>
              <a:t>trên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địa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bàn</a:t>
            </a:r>
            <a:endParaRPr lang="fr-FR"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858318" cy="3108543"/>
          </a:xfrm>
          <a:prstGeom prst="rect">
            <a:avLst/>
          </a:prstGeom>
        </p:spPr>
        <p:txBody>
          <a:bodyPr wrap="square">
            <a:spAutoFit/>
          </a:bodyPr>
          <a:lstStyle/>
          <a:p>
            <a:pPr marL="514350" indent="-514350"/>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1.4.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Khóa</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Mở</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hệ</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thống</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514350" indent="-514350">
              <a:buFont typeface="Arial" charset="0"/>
              <a:buNone/>
            </a:pPr>
            <a:endParaRPr lang="fr-FR" sz="2800" b="1" dirty="0" smtClean="0">
              <a:latin typeface="Times New Roman" pitchFamily="18" charset="0"/>
              <a:cs typeface="Times New Roman" pitchFamily="18" charset="0"/>
            </a:endParaRPr>
          </a:p>
          <a:p>
            <a:pPr indent="-514350">
              <a:defRPr/>
            </a:pP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NHNN </a:t>
            </a:r>
            <a:r>
              <a:rPr lang="fr-FR" sz="2800" dirty="0" err="1" smtClean="0">
                <a:solidFill>
                  <a:schemeClr val="tx2"/>
                </a:solidFill>
                <a:latin typeface="Times New Roman" pitchFamily="18" charset="0"/>
                <a:cs typeface="Times New Roman" pitchFamily="18" charset="0"/>
              </a:rPr>
              <a:t>sẽ</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tự</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động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khóa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không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nhận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sau</a:t>
            </a:r>
            <a:r>
              <a:rPr lang="fr-FR" sz="2800" dirty="0" smtClean="0">
                <a:solidFill>
                  <a:schemeClr val="tx2"/>
                </a:solidFill>
                <a:latin typeface="Times New Roman" pitchFamily="18" charset="0"/>
                <a:cs typeface="Times New Roman" pitchFamily="18" charset="0"/>
              </a:rPr>
              <a:t> khi </a:t>
            </a:r>
            <a:r>
              <a:rPr lang="fr-FR" sz="2800" dirty="0" err="1" smtClean="0">
                <a:solidFill>
                  <a:schemeClr val="tx2"/>
                </a:solidFill>
                <a:latin typeface="Times New Roman" pitchFamily="18" charset="0"/>
                <a:cs typeface="Times New Roman" pitchFamily="18" charset="0"/>
              </a:rPr>
              <a:t>hết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thời</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hạn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quy</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định</a:t>
            </a:r>
            <a:endParaRPr lang="fr-FR" sz="2800" dirty="0" smtClean="0">
              <a:solidFill>
                <a:schemeClr val="tx2"/>
              </a:solidFill>
              <a:latin typeface="Times New Roman" pitchFamily="18" charset="0"/>
              <a:cs typeface="Times New Roman" pitchFamily="18" charset="0"/>
            </a:endParaRPr>
          </a:p>
          <a:p>
            <a:pPr indent="-514350">
              <a:defRPr/>
            </a:pP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Vụ</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Cục</a:t>
            </a:r>
            <a:r>
              <a:rPr lang="fr-FR" sz="2800" dirty="0" smtClean="0">
                <a:solidFill>
                  <a:schemeClr val="tx2"/>
                </a:solidFill>
                <a:latin typeface="Times New Roman" pitchFamily="18" charset="0"/>
                <a:cs typeface="Times New Roman" pitchFamily="18" charset="0"/>
              </a:rPr>
              <a:t>, CQTTG </a:t>
            </a:r>
            <a:r>
              <a:rPr lang="fr-FR" sz="2800" dirty="0" err="1" smtClean="0">
                <a:solidFill>
                  <a:schemeClr val="tx2"/>
                </a:solidFill>
                <a:latin typeface="Times New Roman" pitchFamily="18" charset="0"/>
                <a:cs typeface="Times New Roman" pitchFamily="18" charset="0"/>
              </a:rPr>
              <a:t>được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phép</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mở</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để</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nhận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lại</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thuộc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đơn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vị</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mình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phụ</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trách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bao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gồm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cả</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tổng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hợp</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pPr>
            <a:endParaRPr lang="fr-FR"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nvSpPr>
        <p:spPr bwMode="auto">
          <a:xfrm>
            <a:off x="-65832"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8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a:t>
            </a:r>
            <a:r>
              <a:rPr lang="en-US" altLang="ko-KR" sz="2800" b="1" dirty="0" smtClean="0">
                <a:solidFill>
                  <a:schemeClr val="tx1"/>
                </a:solidFill>
                <a:effectLst>
                  <a:glow rad="101600">
                    <a:prstClr val="white"/>
                  </a:glow>
                </a:effectLst>
                <a:latin typeface="Times New Roman" pitchFamily="18" charset="0"/>
                <a:ea typeface="맑은 고딕" panose="020B0503020000020004" pitchFamily="50" charset="-127"/>
                <a:cs typeface="Times New Roman" pitchFamily="18" charset="0"/>
              </a:rPr>
              <a:t>.</a:t>
            </a:r>
            <a:r>
              <a:rPr lang="ko-KR" altLang="en-US" sz="2800" b="1" dirty="0" smtClean="0">
                <a:solidFill>
                  <a:schemeClr val="tx1"/>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Quy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trình</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chung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của</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việc</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thu</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thập</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dữ</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liệu</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trên</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UDSS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và</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Portal</a:t>
            </a:r>
            <a:endPar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endParaRPr>
          </a:p>
        </p:txBody>
      </p:sp>
      <p:pic>
        <p:nvPicPr>
          <p:cNvPr id="3" name="Picture 386" descr="MCj0433941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3812455" y="4174205"/>
            <a:ext cx="744322" cy="731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kitaschwimmen.de/wp-content/uploads/2014/03/Menschen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02265" y="1108436"/>
            <a:ext cx="609244" cy="56933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그룹 10"/>
          <p:cNvGrpSpPr/>
          <p:nvPr/>
        </p:nvGrpSpPr>
        <p:grpSpPr>
          <a:xfrm>
            <a:off x="820271" y="1860670"/>
            <a:ext cx="2003611" cy="674485"/>
            <a:chOff x="1175440" y="2372265"/>
            <a:chExt cx="776377" cy="776377"/>
          </a:xfrm>
        </p:grpSpPr>
        <p:sp>
          <p:nvSpPr>
            <p:cNvPr id="9" name="모서리가 둥근 직사각형 8"/>
            <p:cNvSpPr/>
            <p:nvPr/>
          </p:nvSpPr>
          <p:spPr>
            <a:xfrm>
              <a:off x="1175440" y="2372265"/>
              <a:ext cx="776377" cy="776377"/>
            </a:xfrm>
            <a:prstGeom prst="roundRect">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0" name="TextBox 9"/>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phê</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grpSp>
      <p:grpSp>
        <p:nvGrpSpPr>
          <p:cNvPr id="42" name="그룹 41"/>
          <p:cNvGrpSpPr/>
          <p:nvPr/>
        </p:nvGrpSpPr>
        <p:grpSpPr>
          <a:xfrm>
            <a:off x="4464422" y="1860670"/>
            <a:ext cx="1618646" cy="674485"/>
            <a:chOff x="1175440" y="2372265"/>
            <a:chExt cx="776377" cy="776377"/>
          </a:xfrm>
        </p:grpSpPr>
        <p:sp>
          <p:nvSpPr>
            <p:cNvPr id="43" name="모서리가 둥근 직사각형 42"/>
            <p:cNvSpPr/>
            <p:nvPr/>
          </p:nvSpPr>
          <p:spPr>
            <a:xfrm>
              <a:off x="1175440" y="2372265"/>
              <a:ext cx="776377" cy="776377"/>
            </a:xfrm>
            <a:prstGeom prst="roundRect">
              <a:avLst/>
            </a:prstGeom>
            <a:ln w="762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400" b="1" dirty="0">
                <a:latin typeface="Times New Roman" pitchFamily="18" charset="0"/>
                <a:cs typeface="Times New Roman" pitchFamily="18" charset="0"/>
              </a:endParaRPr>
            </a:p>
          </p:txBody>
        </p:sp>
        <p:sp>
          <p:nvSpPr>
            <p:cNvPr id="44" name="TextBox 43"/>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NHNN</a:t>
              </a:r>
              <a:endParaRPr lang="ko-KR" altLang="en-US" sz="1600" b="1" dirty="0" smtClean="0">
                <a:latin typeface="Times New Roman" pitchFamily="18" charset="0"/>
                <a:cs typeface="Times New Roman" pitchFamily="18" charset="0"/>
              </a:endParaRPr>
            </a:p>
          </p:txBody>
        </p:sp>
      </p:grpSp>
      <p:grpSp>
        <p:nvGrpSpPr>
          <p:cNvPr id="45" name="그룹 44"/>
          <p:cNvGrpSpPr/>
          <p:nvPr/>
        </p:nvGrpSpPr>
        <p:grpSpPr>
          <a:xfrm>
            <a:off x="4491316" y="4934750"/>
            <a:ext cx="1707776" cy="674485"/>
            <a:chOff x="1175440" y="2372265"/>
            <a:chExt cx="776377" cy="776377"/>
          </a:xfrm>
        </p:grpSpPr>
        <p:sp>
          <p:nvSpPr>
            <p:cNvPr id="46" name="모서리가 둥근 직사각형 45"/>
            <p:cNvSpPr/>
            <p:nvPr/>
          </p:nvSpPr>
          <p:spPr>
            <a:xfrm>
              <a:off x="1175440" y="2372265"/>
              <a:ext cx="776377" cy="776377"/>
            </a:xfrm>
            <a:prstGeom prst="roundRect">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600" b="1" dirty="0">
                <a:latin typeface="Times New Roman" pitchFamily="18" charset="0"/>
                <a:cs typeface="Times New Roman" pitchFamily="18" charset="0"/>
              </a:endParaRPr>
            </a:p>
          </p:txBody>
        </p:sp>
        <p:sp>
          <p:nvSpPr>
            <p:cNvPr id="47" name="TextBox 4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Phê</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endParaRPr lang="ko-KR" altLang="en-US" sz="1600" b="1" dirty="0" smtClean="0">
                <a:latin typeface="Times New Roman" pitchFamily="18" charset="0"/>
                <a:cs typeface="Times New Roman" pitchFamily="18" charset="0"/>
              </a:endParaRPr>
            </a:p>
          </p:txBody>
        </p:sp>
      </p:grpSp>
      <p:pic>
        <p:nvPicPr>
          <p:cNvPr id="48" name="Picture 2" descr="http://cfile10.uf.tistory.com/image/1338853B4EF3328E14CCA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3279838" y="1108436"/>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직선 화살표 연결선 5"/>
          <p:cNvCxnSpPr>
            <a:stCxn id="9" idx="3"/>
            <a:endCxn id="43" idx="1"/>
          </p:cNvCxnSpPr>
          <p:nvPr/>
        </p:nvCxnSpPr>
        <p:spPr>
          <a:xfrm>
            <a:off x="2823882" y="2197913"/>
            <a:ext cx="164054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직선 화살표 연결선 50"/>
          <p:cNvCxnSpPr/>
          <p:nvPr/>
        </p:nvCxnSpPr>
        <p:spPr>
          <a:xfrm rot="5400000">
            <a:off x="4427768" y="3479863"/>
            <a:ext cx="1768401" cy="26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3" name="TextBox 52"/>
          <p:cNvSpPr txBox="1"/>
          <p:nvPr/>
        </p:nvSpPr>
        <p:spPr>
          <a:xfrm>
            <a:off x="1162033" y="1290033"/>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báo</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cáo</a:t>
            </a:r>
            <a:endParaRPr lang="ko-KR" altLang="en-US" sz="1600" b="1" dirty="0" smtClean="0">
              <a:latin typeface="Times New Roman" pitchFamily="18" charset="0"/>
              <a:cs typeface="Times New Roman" pitchFamily="18" charset="0"/>
            </a:endParaRPr>
          </a:p>
        </p:txBody>
      </p:sp>
      <p:sp>
        <p:nvSpPr>
          <p:cNvPr id="54" name="TextBox 53"/>
          <p:cNvSpPr txBox="1"/>
          <p:nvPr/>
        </p:nvSpPr>
        <p:spPr>
          <a:xfrm>
            <a:off x="3897874" y="1276586"/>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sp>
        <p:nvSpPr>
          <p:cNvPr id="55" name="TextBox 54"/>
          <p:cNvSpPr txBox="1"/>
          <p:nvPr/>
        </p:nvSpPr>
        <p:spPr>
          <a:xfrm>
            <a:off x="4695558" y="4444795"/>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r>
              <a:rPr lang="en-US" altLang="ko-KR" sz="1600" b="1" dirty="0" smtClean="0">
                <a:latin typeface="Times New Roman" pitchFamily="18" charset="0"/>
                <a:cs typeface="Times New Roman" pitchFamily="18" charset="0"/>
              </a:rPr>
              <a:t> NHNN</a:t>
            </a:r>
            <a:endParaRPr lang="ko-KR" altLang="en-US" sz="1600" b="1" dirty="0" smtClean="0">
              <a:latin typeface="Times New Roman" pitchFamily="18" charset="0"/>
              <a:cs typeface="Times New Roman" pitchFamily="18" charset="0"/>
            </a:endParaRPr>
          </a:p>
        </p:txBody>
      </p:sp>
      <p:graphicFrame>
        <p:nvGraphicFramePr>
          <p:cNvPr id="4" name="표 3"/>
          <p:cNvGraphicFramePr>
            <a:graphicFrameLocks noGrp="1"/>
          </p:cNvGraphicFramePr>
          <p:nvPr>
            <p:extLst/>
          </p:nvPr>
        </p:nvGraphicFramePr>
        <p:xfrm>
          <a:off x="6273826" y="651238"/>
          <a:ext cx="3510802" cy="2286000"/>
        </p:xfrm>
        <a:graphic>
          <a:graphicData uri="http://schemas.openxmlformats.org/drawingml/2006/table">
            <a:tbl>
              <a:tblPr firstRow="1" bandRow="1">
                <a:tableStyleId>{72833802-FEF1-4C79-8D5D-14CF1EAF98D9}</a:tableStyleId>
              </a:tblPr>
              <a:tblGrid>
                <a:gridCol w="1525468">
                  <a:extLst>
                    <a:ext uri="{9D8B030D-6E8A-4147-A177-3AD203B41FA5}">
                      <a16:colId xmlns="" xmlns:a16="http://schemas.microsoft.com/office/drawing/2014/main" val="20000"/>
                    </a:ext>
                  </a:extLst>
                </a:gridCol>
                <a:gridCol w="1985334">
                  <a:extLst>
                    <a:ext uri="{9D8B030D-6E8A-4147-A177-3AD203B41FA5}">
                      <a16:colId xmlns="" xmlns:a16="http://schemas.microsoft.com/office/drawing/2014/main" val="20001"/>
                    </a:ext>
                  </a:extLst>
                </a:gridCol>
              </a:tblGrid>
              <a:tr h="241300">
                <a:tc>
                  <a:txBody>
                    <a:bodyPr/>
                    <a:lstStyle/>
                    <a:p>
                      <a:pPr algn="ctr" latinLnBrk="1"/>
                      <a:r>
                        <a:rPr lang="en-US" altLang="ko-KR" sz="1400" u="none"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dùng</a:t>
                      </a:r>
                      <a:endParaRPr lang="ko-KR" altLang="en-US" sz="1400" u="none" dirty="0">
                        <a:latin typeface="Times New Roman" pitchFamily="18" charset="0"/>
                        <a:cs typeface="Times New Roman" pitchFamily="18" charset="0"/>
                      </a:endParaRPr>
                    </a:p>
                  </a:txBody>
                  <a:tcPr/>
                </a:tc>
                <a:tc>
                  <a:txBody>
                    <a:bodyPr/>
                    <a:lstStyle/>
                    <a:p>
                      <a:pPr algn="ctr" latinLnBrk="1"/>
                      <a:r>
                        <a:rPr lang="en-US" altLang="ko-KR" sz="1400" u="none" dirty="0" err="1" smtClean="0">
                          <a:latin typeface="Times New Roman" pitchFamily="18" charset="0"/>
                          <a:cs typeface="Times New Roman" pitchFamily="18" charset="0"/>
                        </a:rPr>
                        <a:t>Giải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thích</a:t>
                      </a:r>
                      <a:endParaRPr lang="en-US" altLang="ko-KR" sz="1400" u="none" dirty="0" smtClean="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41300">
                <a:tc>
                  <a:txBody>
                    <a:bodyPr/>
                    <a:lstStyle/>
                    <a:p>
                      <a:pPr algn="ctr" latinLnBrk="1"/>
                      <a:r>
                        <a:rPr lang="en-US" altLang="ko-KR" sz="1400" u="none" smtClean="0">
                          <a:latin typeface="Times New Roman" pitchFamily="18" charset="0"/>
                          <a:cs typeface="Times New Roman" pitchFamily="18" charset="0"/>
                        </a:rPr>
                        <a:t>Người</a:t>
                      </a:r>
                      <a:r>
                        <a:rPr lang="en-US" altLang="ko-KR" sz="1400" u="none" baseline="0" smtClean="0">
                          <a:latin typeface="Times New Roman" pitchFamily="18" charset="0"/>
                          <a:cs typeface="Times New Roman" pitchFamily="18" charset="0"/>
                        </a:rPr>
                        <a:t> lập báo cáo</a:t>
                      </a:r>
                      <a:endParaRPr lang="en-US" altLang="ko-KR" sz="1400" u="none" dirty="0" smtClean="0">
                        <a:latin typeface="Times New Roman" pitchFamily="18" charset="0"/>
                        <a:cs typeface="Times New Roman" pitchFamily="18" charset="0"/>
                      </a:endParaRPr>
                    </a:p>
                  </a:txBody>
                  <a:tcPr/>
                </a:tc>
                <a:tc>
                  <a:txBody>
                    <a:bodyPr/>
                    <a:lstStyle/>
                    <a:p>
                      <a:pPr algn="l" latinLnBrk="1"/>
                      <a:r>
                        <a:rPr lang="en-US" altLang="ko-KR" sz="1400" u="none" dirty="0" err="1" smtClean="0">
                          <a:latin typeface="Times New Roman" pitchFamily="18" charset="0"/>
                          <a:cs typeface="Times New Roman" pitchFamily="18" charset="0"/>
                        </a:rPr>
                        <a:t>Là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ra</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241300">
                <a:tc>
                  <a:txBody>
                    <a:bodyPr/>
                    <a:lstStyle/>
                    <a:p>
                      <a:pPr algn="ctr" latinLnBrk="1"/>
                      <a:r>
                        <a:rPr lang="en-US" altLang="ko-KR" sz="1400" u="none" smtClean="0">
                          <a:latin typeface="Times New Roman" pitchFamily="18" charset="0"/>
                          <a:cs typeface="Times New Roman" pitchFamily="18" charset="0"/>
                        </a:rPr>
                        <a:t>Người duyệt</a:t>
                      </a:r>
                      <a:r>
                        <a:rPr lang="en-US" altLang="ko-KR" sz="1400" u="none" baseline="0" smtClean="0">
                          <a:latin typeface="Times New Roman" pitchFamily="18" charset="0"/>
                          <a:cs typeface="Times New Roman" pitchFamily="18" charset="0"/>
                        </a:rPr>
                        <a:t> mức đơn vị</a:t>
                      </a:r>
                      <a:endParaRPr lang="ko-KR" altLang="en-US" sz="1400" u="none" dirty="0">
                        <a:latin typeface="Times New Roman" pitchFamily="18" charset="0"/>
                        <a:cs typeface="Times New Roman" pitchFamily="18" charset="0"/>
                      </a:endParaRPr>
                    </a:p>
                  </a:txBody>
                  <a:tcPr/>
                </a:tc>
                <a:tc>
                  <a:txBody>
                    <a:bodyPr/>
                    <a:lstStyle/>
                    <a:p>
                      <a:pPr algn="l" latinLnBrk="1"/>
                      <a:r>
                        <a:rPr lang="en-US" altLang="ko-KR" sz="1400" u="none" baseline="0" smtClean="0">
                          <a:latin typeface="Times New Roman" pitchFamily="18" charset="0"/>
                          <a:cs typeface="Times New Roman" pitchFamily="18" charset="0"/>
                        </a:rPr>
                        <a:t>Là người kiểm tra báo cáo nhận được từ người lập báo cáo.</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241300">
                <a:tc>
                  <a:txBody>
                    <a:bodyPr/>
                    <a:lstStyle/>
                    <a:p>
                      <a:pPr algn="ctr" latinLnBrk="1"/>
                      <a:r>
                        <a:rPr lang="en-US" altLang="ko-KR" sz="1400" u="none" smtClean="0">
                          <a:latin typeface="Times New Roman" pitchFamily="18" charset="0"/>
                          <a:cs typeface="Times New Roman" pitchFamily="18" charset="0"/>
                        </a:rPr>
                        <a:t>Người</a:t>
                      </a:r>
                      <a:r>
                        <a:rPr lang="en-US" altLang="ko-KR" sz="1400" u="none" baseline="0" smtClean="0">
                          <a:latin typeface="Times New Roman" pitchFamily="18" charset="0"/>
                          <a:cs typeface="Times New Roman" pitchFamily="18" charset="0"/>
                        </a:rPr>
                        <a:t> dùng NHNN</a:t>
                      </a:r>
                      <a:endParaRPr lang="ko-KR" altLang="en-US" sz="1400" u="none" dirty="0">
                        <a:latin typeface="Times New Roman" pitchFamily="18" charset="0"/>
                        <a:cs typeface="Times New Roman" pitchFamily="18" charset="0"/>
                      </a:endParaRPr>
                    </a:p>
                  </a:txBody>
                  <a:tcPr/>
                </a:tc>
                <a:tc>
                  <a:txBody>
                    <a:bodyPr/>
                    <a:lstStyle/>
                    <a:p>
                      <a:pPr algn="l" latinLnBrk="1"/>
                      <a:r>
                        <a:rPr lang="en-US" altLang="ko-KR" sz="1400" u="none" baseline="0" dirty="0" err="1" smtClean="0">
                          <a:latin typeface="Times New Roman" pitchFamily="18" charset="0"/>
                          <a:cs typeface="Times New Roman" pitchFamily="18" charset="0"/>
                        </a:rPr>
                        <a:t>Là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kiểm</a:t>
                      </a:r>
                      <a:r>
                        <a:rPr lang="en-US" altLang="ko-KR" sz="1400" u="none" baseline="0" dirty="0" smtClean="0">
                          <a:latin typeface="Times New Roman" pitchFamily="18" charset="0"/>
                          <a:cs typeface="Times New Roman" pitchFamily="18" charset="0"/>
                        </a:rPr>
                        <a:t> tra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và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nhận</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cuối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cùng</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từ</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duyệt</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mức</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đơn</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vị</a:t>
                      </a:r>
                      <a:r>
                        <a:rPr lang="en-US" altLang="ko-KR" sz="1400" u="none" baseline="0" dirty="0" smtClean="0">
                          <a:latin typeface="Times New Roman" pitchFamily="18" charset="0"/>
                          <a:cs typeface="Times New Roman" pitchFamily="18" charset="0"/>
                        </a:rPr>
                        <a:t>.</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bl>
          </a:graphicData>
        </a:graphic>
      </p:graphicFrame>
      <p:grpSp>
        <p:nvGrpSpPr>
          <p:cNvPr id="21" name="그룹 20"/>
          <p:cNvGrpSpPr/>
          <p:nvPr/>
        </p:nvGrpSpPr>
        <p:grpSpPr>
          <a:xfrm>
            <a:off x="169355" y="3082875"/>
            <a:ext cx="1013428" cy="1147943"/>
            <a:chOff x="1175440" y="2372265"/>
            <a:chExt cx="776377" cy="776377"/>
          </a:xfrm>
        </p:grpSpPr>
        <p:sp>
          <p:nvSpPr>
            <p:cNvPr id="22" name="타원 21"/>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3" name="TextBox 22"/>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ko-KR" altLang="en-US" sz="1400" b="1" dirty="0" smtClean="0">
                <a:latin typeface="Times New Roman" pitchFamily="18" charset="0"/>
                <a:cs typeface="Times New Roman" pitchFamily="18" charset="0"/>
              </a:endParaRPr>
            </a:p>
          </p:txBody>
        </p:sp>
      </p:grpSp>
      <p:grpSp>
        <p:nvGrpSpPr>
          <p:cNvPr id="24" name="그룹 23"/>
          <p:cNvGrpSpPr/>
          <p:nvPr/>
        </p:nvGrpSpPr>
        <p:grpSpPr>
          <a:xfrm>
            <a:off x="1453036" y="3082875"/>
            <a:ext cx="1013428" cy="1147943"/>
            <a:chOff x="1175440" y="2372265"/>
            <a:chExt cx="776377" cy="776377"/>
          </a:xfrm>
        </p:grpSpPr>
        <p:sp>
          <p:nvSpPr>
            <p:cNvPr id="25" name="타원 24"/>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6" name="TextBox 25"/>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Nhập</a:t>
              </a:r>
              <a:r>
                <a:rPr lang="en-US" altLang="ko-KR" sz="1400" b="1" dirty="0" smtClean="0">
                  <a:latin typeface="Times New Roman" pitchFamily="18" charset="0"/>
                  <a:cs typeface="Times New Roman" pitchFamily="18" charset="0"/>
                </a:rPr>
                <a:t> </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ko-KR" altLang="en-US" sz="1400" b="1" dirty="0" smtClean="0">
                <a:latin typeface="Times New Roman" pitchFamily="18" charset="0"/>
                <a:cs typeface="Times New Roman" pitchFamily="18" charset="0"/>
              </a:endParaRPr>
            </a:p>
          </p:txBody>
        </p:sp>
      </p:grpSp>
      <p:grpSp>
        <p:nvGrpSpPr>
          <p:cNvPr id="27" name="그룹 26"/>
          <p:cNvGrpSpPr/>
          <p:nvPr/>
        </p:nvGrpSpPr>
        <p:grpSpPr>
          <a:xfrm>
            <a:off x="2739644" y="3082875"/>
            <a:ext cx="1013428" cy="1147943"/>
            <a:chOff x="1175440" y="2372265"/>
            <a:chExt cx="776377" cy="776377"/>
          </a:xfrm>
        </p:grpSpPr>
        <p:sp>
          <p:nvSpPr>
            <p:cNvPr id="28" name="타원 27"/>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9" name="TextBox 2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 </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ko-KR" altLang="en-US" sz="1400" b="1" dirty="0" smtClean="0">
                <a:latin typeface="Times New Roman" pitchFamily="18" charset="0"/>
                <a:cs typeface="Times New Roman" pitchFamily="18" charset="0"/>
              </a:endParaRPr>
            </a:p>
          </p:txBody>
        </p:sp>
      </p:grpSp>
      <p:cxnSp>
        <p:nvCxnSpPr>
          <p:cNvPr id="33" name="직선 화살표 연결선 32"/>
          <p:cNvCxnSpPr/>
          <p:nvPr/>
        </p:nvCxnSpPr>
        <p:spPr>
          <a:xfrm>
            <a:off x="1134810" y="3680455"/>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34" name="직선 화살표 연결선 33"/>
          <p:cNvCxnSpPr/>
          <p:nvPr/>
        </p:nvCxnSpPr>
        <p:spPr>
          <a:xfrm>
            <a:off x="2425124" y="366700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35" name="직선 화살표 연결선 34"/>
          <p:cNvCxnSpPr/>
          <p:nvPr/>
        </p:nvCxnSpPr>
        <p:spPr>
          <a:xfrm>
            <a:off x="3742332" y="366700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grpSp>
        <p:nvGrpSpPr>
          <p:cNvPr id="37" name="그룹 36"/>
          <p:cNvGrpSpPr/>
          <p:nvPr/>
        </p:nvGrpSpPr>
        <p:grpSpPr>
          <a:xfrm>
            <a:off x="5661216" y="3101328"/>
            <a:ext cx="1025017" cy="1147943"/>
            <a:chOff x="1175440" y="2372265"/>
            <a:chExt cx="776377" cy="776377"/>
          </a:xfrm>
        </p:grpSpPr>
        <p:sp>
          <p:nvSpPr>
            <p:cNvPr id="38" name="타원 37"/>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39" name="TextBox 3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en-US" altLang="ko-KR" sz="1400" b="1" dirty="0" smtClean="0">
                <a:latin typeface="Times New Roman" pitchFamily="18" charset="0"/>
                <a:cs typeface="Times New Roman" pitchFamily="18" charset="0"/>
              </a:endParaRPr>
            </a:p>
          </p:txBody>
        </p:sp>
      </p:grpSp>
      <p:grpSp>
        <p:nvGrpSpPr>
          <p:cNvPr id="40" name="그룹 39"/>
          <p:cNvGrpSpPr/>
          <p:nvPr/>
        </p:nvGrpSpPr>
        <p:grpSpPr>
          <a:xfrm>
            <a:off x="6977505" y="3101328"/>
            <a:ext cx="1025017" cy="1147943"/>
            <a:chOff x="1175440" y="2372265"/>
            <a:chExt cx="776377" cy="776377"/>
          </a:xfrm>
        </p:grpSpPr>
        <p:sp>
          <p:nvSpPr>
            <p:cNvPr id="41" name="타원 40"/>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49" name="TextBox 4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en-US" altLang="ko-KR" sz="1400" b="1" dirty="0" smtClean="0">
                <a:latin typeface="Times New Roman" pitchFamily="18" charset="0"/>
                <a:cs typeface="Times New Roman" pitchFamily="18" charset="0"/>
              </a:endParaRPr>
            </a:p>
          </p:txBody>
        </p:sp>
      </p:grpSp>
      <p:grpSp>
        <p:nvGrpSpPr>
          <p:cNvPr id="50" name="그룹 49"/>
          <p:cNvGrpSpPr/>
          <p:nvPr/>
        </p:nvGrpSpPr>
        <p:grpSpPr>
          <a:xfrm>
            <a:off x="8266900" y="3101328"/>
            <a:ext cx="1025017" cy="1147943"/>
            <a:chOff x="1175440" y="2372265"/>
            <a:chExt cx="776377" cy="776377"/>
          </a:xfrm>
        </p:grpSpPr>
        <p:sp>
          <p:nvSpPr>
            <p:cNvPr id="52" name="타원 51"/>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56" name="TextBox 55"/>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200" b="1" dirty="0" err="1" smtClean="0">
                  <a:latin typeface="Times New Roman" pitchFamily="18" charset="0"/>
                  <a:cs typeface="Times New Roman" pitchFamily="18" charset="0"/>
                </a:rPr>
                <a:t>Gửi</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đến</a:t>
              </a:r>
              <a:r>
                <a:rPr lang="en-US" altLang="ko-KR" sz="1200" b="1" dirty="0" smtClean="0">
                  <a:latin typeface="Times New Roman" pitchFamily="18" charset="0"/>
                  <a:cs typeface="Times New Roman" pitchFamily="18" charset="0"/>
                </a:rPr>
                <a:t> NHNN </a:t>
              </a:r>
            </a:p>
            <a:p>
              <a:pPr algn="ctr">
                <a:lnSpc>
                  <a:spcPts val="520"/>
                </a:lnSpc>
                <a:spcAft>
                  <a:spcPts val="1000"/>
                </a:spcAft>
                <a:buNone/>
              </a:pPr>
              <a:r>
                <a:rPr lang="en-US" altLang="ko-KR" sz="1200" b="1" dirty="0" err="1" smtClean="0">
                  <a:latin typeface="Times New Roman" pitchFamily="18" charset="0"/>
                  <a:cs typeface="Times New Roman" pitchFamily="18" charset="0"/>
                </a:rPr>
                <a:t>hoặc</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Từ</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chối</a:t>
              </a:r>
              <a:endParaRPr lang="en-US" altLang="ko-KR" sz="1200" b="1" dirty="0" smtClean="0">
                <a:latin typeface="Times New Roman" pitchFamily="18" charset="0"/>
                <a:cs typeface="Times New Roman" pitchFamily="18" charset="0"/>
              </a:endParaRPr>
            </a:p>
          </p:txBody>
        </p:sp>
      </p:grpSp>
      <p:cxnSp>
        <p:nvCxnSpPr>
          <p:cNvPr id="57" name="직선 화살표 연결선 56"/>
          <p:cNvCxnSpPr/>
          <p:nvPr/>
        </p:nvCxnSpPr>
        <p:spPr>
          <a:xfrm>
            <a:off x="6674674" y="3645122"/>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58" name="직선 화살표 연결선 57"/>
          <p:cNvCxnSpPr/>
          <p:nvPr/>
        </p:nvCxnSpPr>
        <p:spPr>
          <a:xfrm>
            <a:off x="7955346" y="3631675"/>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grpSp>
        <p:nvGrpSpPr>
          <p:cNvPr id="59" name="그룹 58"/>
          <p:cNvGrpSpPr/>
          <p:nvPr/>
        </p:nvGrpSpPr>
        <p:grpSpPr>
          <a:xfrm>
            <a:off x="5352784" y="5701555"/>
            <a:ext cx="957780" cy="932163"/>
            <a:chOff x="1175440" y="2372265"/>
            <a:chExt cx="776377" cy="776377"/>
          </a:xfrm>
        </p:grpSpPr>
        <p:sp>
          <p:nvSpPr>
            <p:cNvPr id="60" name="타원 59"/>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400" b="1" dirty="0">
                <a:latin typeface="Times New Roman" pitchFamily="18" charset="0"/>
                <a:cs typeface="Times New Roman" pitchFamily="18" charset="0"/>
              </a:endParaRPr>
            </a:p>
          </p:txBody>
        </p:sp>
        <p:sp>
          <p:nvSpPr>
            <p:cNvPr id="61" name="TextBox 60"/>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en-US" altLang="ko-KR" sz="1400" b="1" dirty="0" smtClean="0">
                <a:latin typeface="Times New Roman" pitchFamily="18" charset="0"/>
                <a:cs typeface="Times New Roman" pitchFamily="18" charset="0"/>
              </a:endParaRPr>
            </a:p>
          </p:txBody>
        </p:sp>
      </p:grpSp>
      <p:grpSp>
        <p:nvGrpSpPr>
          <p:cNvPr id="62" name="그룹 61"/>
          <p:cNvGrpSpPr/>
          <p:nvPr/>
        </p:nvGrpSpPr>
        <p:grpSpPr>
          <a:xfrm>
            <a:off x="6648478" y="5701554"/>
            <a:ext cx="957780" cy="932163"/>
            <a:chOff x="1175440" y="2372265"/>
            <a:chExt cx="776377" cy="776377"/>
          </a:xfrm>
        </p:grpSpPr>
        <p:sp>
          <p:nvSpPr>
            <p:cNvPr id="63" name="타원 62"/>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64" name="TextBox 63"/>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a:t>
              </a: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en-US" altLang="ko-KR" sz="1400" b="1" dirty="0" smtClean="0">
                <a:latin typeface="Times New Roman" pitchFamily="18" charset="0"/>
                <a:cs typeface="Times New Roman" pitchFamily="18" charset="0"/>
              </a:endParaRPr>
            </a:p>
          </p:txBody>
        </p:sp>
      </p:grpSp>
      <p:grpSp>
        <p:nvGrpSpPr>
          <p:cNvPr id="65" name="그룹 64"/>
          <p:cNvGrpSpPr/>
          <p:nvPr/>
        </p:nvGrpSpPr>
        <p:grpSpPr>
          <a:xfrm>
            <a:off x="7930725" y="5701553"/>
            <a:ext cx="957780" cy="932163"/>
            <a:chOff x="1175440" y="2372265"/>
            <a:chExt cx="776377" cy="776377"/>
          </a:xfrm>
        </p:grpSpPr>
        <p:sp>
          <p:nvSpPr>
            <p:cNvPr id="66" name="타원 65"/>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67" name="TextBox 6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Phê</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duyệt</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&amp; </a:t>
              </a:r>
              <a:r>
                <a:rPr lang="en-US" altLang="ko-KR" sz="1400" b="1" dirty="0" err="1" smtClean="0">
                  <a:latin typeface="Times New Roman" pitchFamily="18" charset="0"/>
                  <a:cs typeface="Times New Roman" pitchFamily="18" charset="0"/>
                </a:rPr>
                <a:t>Từ</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chối</a:t>
              </a:r>
              <a:endParaRPr lang="en-US" altLang="ko-KR" sz="1400" b="1" dirty="0" smtClean="0">
                <a:latin typeface="Times New Roman" pitchFamily="18" charset="0"/>
                <a:cs typeface="Times New Roman" pitchFamily="18" charset="0"/>
              </a:endParaRPr>
            </a:p>
          </p:txBody>
        </p:sp>
      </p:grpSp>
      <p:cxnSp>
        <p:nvCxnSpPr>
          <p:cNvPr id="68" name="직선 화살표 연결선 67"/>
          <p:cNvCxnSpPr/>
          <p:nvPr/>
        </p:nvCxnSpPr>
        <p:spPr>
          <a:xfrm>
            <a:off x="6305756" y="619655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69" name="직선 화살표 연결선 68"/>
          <p:cNvCxnSpPr/>
          <p:nvPr/>
        </p:nvCxnSpPr>
        <p:spPr>
          <a:xfrm>
            <a:off x="7603680" y="6223452"/>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79" name="타원 27"/>
          <p:cNvSpPr/>
          <p:nvPr/>
        </p:nvSpPr>
        <p:spPr>
          <a:xfrm>
            <a:off x="4048488" y="3100805"/>
            <a:ext cx="1013428" cy="1147943"/>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81" name="TextBox 80"/>
          <p:cNvSpPr txBox="1"/>
          <p:nvPr/>
        </p:nvSpPr>
        <p:spPr>
          <a:xfrm>
            <a:off x="4061013" y="3307976"/>
            <a:ext cx="954742" cy="684416"/>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Gửi</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tới</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người</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duyệt</a:t>
            </a:r>
            <a:r>
              <a:rPr lang="en-US" altLang="ko-KR" sz="1400" b="1" dirty="0" smtClean="0">
                <a:latin typeface="Times New Roman" pitchFamily="18" charset="0"/>
                <a:cs typeface="Times New Roman" pitchFamily="18" charset="0"/>
              </a:rPr>
              <a:t> </a:t>
            </a:r>
          </a:p>
          <a:p>
            <a:pPr algn="ctr">
              <a:lnSpc>
                <a:spcPts val="520"/>
              </a:lnSpc>
              <a:spcAft>
                <a:spcPts val="1000"/>
              </a:spcAft>
              <a:buNone/>
            </a:pPr>
            <a:r>
              <a:rPr lang="en-US" altLang="ko-KR" sz="1400" b="1" dirty="0" err="1" smtClean="0">
                <a:latin typeface="Times New Roman" pitchFamily="18" charset="0"/>
                <a:cs typeface="Times New Roman" pitchFamily="18" charset="0"/>
              </a:rPr>
              <a:t>mức</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đơn</a:t>
            </a:r>
            <a:r>
              <a:rPr lang="en-US" altLang="ko-KR" sz="14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vị</a:t>
            </a:r>
            <a:endParaRPr lang="en-US" altLang="ko-KR" sz="12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164505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1942394" y="759155"/>
            <a:ext cx="7190326" cy="1365479"/>
          </a:xfrm>
          <a:prstGeom prst="rect">
            <a:avLst/>
          </a:prstGeom>
          <a:solidFill>
            <a:schemeClr val="accent1">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Times New Roman" pitchFamily="18" charset="0"/>
              <a:cs typeface="Times New Roman" pitchFamily="18" charset="0"/>
            </a:endParaRPr>
          </a:p>
        </p:txBody>
      </p:sp>
      <p:pic>
        <p:nvPicPr>
          <p:cNvPr id="2" name="Picture 4" descr="http://kitaschwimmen.de/wp-content/uploads/2014/03/Menschen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6124" y="559314"/>
            <a:ext cx="628632" cy="5874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그룹 2"/>
          <p:cNvGrpSpPr/>
          <p:nvPr/>
        </p:nvGrpSpPr>
        <p:grpSpPr>
          <a:xfrm>
            <a:off x="309281" y="1264023"/>
            <a:ext cx="1680884" cy="860611"/>
            <a:chOff x="1175440" y="2372265"/>
            <a:chExt cx="783092" cy="776377"/>
          </a:xfrm>
        </p:grpSpPr>
        <p:sp>
          <p:nvSpPr>
            <p:cNvPr id="4" name="모서리가 둥근 직사각형 3"/>
            <p:cNvSpPr/>
            <p:nvPr/>
          </p:nvSpPr>
          <p:spPr>
            <a:xfrm>
              <a:off x="1175440" y="2372265"/>
              <a:ext cx="776377" cy="776377"/>
            </a:xfrm>
            <a:prstGeom prst="roundRect">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5" name="TextBox 4"/>
            <p:cNvSpPr txBox="1"/>
            <p:nvPr/>
          </p:nvSpPr>
          <p:spPr>
            <a:xfrm>
              <a:off x="1187970" y="2374097"/>
              <a:ext cx="770562" cy="758445"/>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p>
            <a:p>
              <a:pPr algn="ctr">
                <a:lnSpc>
                  <a:spcPts val="52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grpSp>
      <p:grpSp>
        <p:nvGrpSpPr>
          <p:cNvPr id="6" name="그룹 5"/>
          <p:cNvGrpSpPr/>
          <p:nvPr/>
        </p:nvGrpSpPr>
        <p:grpSpPr>
          <a:xfrm>
            <a:off x="4544749" y="1035424"/>
            <a:ext cx="1144584" cy="1095520"/>
            <a:chOff x="1175440" y="2372265"/>
            <a:chExt cx="776377" cy="776377"/>
          </a:xfrm>
        </p:grpSpPr>
        <p:sp>
          <p:nvSpPr>
            <p:cNvPr id="7" name="타원 6"/>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8" name="TextBox 7"/>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Nhập</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dữ</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liệu</a:t>
              </a:r>
              <a:r>
                <a:rPr lang="en-US" altLang="ko-KR" b="1" dirty="0" smtClean="0">
                  <a:latin typeface="Times New Roman" pitchFamily="18" charset="0"/>
                  <a:cs typeface="Times New Roman" pitchFamily="18" charset="0"/>
                </a:rPr>
                <a:t> </a:t>
              </a:r>
              <a:endParaRPr lang="ko-KR" altLang="en-US" b="1" dirty="0" smtClean="0">
                <a:latin typeface="Times New Roman" pitchFamily="18" charset="0"/>
                <a:cs typeface="Times New Roman" pitchFamily="18" charset="0"/>
              </a:endParaRPr>
            </a:p>
          </p:txBody>
        </p:sp>
      </p:grpSp>
      <p:grpSp>
        <p:nvGrpSpPr>
          <p:cNvPr id="9" name="그룹 8"/>
          <p:cNvGrpSpPr/>
          <p:nvPr/>
        </p:nvGrpSpPr>
        <p:grpSpPr>
          <a:xfrm>
            <a:off x="6280844" y="1035424"/>
            <a:ext cx="1144584" cy="1095520"/>
            <a:chOff x="1175440" y="2372265"/>
            <a:chExt cx="776377" cy="776377"/>
          </a:xfrm>
        </p:grpSpPr>
        <p:sp>
          <p:nvSpPr>
            <p:cNvPr id="10" name="타원 9"/>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1" name="TextBox 10"/>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Kiểm</a:t>
              </a:r>
              <a:r>
                <a:rPr lang="en-US" altLang="ko-KR" b="1" dirty="0" smtClean="0">
                  <a:latin typeface="Times New Roman" pitchFamily="18" charset="0"/>
                  <a:cs typeface="Times New Roman" pitchFamily="18" charset="0"/>
                </a:rPr>
                <a:t> tra</a:t>
              </a:r>
              <a:endParaRPr lang="ko-KR" altLang="en-US" b="1" dirty="0" smtClean="0">
                <a:latin typeface="Times New Roman" pitchFamily="18" charset="0"/>
                <a:cs typeface="Times New Roman" pitchFamily="18" charset="0"/>
              </a:endParaRPr>
            </a:p>
          </p:txBody>
        </p:sp>
      </p:grpSp>
      <p:grpSp>
        <p:nvGrpSpPr>
          <p:cNvPr id="12" name="그룹 11"/>
          <p:cNvGrpSpPr/>
          <p:nvPr/>
        </p:nvGrpSpPr>
        <p:grpSpPr>
          <a:xfrm>
            <a:off x="8012863" y="1035424"/>
            <a:ext cx="1158031" cy="1095520"/>
            <a:chOff x="1148077" y="2372265"/>
            <a:chExt cx="785498" cy="776377"/>
          </a:xfrm>
        </p:grpSpPr>
        <p:sp>
          <p:nvSpPr>
            <p:cNvPr id="13" name="타원 12"/>
            <p:cNvSpPr/>
            <p:nvPr/>
          </p:nvSpPr>
          <p:spPr>
            <a:xfrm>
              <a:off x="1148077"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4" name="TextBox 13"/>
            <p:cNvSpPr txBox="1"/>
            <p:nvPr/>
          </p:nvSpPr>
          <p:spPr>
            <a:xfrm>
              <a:off x="1150842" y="2372265"/>
              <a:ext cx="782733" cy="733787"/>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p>
            <a:p>
              <a:pPr algn="ctr">
                <a:lnSpc>
                  <a:spcPts val="520"/>
                </a:lnSpc>
                <a:spcAft>
                  <a:spcPts val="1000"/>
                </a:spcAft>
                <a:buNone/>
              </a:pP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en-US" altLang="ko-KR" sz="1600" b="1" dirty="0" smtClean="0">
                <a:latin typeface="Times New Roman" pitchFamily="18" charset="0"/>
                <a:cs typeface="Times New Roman" pitchFamily="18" charset="0"/>
              </a:endParaRPr>
            </a:p>
          </p:txBody>
        </p:sp>
      </p:grpSp>
      <p:grpSp>
        <p:nvGrpSpPr>
          <p:cNvPr id="15" name="그룹 14"/>
          <p:cNvGrpSpPr/>
          <p:nvPr/>
        </p:nvGrpSpPr>
        <p:grpSpPr>
          <a:xfrm>
            <a:off x="2808654" y="1035424"/>
            <a:ext cx="1144584" cy="1095520"/>
            <a:chOff x="1175440" y="2372265"/>
            <a:chExt cx="776377" cy="776377"/>
          </a:xfrm>
        </p:grpSpPr>
        <p:sp>
          <p:nvSpPr>
            <p:cNvPr id="16" name="타원 15"/>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7" name="TextBox 1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báo</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cáo</a:t>
              </a:r>
              <a:endParaRPr lang="ko-KR" altLang="en-US" b="1" dirty="0" smtClean="0">
                <a:latin typeface="Times New Roman" pitchFamily="18" charset="0"/>
                <a:cs typeface="Times New Roman" pitchFamily="18" charset="0"/>
              </a:endParaRPr>
            </a:p>
          </p:txBody>
        </p:sp>
      </p:grpSp>
      <p:cxnSp>
        <p:nvCxnSpPr>
          <p:cNvPr id="20" name="직선 화살표 연결선 19"/>
          <p:cNvCxnSpPr/>
          <p:nvPr/>
        </p:nvCxnSpPr>
        <p:spPr>
          <a:xfrm>
            <a:off x="5635780" y="1608284"/>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sp>
        <p:nvSpPr>
          <p:cNvPr id="22"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altLang="ko-KR"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Quy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endParaRPr lang="en-US" altLang="ko-KR" sz="28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3" name="TextBox 22"/>
          <p:cNvSpPr txBox="1"/>
          <p:nvPr/>
        </p:nvSpPr>
        <p:spPr>
          <a:xfrm>
            <a:off x="753706" y="700036"/>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báo</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cáo</a:t>
            </a:r>
            <a:endParaRPr lang="ko-KR" altLang="en-US" sz="1600" b="1" dirty="0" smtClean="0">
              <a:latin typeface="Times New Roman" pitchFamily="18" charset="0"/>
              <a:cs typeface="Times New Roman" pitchFamily="18" charset="0"/>
            </a:endParaRPr>
          </a:p>
        </p:txBody>
      </p:sp>
      <p:sp>
        <p:nvSpPr>
          <p:cNvPr id="25" name="TextBox 24"/>
          <p:cNvSpPr txBox="1"/>
          <p:nvPr/>
        </p:nvSpPr>
        <p:spPr>
          <a:xfrm>
            <a:off x="3052456"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1</a:t>
            </a:r>
            <a:endParaRPr lang="ko-KR" altLang="en-US" b="1" dirty="0" smtClean="0">
              <a:latin typeface="Times New Roman" pitchFamily="18" charset="0"/>
              <a:cs typeface="Times New Roman" pitchFamily="18" charset="0"/>
            </a:endParaRPr>
          </a:p>
        </p:txBody>
      </p:sp>
      <p:sp>
        <p:nvSpPr>
          <p:cNvPr id="26" name="TextBox 25"/>
          <p:cNvSpPr txBox="1"/>
          <p:nvPr/>
        </p:nvSpPr>
        <p:spPr>
          <a:xfrm>
            <a:off x="4787275"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2</a:t>
            </a:r>
            <a:endParaRPr lang="ko-KR" altLang="en-US" b="1" dirty="0" smtClean="0">
              <a:latin typeface="Times New Roman" pitchFamily="18" charset="0"/>
              <a:cs typeface="Times New Roman" pitchFamily="18" charset="0"/>
            </a:endParaRPr>
          </a:p>
        </p:txBody>
      </p:sp>
      <p:sp>
        <p:nvSpPr>
          <p:cNvPr id="27" name="TextBox 26"/>
          <p:cNvSpPr txBox="1"/>
          <p:nvPr/>
        </p:nvSpPr>
        <p:spPr>
          <a:xfrm>
            <a:off x="6524646"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3</a:t>
            </a:r>
            <a:endParaRPr lang="ko-KR" altLang="en-US" b="1" dirty="0" smtClean="0">
              <a:latin typeface="Times New Roman" pitchFamily="18" charset="0"/>
              <a:cs typeface="Times New Roman" pitchFamily="18" charset="0"/>
            </a:endParaRPr>
          </a:p>
        </p:txBody>
      </p:sp>
      <p:sp>
        <p:nvSpPr>
          <p:cNvPr id="28" name="TextBox 27"/>
          <p:cNvSpPr txBox="1"/>
          <p:nvPr/>
        </p:nvSpPr>
        <p:spPr>
          <a:xfrm>
            <a:off x="8262017" y="2150284"/>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4</a:t>
            </a:r>
            <a:endParaRPr lang="ko-KR" altLang="en-US" b="1" dirty="0" smtClean="0">
              <a:latin typeface="Times New Roman" pitchFamily="18" charset="0"/>
              <a:cs typeface="Times New Roman" pitchFamily="18" charset="0"/>
            </a:endParaRPr>
          </a:p>
        </p:txBody>
      </p:sp>
      <p:graphicFrame>
        <p:nvGraphicFramePr>
          <p:cNvPr id="29" name="표 28"/>
          <p:cNvGraphicFramePr>
            <a:graphicFrameLocks noGrp="1"/>
          </p:cNvGraphicFramePr>
          <p:nvPr>
            <p:extLst/>
          </p:nvPr>
        </p:nvGraphicFramePr>
        <p:xfrm>
          <a:off x="241300" y="2639359"/>
          <a:ext cx="9334499" cy="3927836"/>
        </p:xfrm>
        <a:graphic>
          <a:graphicData uri="http://schemas.openxmlformats.org/drawingml/2006/table">
            <a:tbl>
              <a:tblPr firstRow="1" bandRow="1">
                <a:tableStyleId>{93296810-A885-4BE3-A3E7-6D5BEEA58F35}</a:tableStyleId>
              </a:tblPr>
              <a:tblGrid>
                <a:gridCol w="2679700">
                  <a:extLst>
                    <a:ext uri="{9D8B030D-6E8A-4147-A177-3AD203B41FA5}">
                      <a16:colId xmlns="" xmlns:a16="http://schemas.microsoft.com/office/drawing/2014/main" val="20000"/>
                    </a:ext>
                  </a:extLst>
                </a:gridCol>
                <a:gridCol w="6654799">
                  <a:extLst>
                    <a:ext uri="{9D8B030D-6E8A-4147-A177-3AD203B41FA5}">
                      <a16:colId xmlns="" xmlns:a16="http://schemas.microsoft.com/office/drawing/2014/main" val="20001"/>
                    </a:ext>
                  </a:extLst>
                </a:gridCol>
              </a:tblGrid>
              <a:tr h="415018">
                <a:tc>
                  <a:txBody>
                    <a:bodyPr/>
                    <a:lstStyle/>
                    <a:p>
                      <a:pPr algn="ctr" latinLnBrk="1"/>
                      <a:r>
                        <a:rPr lang="en-US" altLang="ko-KR" sz="2400" dirty="0" err="1" smtClean="0">
                          <a:latin typeface="Times New Roman" pitchFamily="18" charset="0"/>
                          <a:cs typeface="Times New Roman" pitchFamily="18" charset="0"/>
                        </a:rPr>
                        <a:t>Bước</a:t>
                      </a:r>
                      <a:endParaRPr lang="ko-KR" altLang="en-US" sz="2400" dirty="0">
                        <a:latin typeface="Times New Roman" pitchFamily="18" charset="0"/>
                        <a:cs typeface="Times New Roman" pitchFamily="18" charset="0"/>
                      </a:endParaRPr>
                    </a:p>
                  </a:txBody>
                  <a:tcPr/>
                </a:tc>
                <a:tc>
                  <a:txBody>
                    <a:bodyPr/>
                    <a:lstStyle/>
                    <a:p>
                      <a:pPr algn="ctr" latinLnBrk="1"/>
                      <a:r>
                        <a:rPr lang="en-US" altLang="ko-KR" sz="2400" smtClean="0">
                          <a:latin typeface="Times New Roman" pitchFamily="18" charset="0"/>
                          <a:cs typeface="Times New Roman" pitchFamily="18" charset="0"/>
                        </a:rPr>
                        <a:t>Nội</a:t>
                      </a:r>
                      <a:r>
                        <a:rPr lang="en-US" altLang="ko-KR" sz="2400" baseline="0" smtClean="0">
                          <a:latin typeface="Times New Roman" pitchFamily="18" charset="0"/>
                          <a:cs typeface="Times New Roman" pitchFamily="18" charset="0"/>
                        </a:rPr>
                        <a:t> dung</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747033">
                <a:tc>
                  <a:txBody>
                    <a:bodyPr/>
                    <a:lstStyle/>
                    <a:p>
                      <a:pPr latinLnBrk="1"/>
                      <a:r>
                        <a:rPr lang="en-US" altLang="ko-KR" sz="2400" dirty="0" smtClean="0">
                          <a:latin typeface="Times New Roman" pitchFamily="18" charset="0"/>
                          <a:cs typeface="Times New Roman" pitchFamily="18" charset="0"/>
                        </a:rPr>
                        <a:t>1</a:t>
                      </a:r>
                      <a:r>
                        <a:rPr lang="en-US" altLang="ko-KR" sz="2400" smtClean="0">
                          <a:latin typeface="Times New Roman" pitchFamily="18" charset="0"/>
                          <a:cs typeface="Times New Roman" pitchFamily="18" charset="0"/>
                        </a:rPr>
                        <a:t>. Chọn</a:t>
                      </a:r>
                      <a:r>
                        <a:rPr lang="en-US" altLang="ko-KR" sz="2400" baseline="0" smtClean="0">
                          <a:latin typeface="Times New Roman" pitchFamily="18" charset="0"/>
                          <a:cs typeface="Times New Roman" pitchFamily="18" charset="0"/>
                        </a:rPr>
                        <a:t> báo cáo</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smtClean="0">
                          <a:latin typeface="Times New Roman" pitchFamily="18" charset="0"/>
                          <a:cs typeface="Times New Roman" pitchFamily="18" charset="0"/>
                        </a:rPr>
                        <a:t>Màn hình cho phép người dùng chọn một báo cáo để tạo.</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631632">
                <a:tc>
                  <a:txBody>
                    <a:bodyPr/>
                    <a:lstStyle/>
                    <a:p>
                      <a:pPr latinLnBrk="1"/>
                      <a:r>
                        <a:rPr lang="en-US" altLang="ko-KR" sz="2400" dirty="0" smtClean="0">
                          <a:latin typeface="Times New Roman" pitchFamily="18" charset="0"/>
                          <a:cs typeface="Times New Roman" pitchFamily="18" charset="0"/>
                        </a:rPr>
                        <a:t>2.</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endParaRPr lang="ko-KR" altLang="en-US" sz="2400" dirty="0">
                        <a:latin typeface="Times New Roman" pitchFamily="18" charset="0"/>
                        <a:cs typeface="Times New Roman" pitchFamily="18" charset="0"/>
                      </a:endParaRPr>
                    </a:p>
                  </a:txBody>
                  <a:tcPr/>
                </a:tc>
                <a:tc>
                  <a:txBody>
                    <a:bodyPr/>
                    <a:lstStyle/>
                    <a:p>
                      <a:pPr latinLnBrk="1"/>
                      <a:r>
                        <a:rPr lang="en-US" altLang="ko-KR" sz="2400" dirty="0" err="1" smtClean="0">
                          <a:latin typeface="Times New Roman" pitchFamily="18" charset="0"/>
                          <a:cs typeface="Times New Roman" pitchFamily="18" charset="0"/>
                        </a:rPr>
                        <a:t>Mà</a:t>
                      </a:r>
                      <a:r>
                        <a:rPr lang="en-US" altLang="ko-KR" sz="2400" baseline="0" dirty="0" err="1" smtClean="0">
                          <a:latin typeface="Times New Roman" pitchFamily="18" charset="0"/>
                          <a:cs typeface="Times New Roman" pitchFamily="18" charset="0"/>
                        </a:rPr>
                        <a:t>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phép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747033">
                <a:tc>
                  <a:txBody>
                    <a:bodyPr/>
                    <a:lstStyle/>
                    <a:p>
                      <a:pPr latinLnBrk="1"/>
                      <a:r>
                        <a:rPr lang="en-US" altLang="ko-KR" sz="2400" dirty="0" smtClean="0">
                          <a:latin typeface="Times New Roman" pitchFamily="18" charset="0"/>
                          <a:cs typeface="Times New Roman" pitchFamily="18" charset="0"/>
                        </a:rPr>
                        <a:t>3</a:t>
                      </a:r>
                      <a:r>
                        <a:rPr lang="en-US" altLang="ko-KR" sz="2400" smtClean="0">
                          <a:latin typeface="Times New Roman" pitchFamily="18" charset="0"/>
                          <a:cs typeface="Times New Roman" pitchFamily="18" charset="0"/>
                        </a:rPr>
                        <a:t>. Kiểm</a:t>
                      </a:r>
                      <a:r>
                        <a:rPr lang="en-US" altLang="ko-KR" sz="2400" baseline="0" smtClean="0">
                          <a:latin typeface="Times New Roman" pitchFamily="18" charset="0"/>
                          <a:cs typeface="Times New Roman" pitchFamily="18" charset="0"/>
                        </a:rPr>
                        <a:t> tra dữ liệu</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dirty="0" err="1" smtClean="0">
                          <a:latin typeface="Times New Roman" pitchFamily="18" charset="0"/>
                          <a:cs typeface="Times New Roman" pitchFamily="18" charset="0"/>
                        </a:rPr>
                        <a:t>Màn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phép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tiến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hành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kiểm</a:t>
                      </a:r>
                      <a:r>
                        <a:rPr lang="en-US" altLang="ko-KR" sz="2400" baseline="0" dirty="0" smtClean="0">
                          <a:latin typeface="Times New Roman" pitchFamily="18" charset="0"/>
                          <a:cs typeface="Times New Roman" pitchFamily="18" charset="0"/>
                        </a:rPr>
                        <a:t> tra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dựa</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trên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cơ</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sở</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được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1193084">
                <a:tc>
                  <a:txBody>
                    <a:bodyPr/>
                    <a:lstStyle/>
                    <a:p>
                      <a:pPr latinLnBrk="1"/>
                      <a:r>
                        <a:rPr lang="en-US" altLang="ko-KR" sz="2400" dirty="0" smtClean="0">
                          <a:latin typeface="Times New Roman" pitchFamily="18" charset="0"/>
                          <a:cs typeface="Times New Roman" pitchFamily="18" charset="0"/>
                        </a:rPr>
                        <a:t>4. </a:t>
                      </a:r>
                      <a:r>
                        <a:rPr lang="en-US" altLang="ko-KR" sz="2400" dirty="0" err="1" smtClean="0">
                          <a:latin typeface="Times New Roman" pitchFamily="18" charset="0"/>
                          <a:cs typeface="Times New Roman" pitchFamily="18" charset="0"/>
                        </a:rPr>
                        <a:t>Gửi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tới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người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phê</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duyệt</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mức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đơn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vị</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dirty="0" err="1" smtClean="0">
                          <a:latin typeface="Times New Roman" pitchFamily="18" charset="0"/>
                          <a:cs typeface="Times New Roman" pitchFamily="18" charset="0"/>
                        </a:rPr>
                        <a:t>Màn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phep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gửi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báo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cáo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tới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người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phê</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duyệt</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mức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đơn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vị</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được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lựa</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chọn</a:t>
                      </a:r>
                      <a:r>
                        <a:rPr lang="en-US" altLang="ko-KR" sz="2400" baseline="0" dirty="0" smtClean="0">
                          <a:latin typeface="Times New Roman" pitchFamily="18" charset="0"/>
                          <a:cs typeface="Times New Roman" pitchFamily="18" charset="0"/>
                        </a:rPr>
                        <a:t>.</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bl>
          </a:graphicData>
        </a:graphic>
      </p:graphicFrame>
      <p:cxnSp>
        <p:nvCxnSpPr>
          <p:cNvPr id="31" name="직선 화살표 연결선 19"/>
          <p:cNvCxnSpPr/>
          <p:nvPr/>
        </p:nvCxnSpPr>
        <p:spPr>
          <a:xfrm>
            <a:off x="3865251" y="1626213"/>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cxnSp>
        <p:nvCxnSpPr>
          <p:cNvPr id="32" name="직선 화살표 연결선 19"/>
          <p:cNvCxnSpPr/>
          <p:nvPr/>
        </p:nvCxnSpPr>
        <p:spPr>
          <a:xfrm>
            <a:off x="7348039" y="1585872"/>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425945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(1)</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pic>
        <p:nvPicPr>
          <p:cNvPr id="3" name="그림 2"/>
          <p:cNvPicPr>
            <a:picLocks noChangeAspect="1"/>
          </p:cNvPicPr>
          <p:nvPr/>
        </p:nvPicPr>
        <p:blipFill>
          <a:blip r:embed="rId7" cstate="print"/>
          <a:stretch>
            <a:fillRect/>
          </a:stretch>
        </p:blipFill>
        <p:spPr>
          <a:xfrm>
            <a:off x="198155" y="1478923"/>
            <a:ext cx="7105382" cy="4763081"/>
          </a:xfrm>
          <a:prstGeom prst="rect">
            <a:avLst/>
          </a:prstGeom>
        </p:spPr>
      </p:pic>
      <p:graphicFrame>
        <p:nvGraphicFramePr>
          <p:cNvPr id="94" name="표 93"/>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4" name="직사각형 3"/>
          <p:cNvSpPr/>
          <p:nvPr/>
        </p:nvSpPr>
        <p:spPr>
          <a:xfrm>
            <a:off x="133815" y="1769327"/>
            <a:ext cx="877229" cy="40144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5266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497566" y="1652424"/>
            <a:ext cx="6678359" cy="4476827"/>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70"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1" name="직사각형 70"/>
          <p:cNvSpPr/>
          <p:nvPr/>
        </p:nvSpPr>
        <p:spPr>
          <a:xfrm>
            <a:off x="8140519" y="1823344"/>
            <a:ext cx="1531859" cy="861774"/>
          </a:xfrm>
          <a:prstGeom prst="rect">
            <a:avLst/>
          </a:prstGeom>
        </p:spPr>
        <p:txBody>
          <a:bodyPr wrap="square">
            <a:spAutoFit/>
          </a:bodyPr>
          <a:lstStyle/>
          <a:p>
            <a:pPr latinLnBrk="1"/>
            <a:r>
              <a:rPr lang="en-US" altLang="ko-KR" sz="1000" b="1" smtClean="0"/>
              <a:t>[Phương thức tạo báo cáo]</a:t>
            </a:r>
            <a:endParaRPr lang="en-US" altLang="ko-KR" sz="1000" b="1" dirty="0" smtClean="0"/>
          </a:p>
          <a:p>
            <a:pPr latinLnBrk="1"/>
            <a:r>
              <a:rPr lang="en-US" altLang="ko-KR" sz="1000" smtClean="0"/>
              <a:t>Chọn “Nhập trực tiếp” trong 3 phương thức tạo báo cáo</a:t>
            </a:r>
            <a:endParaRPr lang="ko-KR" altLang="en-US" sz="1000" dirty="0"/>
          </a:p>
        </p:txBody>
      </p:sp>
      <p:cxnSp>
        <p:nvCxnSpPr>
          <p:cNvPr id="72" name="꺾인 연결선 71"/>
          <p:cNvCxnSpPr/>
          <p:nvPr/>
        </p:nvCxnSpPr>
        <p:spPr>
          <a:xfrm flipV="1">
            <a:off x="3267578" y="2023400"/>
            <a:ext cx="4822377" cy="1686239"/>
          </a:xfrm>
          <a:prstGeom prst="bentConnector3">
            <a:avLst>
              <a:gd name="adj1" fmla="val 842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07883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312235" y="1560698"/>
            <a:ext cx="7527520" cy="4721155"/>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3)</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6" name="직사각형 25"/>
          <p:cNvSpPr/>
          <p:nvPr/>
        </p:nvSpPr>
        <p:spPr>
          <a:xfrm>
            <a:off x="8226909" y="3016915"/>
            <a:ext cx="1564988" cy="553998"/>
          </a:xfrm>
          <a:prstGeom prst="rect">
            <a:avLst/>
          </a:prstGeom>
        </p:spPr>
        <p:txBody>
          <a:bodyPr wrap="square">
            <a:spAutoFit/>
          </a:bodyPr>
          <a:lstStyle/>
          <a:p>
            <a:pPr latinLnBrk="1"/>
            <a:r>
              <a:rPr lang="en-US" altLang="ko-KR" sz="1000" b="1" smtClean="0"/>
              <a:t>[Nhập trực tiếp]</a:t>
            </a:r>
            <a:endParaRPr lang="en-US" altLang="ko-KR" sz="1000" b="1" dirty="0" smtClean="0"/>
          </a:p>
          <a:p>
            <a:pPr latinLnBrk="1"/>
            <a:r>
              <a:rPr lang="en-US" altLang="ko-KR" sz="1000" smtClean="0"/>
              <a:t>Dữ liệu được nhập trên lưới của báo cáo.</a:t>
            </a:r>
            <a:endParaRPr lang="ko-KR" altLang="en-US" sz="1000" dirty="0"/>
          </a:p>
        </p:txBody>
      </p:sp>
      <p:cxnSp>
        <p:nvCxnSpPr>
          <p:cNvPr id="27" name="꺾인 연결선 26"/>
          <p:cNvCxnSpPr/>
          <p:nvPr/>
        </p:nvCxnSpPr>
        <p:spPr>
          <a:xfrm flipV="1">
            <a:off x="4014439" y="3293915"/>
            <a:ext cx="4135874" cy="1575451"/>
          </a:xfrm>
          <a:prstGeom prst="bentConnector3">
            <a:avLst>
              <a:gd name="adj1" fmla="val 9421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2718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idx="4294967295"/>
          </p:nvPr>
        </p:nvSpPr>
        <p:spPr>
          <a:xfrm>
            <a:off x="177800" y="82550"/>
            <a:ext cx="9156700" cy="477838"/>
          </a:xfrm>
          <a:prstGeom prst="rect">
            <a:avLst/>
          </a:prstGeom>
        </p:spPr>
        <p:txBody>
          <a:bodyPr/>
          <a:lstStyle/>
          <a:p>
            <a:pPr lvl="0"/>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I.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Giới</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thiệu</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chung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về</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hệ</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thống</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báo</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cáo</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mới</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của</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NHNN</a:t>
            </a:r>
            <a:endParaRPr kumimoji="1" lang="en-US" altLang="en-US"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endParaRPr>
          </a:p>
        </p:txBody>
      </p:sp>
      <p:sp>
        <p:nvSpPr>
          <p:cNvPr id="5" name="직사각형 4"/>
          <p:cNvSpPr/>
          <p:nvPr/>
        </p:nvSpPr>
        <p:spPr>
          <a:xfrm>
            <a:off x="436788" y="825500"/>
            <a:ext cx="9215212" cy="5767733"/>
          </a:xfrm>
          <a:prstGeom prst="rect">
            <a:avLst/>
          </a:prstGeom>
        </p:spPr>
        <p:txBody>
          <a:bodyPr wrap="square">
            <a:spAutoFit/>
          </a:bodyPr>
          <a:lstStyle/>
          <a:p>
            <a:pPr marL="514350" indent="-514350" algn="just">
              <a:spcBef>
                <a:spcPct val="20000"/>
              </a:spcBef>
              <a:buFontTx/>
              <a:buChar char="-"/>
              <a:defRPr/>
            </a:pPr>
            <a:r>
              <a:rPr lang="en-US" sz="2800" kern="0" dirty="0" err="1" smtClean="0">
                <a:solidFill>
                  <a:schemeClr val="tx2"/>
                </a:solidFill>
                <a:latin typeface="Times New Roman" pitchFamily="18" charset="0"/>
                <a:cs typeface="Times New Roman" pitchFamily="18" charset="0"/>
              </a:rPr>
              <a:t>Mục</a:t>
            </a:r>
            <a:r>
              <a:rPr lang="en-US" sz="2800" kern="0" dirty="0" smtClean="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đích</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Từ</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ngày</a:t>
            </a:r>
            <a:r>
              <a:rPr lang="en-US" sz="2800" kern="0" dirty="0">
                <a:solidFill>
                  <a:schemeClr val="tx2"/>
                </a:solidFill>
                <a:latin typeface="Times New Roman" pitchFamily="18" charset="0"/>
                <a:cs typeface="Times New Roman" pitchFamily="18" charset="0"/>
              </a:rPr>
              <a:t> 01/01/2017 NHNN </a:t>
            </a:r>
            <a:r>
              <a:rPr lang="en-US" sz="2800" kern="0" dirty="0" err="1">
                <a:solidFill>
                  <a:schemeClr val="tx2"/>
                </a:solidFill>
                <a:latin typeface="Times New Roman" pitchFamily="18" charset="0"/>
                <a:cs typeface="Times New Roman" pitchFamily="18" charset="0"/>
              </a:rPr>
              <a:t>sẽ</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đưa</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vào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sử</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dụng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mới</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một</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duy</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nhất</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để</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thay</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thế</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kê</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tập</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trung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theo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Thông tư 31/2013/TT-NHNN ngày 13/12/2013 (Thông tư 31) </a:t>
            </a:r>
            <a:r>
              <a:rPr lang="en-US" sz="2800" kern="0" dirty="0" err="1">
                <a:solidFill>
                  <a:schemeClr val="tx2"/>
                </a:solidFill>
                <a:latin typeface="Times New Roman" pitchFamily="18" charset="0"/>
                <a:cs typeface="Times New Roman" pitchFamily="18" charset="0"/>
              </a:rPr>
              <a:t>và</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các</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khác</a:t>
            </a:r>
            <a:r>
              <a:rPr lang="en-US" sz="2800" kern="0" dirty="0" smtClean="0">
                <a:solidFill>
                  <a:schemeClr val="tx2"/>
                </a:solidFill>
                <a:latin typeface="Times New Roman" pitchFamily="18" charset="0"/>
                <a:cs typeface="Times New Roman" pitchFamily="18" charset="0"/>
              </a:rPr>
              <a:t>.</a:t>
            </a:r>
          </a:p>
          <a:p>
            <a:pPr marL="514350" indent="-514350" algn="just">
              <a:spcBef>
                <a:spcPct val="20000"/>
              </a:spcBef>
              <a:buFontTx/>
              <a:buChar char="-"/>
              <a:defRPr/>
            </a:pPr>
            <a:r>
              <a:rPr lang="en-US" sz="2800" kern="0" dirty="0" err="1" smtClean="0">
                <a:solidFill>
                  <a:schemeClr val="tx2"/>
                </a:solidFill>
                <a:latin typeface="Times New Roman" pitchFamily="18" charset="0"/>
                <a:cs typeface="Times New Roman" pitchFamily="18" charset="0"/>
              </a:rPr>
              <a:t>Phạm</a:t>
            </a:r>
            <a:r>
              <a:rPr lang="en-US" sz="2800" kern="0" dirty="0" smtClean="0">
                <a:solidFill>
                  <a:schemeClr val="tx2"/>
                </a:solidFill>
                <a:latin typeface="Times New Roman" pitchFamily="18" charset="0"/>
                <a:cs typeface="Times New Roman" pitchFamily="18" charset="0"/>
              </a:rPr>
              <a:t> </a:t>
            </a:r>
            <a:r>
              <a:rPr lang="en-US" sz="2800" kern="0" dirty="0">
                <a:solidFill>
                  <a:schemeClr val="tx2"/>
                </a:solidFill>
                <a:latin typeface="Times New Roman" pitchFamily="18" charset="0"/>
                <a:cs typeface="Times New Roman" pitchFamily="18" charset="0"/>
              </a:rPr>
              <a:t>vi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Gồm các loại báo cáo điện tử do các Đơn vị báo cáo gửi cho NHNN thông qua Cục CNTH theo danh sách các báo cáo tại Phụ lục 02 đính kèm CV 1112/NHNN-CNTH</a:t>
            </a:r>
            <a:endParaRPr lang="en-US" sz="2800" kern="0" dirty="0">
              <a:solidFill>
                <a:schemeClr val="tx2"/>
              </a:solidFill>
              <a:latin typeface="Times New Roman" pitchFamily="18" charset="0"/>
              <a:cs typeface="Times New Roman" pitchFamily="18" charset="0"/>
            </a:endParaRPr>
          </a:p>
          <a:p>
            <a:pPr marL="514350" indent="-514350" algn="just" eaLnBrk="0" hangingPunct="0">
              <a:spcBef>
                <a:spcPct val="20000"/>
              </a:spcBef>
              <a:buFontTx/>
              <a:buChar char="-"/>
              <a:defRPr/>
            </a:pPr>
            <a:r>
              <a:rPr lang="en-US" sz="2800" kern="0" dirty="0" err="1" smtClean="0">
                <a:solidFill>
                  <a:schemeClr val="tx2"/>
                </a:solidFill>
                <a:latin typeface="Times New Roman" pitchFamily="18" charset="0"/>
                <a:cs typeface="Times New Roman" pitchFamily="18" charset="0"/>
              </a:rPr>
              <a:t>Đối</a:t>
            </a:r>
            <a:r>
              <a:rPr lang="en-US" sz="2800" kern="0" dirty="0" smtClean="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tượng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Đơn</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vị</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Các </a:t>
            </a:r>
            <a:r>
              <a:rPr lang="en-US" sz="2800" kern="0" dirty="0" err="1">
                <a:solidFill>
                  <a:schemeClr val="tx2"/>
                </a:solidFill>
                <a:latin typeface="Times New Roman" pitchFamily="18" charset="0"/>
                <a:cs typeface="Times New Roman" pitchFamily="18" charset="0"/>
              </a:rPr>
              <a:t>đơn</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vị</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có trách nhiệm gửi báo cáo điện tử qua hệ thống CNTT cho NHNN theo Thông tư 35 và các văn bản khác của NHNN</a:t>
            </a:r>
            <a:endParaRPr lang="en-US" sz="2800" kern="0" dirty="0">
              <a:solidFill>
                <a:schemeClr val="tx2"/>
              </a:solidFill>
              <a:latin typeface="Times New Roman" pitchFamily="18" charset="0"/>
              <a:cs typeface="Times New Roman" pitchFamily="18" charset="0"/>
            </a:endParaRPr>
          </a:p>
          <a:p>
            <a:pPr marL="514350" indent="-514350" algn="just">
              <a:spcBef>
                <a:spcPct val="20000"/>
              </a:spcBef>
              <a:buFontTx/>
              <a:buChar char="-"/>
              <a:defRPr/>
            </a:pPr>
            <a:endParaRPr lang="en-US" altLang="ko-KR" kern="0"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2629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282498" y="1593656"/>
            <a:ext cx="7486824" cy="4695631"/>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62"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4)</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5" name="직사각형 64"/>
          <p:cNvSpPr/>
          <p:nvPr/>
        </p:nvSpPr>
        <p:spPr>
          <a:xfrm>
            <a:off x="8105632" y="2558512"/>
            <a:ext cx="1665723" cy="861774"/>
          </a:xfrm>
          <a:prstGeom prst="rect">
            <a:avLst/>
          </a:prstGeom>
        </p:spPr>
        <p:txBody>
          <a:bodyPr wrap="square">
            <a:spAutoFit/>
          </a:bodyPr>
          <a:lstStyle/>
          <a:p>
            <a:pPr latinLnBrk="1"/>
            <a:r>
              <a:rPr lang="en-US" altLang="ko-KR" sz="1000" b="1" smtClean="0"/>
              <a:t>[Màn hình hướng dẫn lập báo cáo]</a:t>
            </a:r>
            <a:endParaRPr lang="en-US" altLang="ko-KR" sz="1000" b="1" dirty="0" smtClean="0"/>
          </a:p>
          <a:p>
            <a:pPr latinLnBrk="1"/>
            <a:r>
              <a:rPr lang="en-US" altLang="ko-KR" sz="1000" smtClean="0"/>
              <a:t>Khi người dùng click vào nút help, màn hình hướng dẫn lập báo cáo sẽ hiện ra.</a:t>
            </a:r>
            <a:endParaRPr lang="ko-KR" altLang="en-US" sz="1000" dirty="0"/>
          </a:p>
        </p:txBody>
      </p:sp>
      <p:cxnSp>
        <p:nvCxnSpPr>
          <p:cNvPr id="66" name="꺾인 연결선 65"/>
          <p:cNvCxnSpPr/>
          <p:nvPr/>
        </p:nvCxnSpPr>
        <p:spPr>
          <a:xfrm flipV="1">
            <a:off x="4899102" y="2716427"/>
            <a:ext cx="3205628" cy="718149"/>
          </a:xfrm>
          <a:prstGeom prst="bentConnector3">
            <a:avLst>
              <a:gd name="adj1" fmla="val 9383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꺾인 연결선 67"/>
          <p:cNvCxnSpPr/>
          <p:nvPr/>
        </p:nvCxnSpPr>
        <p:spPr>
          <a:xfrm>
            <a:off x="5798634" y="2558512"/>
            <a:ext cx="2306096" cy="8499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09438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그림 77"/>
          <p:cNvPicPr>
            <a:picLocks/>
          </p:cNvPicPr>
          <p:nvPr/>
        </p:nvPicPr>
        <p:blipFill>
          <a:blip r:embed="rId2" cstate="print"/>
          <a:stretch>
            <a:fillRect/>
          </a:stretch>
        </p:blipFill>
        <p:spPr>
          <a:xfrm>
            <a:off x="267629" y="1536258"/>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70"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5)</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5" name="직사각형 64"/>
          <p:cNvSpPr/>
          <p:nvPr/>
        </p:nvSpPr>
        <p:spPr>
          <a:xfrm>
            <a:off x="8178717" y="2102418"/>
            <a:ext cx="1612744" cy="707886"/>
          </a:xfrm>
          <a:prstGeom prst="rect">
            <a:avLst/>
          </a:prstGeom>
        </p:spPr>
        <p:txBody>
          <a:bodyPr wrap="square">
            <a:spAutoFit/>
          </a:bodyPr>
          <a:lstStyle/>
          <a:p>
            <a:pPr latinLnBrk="1"/>
            <a:r>
              <a:rPr lang="en-US" altLang="ko-KR" sz="1000" b="1" smtClean="0"/>
              <a:t>[Nút Upload]</a:t>
            </a:r>
            <a:endParaRPr lang="en-US" altLang="ko-KR" sz="1000" b="1" dirty="0" smtClean="0"/>
          </a:p>
          <a:p>
            <a:pPr latinLnBrk="1"/>
            <a:r>
              <a:rPr lang="en-US" altLang="ko-KR" sz="1000" smtClean="0"/>
              <a:t>Màn hình pop-up cho phép người dùng tìm kiếm file để thêm vào.</a:t>
            </a:r>
            <a:endParaRPr lang="en-US" altLang="ko-KR" sz="1000" dirty="0" smtClean="0"/>
          </a:p>
        </p:txBody>
      </p:sp>
      <p:cxnSp>
        <p:nvCxnSpPr>
          <p:cNvPr id="71" name="꺾인 연결선 70"/>
          <p:cNvCxnSpPr/>
          <p:nvPr/>
        </p:nvCxnSpPr>
        <p:spPr>
          <a:xfrm flipV="1">
            <a:off x="4564566" y="2253076"/>
            <a:ext cx="3614154" cy="1119804"/>
          </a:xfrm>
          <a:prstGeom prst="bentConnector3">
            <a:avLst>
              <a:gd name="adj1" fmla="val 1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직사각형 71"/>
          <p:cNvSpPr/>
          <p:nvPr/>
        </p:nvSpPr>
        <p:spPr>
          <a:xfrm>
            <a:off x="8141812" y="3161425"/>
            <a:ext cx="1594337" cy="553998"/>
          </a:xfrm>
          <a:prstGeom prst="rect">
            <a:avLst/>
          </a:prstGeom>
        </p:spPr>
        <p:txBody>
          <a:bodyPr wrap="square">
            <a:spAutoFit/>
          </a:bodyPr>
          <a:lstStyle/>
          <a:p>
            <a:pPr latinLnBrk="1"/>
            <a:r>
              <a:rPr lang="en-US" altLang="ko-KR" sz="1000" b="1" smtClean="0"/>
              <a:t>[Nút Delete]</a:t>
            </a:r>
            <a:endParaRPr lang="en-US" altLang="ko-KR" sz="1000" b="1" dirty="0" smtClean="0"/>
          </a:p>
          <a:p>
            <a:pPr latinLnBrk="1"/>
            <a:r>
              <a:rPr lang="en-US" altLang="ko-KR" sz="1000" smtClean="0"/>
              <a:t>Các file đính kèm được chọn sẽ bị xóa.</a:t>
            </a:r>
            <a:endParaRPr lang="ko-KR" altLang="en-US" sz="1000" dirty="0"/>
          </a:p>
        </p:txBody>
      </p:sp>
      <p:cxnSp>
        <p:nvCxnSpPr>
          <p:cNvPr id="73" name="꺾인 연결선 72"/>
          <p:cNvCxnSpPr/>
          <p:nvPr/>
        </p:nvCxnSpPr>
        <p:spPr>
          <a:xfrm flipV="1">
            <a:off x="4988816" y="3301989"/>
            <a:ext cx="3145832" cy="101253"/>
          </a:xfrm>
          <a:prstGeom prst="bentConnector3">
            <a:avLst>
              <a:gd name="adj1" fmla="val -33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직사각형 73"/>
          <p:cNvSpPr/>
          <p:nvPr/>
        </p:nvSpPr>
        <p:spPr>
          <a:xfrm>
            <a:off x="8178717" y="5527186"/>
            <a:ext cx="1557432" cy="707886"/>
          </a:xfrm>
          <a:prstGeom prst="rect">
            <a:avLst/>
          </a:prstGeom>
        </p:spPr>
        <p:txBody>
          <a:bodyPr wrap="square">
            <a:spAutoFit/>
          </a:bodyPr>
          <a:lstStyle/>
          <a:p>
            <a:pPr latinLnBrk="1"/>
            <a:r>
              <a:rPr lang="en-US" altLang="ko-KR" sz="1000" b="1" smtClean="0"/>
              <a:t>[Nút Close ]</a:t>
            </a:r>
            <a:endParaRPr lang="en-US" altLang="ko-KR" sz="1000" b="1" dirty="0" smtClean="0"/>
          </a:p>
          <a:p>
            <a:pPr latinLnBrk="1"/>
            <a:r>
              <a:rPr lang="en-US" altLang="ko-KR" sz="1000" smtClean="0"/>
              <a:t>Các file đính kèm được lựa chọn sẽ được thêm vào.</a:t>
            </a:r>
            <a:endParaRPr lang="ko-KR" altLang="en-US" sz="1000" dirty="0"/>
          </a:p>
        </p:txBody>
      </p:sp>
      <p:cxnSp>
        <p:nvCxnSpPr>
          <p:cNvPr id="75" name="꺾인 연결선 74"/>
          <p:cNvCxnSpPr/>
          <p:nvPr/>
        </p:nvCxnSpPr>
        <p:spPr>
          <a:xfrm>
            <a:off x="5612780" y="3465613"/>
            <a:ext cx="2529034" cy="221609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1340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p:cNvPicPr>
          <p:nvPr/>
        </p:nvPicPr>
        <p:blipFill>
          <a:blip r:embed="rId3" cstate="print"/>
          <a:stretch>
            <a:fillRect/>
          </a:stretch>
        </p:blipFill>
        <p:spPr>
          <a:xfrm>
            <a:off x="377127" y="1536258"/>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163"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6)</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64" name="직사각형 163"/>
          <p:cNvSpPr/>
          <p:nvPr/>
        </p:nvSpPr>
        <p:spPr>
          <a:xfrm>
            <a:off x="8166922" y="2359188"/>
            <a:ext cx="1586680" cy="707886"/>
          </a:xfrm>
          <a:prstGeom prst="rect">
            <a:avLst/>
          </a:prstGeom>
        </p:spPr>
        <p:txBody>
          <a:bodyPr wrap="square">
            <a:spAutoFit/>
          </a:bodyPr>
          <a:lstStyle/>
          <a:p>
            <a:pPr latinLnBrk="1"/>
            <a:r>
              <a:rPr lang="en-US" altLang="ko-KR" sz="1000" b="1" smtClean="0"/>
              <a:t>[Chọn file]</a:t>
            </a:r>
            <a:endParaRPr lang="en-US" altLang="ko-KR" sz="1000" b="1" dirty="0" smtClean="0"/>
          </a:p>
          <a:p>
            <a:pPr latinLnBrk="1"/>
            <a:r>
              <a:rPr lang="en-US" altLang="ko-KR" sz="1000" smtClean="0"/>
              <a:t>Các file được chọn và thêm vào bằng các định dạng được định sẵn.</a:t>
            </a:r>
            <a:endParaRPr lang="ko-KR" altLang="en-US" sz="1000" dirty="0"/>
          </a:p>
        </p:txBody>
      </p:sp>
      <p:sp>
        <p:nvSpPr>
          <p:cNvPr id="166" name="직사각형 165"/>
          <p:cNvSpPr/>
          <p:nvPr/>
        </p:nvSpPr>
        <p:spPr>
          <a:xfrm>
            <a:off x="8197033" y="4081390"/>
            <a:ext cx="1556566" cy="861774"/>
          </a:xfrm>
          <a:prstGeom prst="rect">
            <a:avLst/>
          </a:prstGeom>
        </p:spPr>
        <p:txBody>
          <a:bodyPr wrap="square">
            <a:spAutoFit/>
          </a:bodyPr>
          <a:lstStyle/>
          <a:p>
            <a:pPr latinLnBrk="1"/>
            <a:r>
              <a:rPr lang="en-US" altLang="ko-KR" sz="1000" b="1" smtClean="0"/>
              <a:t>[Định dạng file]</a:t>
            </a:r>
            <a:endParaRPr lang="en-US" altLang="ko-KR" sz="1000" b="1" dirty="0" smtClean="0"/>
          </a:p>
          <a:p>
            <a:pPr latinLnBrk="1"/>
            <a:r>
              <a:rPr lang="en-US" altLang="ko-KR" sz="1000" smtClean="0"/>
              <a:t>Người sử dụng có thể upload file theo các định dạng: Word</a:t>
            </a:r>
            <a:r>
              <a:rPr lang="en-US" altLang="ko-KR" sz="1000" dirty="0"/>
              <a:t>, Excel, Pdf</a:t>
            </a:r>
            <a:r>
              <a:rPr lang="en-US" altLang="ko-KR" sz="1000"/>
              <a:t>, </a:t>
            </a:r>
            <a:r>
              <a:rPr lang="en-US" altLang="ko-KR" sz="1000" smtClean="0"/>
              <a:t>và hình ảnh.</a:t>
            </a:r>
            <a:endParaRPr lang="ko-KR" altLang="en-US" sz="1000" dirty="0"/>
          </a:p>
        </p:txBody>
      </p:sp>
      <p:cxnSp>
        <p:nvCxnSpPr>
          <p:cNvPr id="165" name="꺾인 연결선 164"/>
          <p:cNvCxnSpPr/>
          <p:nvPr/>
        </p:nvCxnSpPr>
        <p:spPr>
          <a:xfrm flipV="1">
            <a:off x="4668644" y="2657473"/>
            <a:ext cx="3495640" cy="63737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꺾인 연결선 166"/>
          <p:cNvCxnSpPr/>
          <p:nvPr/>
        </p:nvCxnSpPr>
        <p:spPr>
          <a:xfrm flipV="1">
            <a:off x="4962938" y="4309160"/>
            <a:ext cx="3234095" cy="31528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2683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7)</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graphicFrame>
        <p:nvGraphicFramePr>
          <p:cNvPr id="10"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79878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그림 41"/>
          <p:cNvPicPr>
            <a:picLocks noChangeAspect="1"/>
          </p:cNvPicPr>
          <p:nvPr/>
        </p:nvPicPr>
        <p:blipFill>
          <a:blip r:embed="rId3" cstate="print"/>
          <a:stretch>
            <a:fillRect/>
          </a:stretch>
        </p:blipFill>
        <p:spPr>
          <a:xfrm>
            <a:off x="454241" y="2034133"/>
            <a:ext cx="7507224" cy="4000922"/>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7)</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6" name="TextBox 45"/>
          <p:cNvSpPr txBox="1"/>
          <p:nvPr/>
        </p:nvSpPr>
        <p:spPr>
          <a:xfrm>
            <a:off x="8210548" y="3944043"/>
            <a:ext cx="1355844" cy="640071"/>
          </a:xfrm>
          <a:prstGeom prst="rect">
            <a:avLst/>
          </a:prstGeom>
        </p:spPr>
        <p:txBody>
          <a:bodyPr wrap="square" rtlCol="0">
            <a:normAutofit lnSpcReduction="10000"/>
          </a:bodyPr>
          <a:lstStyle/>
          <a:p>
            <a:pPr>
              <a:spcAft>
                <a:spcPts val="1000"/>
              </a:spcAft>
              <a:buNone/>
            </a:pPr>
            <a:r>
              <a:rPr lang="en-US" altLang="ko-KR" sz="1000" b="1" smtClean="0">
                <a:latin typeface="+mn-ea"/>
                <a:cs typeface="Times New Roman" panose="02020603050405020304" pitchFamily="18" charset="0"/>
              </a:rPr>
              <a:t>[Trạng thái báo cáo]</a:t>
            </a:r>
            <a:endParaRPr lang="en-US" altLang="ko-KR" sz="1000" b="1" dirty="0" smtClean="0">
              <a:latin typeface="+mn-ea"/>
              <a:cs typeface="Times New Roman" panose="02020603050405020304" pitchFamily="18" charset="0"/>
            </a:endParaRPr>
          </a:p>
          <a:p>
            <a:pPr>
              <a:spcAft>
                <a:spcPts val="1000"/>
              </a:spcAft>
              <a:buNone/>
            </a:pPr>
            <a:r>
              <a:rPr lang="en-US" altLang="ko-KR" sz="1000" smtClean="0">
                <a:latin typeface="+mn-ea"/>
                <a:cs typeface="Times New Roman" panose="02020603050405020304" pitchFamily="18" charset="0"/>
              </a:rPr>
              <a:t>Validated – Đã kiểm tra</a:t>
            </a:r>
            <a:endParaRPr lang="ko-KR" altLang="en-US" sz="1000" dirty="0" smtClean="0">
              <a:latin typeface="+mn-ea"/>
              <a:cs typeface="Times New Roman" panose="02020603050405020304" pitchFamily="18" charset="0"/>
            </a:endParaRPr>
          </a:p>
        </p:txBody>
      </p:sp>
      <p:cxnSp>
        <p:nvCxnSpPr>
          <p:cNvPr id="47" name="꺾인 연결선 46"/>
          <p:cNvCxnSpPr/>
          <p:nvPr/>
        </p:nvCxnSpPr>
        <p:spPr>
          <a:xfrm flipV="1">
            <a:off x="5478966" y="4288535"/>
            <a:ext cx="2654986" cy="22399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7145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p:cNvPicPr>
          <p:nvPr/>
        </p:nvPicPr>
        <p:blipFill>
          <a:blip r:embed="rId3" cstate="print"/>
          <a:stretch>
            <a:fillRect/>
          </a:stretch>
        </p:blipFill>
        <p:spPr>
          <a:xfrm>
            <a:off x="406863" y="1593902"/>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smtClean="0"/>
                    </a:p>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56"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8)</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7" name="TextBox 56"/>
          <p:cNvSpPr txBox="1"/>
          <p:nvPr/>
        </p:nvSpPr>
        <p:spPr>
          <a:xfrm>
            <a:off x="8181421" y="3948482"/>
            <a:ext cx="1355844" cy="793306"/>
          </a:xfrm>
          <a:prstGeom prst="rect">
            <a:avLst/>
          </a:prstGeom>
        </p:spPr>
        <p:txBody>
          <a:bodyPr wrap="square" rtlCol="0">
            <a:normAutofit lnSpcReduction="10000"/>
          </a:bodyPr>
          <a:lstStyle/>
          <a:p>
            <a:pPr>
              <a:lnSpc>
                <a:spcPct val="95000"/>
              </a:lnSpc>
              <a:spcAft>
                <a:spcPts val="1000"/>
              </a:spcAft>
              <a:buNone/>
            </a:pPr>
            <a:r>
              <a:rPr lang="en-US" altLang="ko-KR" sz="1000" b="1" smtClean="0">
                <a:latin typeface="+mn-ea"/>
                <a:cs typeface="Times New Roman" panose="02020603050405020304" pitchFamily="18" charset="0"/>
              </a:rPr>
              <a:t>[Lỗi khi kiểm tra]</a:t>
            </a:r>
            <a:endParaRPr lang="en-US" altLang="ko-KR" sz="1000" b="1" dirty="0" smtClean="0">
              <a:latin typeface="+mn-ea"/>
              <a:cs typeface="Times New Roman" panose="02020603050405020304" pitchFamily="18" charset="0"/>
            </a:endParaRPr>
          </a:p>
          <a:p>
            <a:pPr>
              <a:lnSpc>
                <a:spcPct val="95000"/>
              </a:lnSpc>
              <a:spcAft>
                <a:spcPts val="1000"/>
              </a:spcAft>
              <a:buNone/>
            </a:pPr>
            <a:r>
              <a:rPr lang="en-US" altLang="ko-KR" sz="1000" smtClean="0">
                <a:latin typeface="+mn-ea"/>
                <a:cs typeface="Times New Roman" panose="02020603050405020304" pitchFamily="18" charset="0"/>
              </a:rPr>
              <a:t>Màn hình này chỉ hiện ra khi xảy ra lối kiểm tra.</a:t>
            </a:r>
            <a:endParaRPr lang="ko-KR" altLang="en-US" sz="1000" dirty="0" smtClean="0">
              <a:latin typeface="+mn-ea"/>
              <a:cs typeface="Times New Roman" panose="02020603050405020304" pitchFamily="18" charset="0"/>
            </a:endParaRPr>
          </a:p>
        </p:txBody>
      </p:sp>
      <p:cxnSp>
        <p:nvCxnSpPr>
          <p:cNvPr id="3" name="꺾인 연결선 2"/>
          <p:cNvCxnSpPr/>
          <p:nvPr/>
        </p:nvCxnSpPr>
        <p:spPr>
          <a:xfrm>
            <a:off x="2847703" y="2886891"/>
            <a:ext cx="5310876" cy="139214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3061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그림 65"/>
          <p:cNvPicPr>
            <a:picLocks/>
          </p:cNvPicPr>
          <p:nvPr/>
        </p:nvPicPr>
        <p:blipFill>
          <a:blip r:embed="rId2" cstate="print"/>
          <a:stretch>
            <a:fillRect/>
          </a:stretch>
        </p:blipFill>
        <p:spPr>
          <a:xfrm>
            <a:off x="406863" y="1619715"/>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8"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9)</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3" name="TextBox 52"/>
          <p:cNvSpPr txBox="1"/>
          <p:nvPr/>
        </p:nvSpPr>
        <p:spPr>
          <a:xfrm>
            <a:off x="8245637" y="3267266"/>
            <a:ext cx="1355844" cy="1080718"/>
          </a:xfrm>
          <a:prstGeom prst="rect">
            <a:avLst/>
          </a:prstGeom>
        </p:spPr>
        <p:txBody>
          <a:bodyPr wrap="square" rtlCol="0">
            <a:noAutofit/>
          </a:bodyPr>
          <a:lstStyle/>
          <a:p>
            <a:pPr latinLnBrk="1">
              <a:spcAft>
                <a:spcPts val="1000"/>
              </a:spcAft>
              <a:buNone/>
            </a:pPr>
            <a:endParaRPr lang="ko-KR" altLang="en-US" sz="1000" b="1" dirty="0"/>
          </a:p>
        </p:txBody>
      </p:sp>
      <p:cxnSp>
        <p:nvCxnSpPr>
          <p:cNvPr id="58" name="꺾인 연결선 57"/>
          <p:cNvCxnSpPr/>
          <p:nvPr/>
        </p:nvCxnSpPr>
        <p:spPr>
          <a:xfrm flipV="1">
            <a:off x="5233642" y="3427237"/>
            <a:ext cx="3010769" cy="2183337"/>
          </a:xfrm>
          <a:prstGeom prst="bentConnector3">
            <a:avLst>
              <a:gd name="adj1" fmla="val 1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직사각형 60"/>
          <p:cNvSpPr/>
          <p:nvPr/>
        </p:nvSpPr>
        <p:spPr>
          <a:xfrm>
            <a:off x="8181465" y="4809825"/>
            <a:ext cx="1556566" cy="1323439"/>
          </a:xfrm>
          <a:prstGeom prst="rect">
            <a:avLst/>
          </a:prstGeom>
        </p:spPr>
        <p:txBody>
          <a:bodyPr wrap="square">
            <a:spAutoFit/>
          </a:bodyPr>
          <a:lstStyle/>
          <a:p>
            <a:pPr latinLnBrk="1"/>
            <a:r>
              <a:rPr lang="en-US" altLang="ko-KR" sz="1000" b="1" smtClean="0"/>
              <a:t>[Nút Open]</a:t>
            </a:r>
            <a:endParaRPr lang="en-US" altLang="ko-KR" sz="1000" b="1" dirty="0" smtClean="0"/>
          </a:p>
          <a:p>
            <a:pPr latinLnBrk="1"/>
            <a:r>
              <a:rPr lang="en-US" altLang="ko-KR" sz="1000" smtClean="0"/>
              <a:t>. Khi người dùng click vào nút này, màn hình “Kiểm tra báo cáo” (Review Report) sẽ hiện ra để người dùng có thể kiểm tra lại dữ liệu lần cuối cùng. </a:t>
            </a:r>
            <a:endParaRPr lang="ko-KR" altLang="en-US" sz="1000" dirty="0"/>
          </a:p>
        </p:txBody>
      </p:sp>
      <p:cxnSp>
        <p:nvCxnSpPr>
          <p:cNvPr id="62" name="꺾인 연결선 61"/>
          <p:cNvCxnSpPr/>
          <p:nvPr/>
        </p:nvCxnSpPr>
        <p:spPr>
          <a:xfrm flipV="1">
            <a:off x="6363629" y="5037597"/>
            <a:ext cx="1817836" cy="601734"/>
          </a:xfrm>
          <a:prstGeom prst="bentConnector3">
            <a:avLst>
              <a:gd name="adj1" fmla="val -111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8197033" y="3130293"/>
            <a:ext cx="1556566" cy="1015663"/>
          </a:xfrm>
          <a:prstGeom prst="rect">
            <a:avLst/>
          </a:prstGeom>
        </p:spPr>
        <p:txBody>
          <a:bodyPr wrap="square">
            <a:spAutoFit/>
          </a:bodyPr>
          <a:lstStyle/>
          <a:p>
            <a:pPr latinLnBrk="1"/>
            <a:r>
              <a:rPr lang="en-US" altLang="ko-KR" sz="1000" b="1" smtClean="0"/>
              <a:t>[Chọn người duyệt mức đơn vị]</a:t>
            </a:r>
            <a:endParaRPr lang="en-US" altLang="ko-KR" sz="1000" b="1" dirty="0"/>
          </a:p>
          <a:p>
            <a:pPr latinLnBrk="1"/>
            <a:r>
              <a:rPr lang="en-US" altLang="ko-KR" sz="1000" smtClean="0"/>
              <a:t>Người dùng có thể gửi nhiều báo cáo cùng một lúc cho người duyệt mức đơn vị được chọn.</a:t>
            </a:r>
            <a:endParaRPr lang="en-US" altLang="ko-KR" sz="1000" dirty="0"/>
          </a:p>
        </p:txBody>
      </p:sp>
    </p:spTree>
    <p:extLst>
      <p:ext uri="{BB962C8B-B14F-4D97-AF65-F5344CB8AC3E}">
        <p14:creationId xmlns="" xmlns:p14="http://schemas.microsoft.com/office/powerpoint/2010/main" val="1267781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그림 32"/>
          <p:cNvPicPr>
            <a:picLocks/>
          </p:cNvPicPr>
          <p:nvPr/>
        </p:nvPicPr>
        <p:blipFill>
          <a:blip r:embed="rId2" cstate="print"/>
          <a:stretch>
            <a:fillRect/>
          </a:stretch>
        </p:blipFill>
        <p:spPr>
          <a:xfrm>
            <a:off x="249171" y="1497350"/>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6"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10)</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8" name="직사각형 27"/>
          <p:cNvSpPr/>
          <p:nvPr/>
        </p:nvSpPr>
        <p:spPr>
          <a:xfrm>
            <a:off x="8134004" y="3304320"/>
            <a:ext cx="1556566" cy="553998"/>
          </a:xfrm>
          <a:prstGeom prst="rect">
            <a:avLst/>
          </a:prstGeom>
        </p:spPr>
        <p:txBody>
          <a:bodyPr wrap="square">
            <a:spAutoFit/>
          </a:bodyPr>
          <a:lstStyle/>
          <a:p>
            <a:pPr latinLnBrk="1"/>
            <a:r>
              <a:rPr lang="en-US" altLang="ko-KR" sz="1000" b="1" smtClean="0"/>
              <a:t>[Kiểm tra dữ liệu]</a:t>
            </a:r>
            <a:endParaRPr lang="en-US" altLang="ko-KR" sz="1000" b="1" dirty="0" smtClean="0"/>
          </a:p>
          <a:p>
            <a:pPr latinLnBrk="1"/>
            <a:r>
              <a:rPr lang="en-US" altLang="ko-KR" sz="1000" smtClean="0"/>
              <a:t>Kiểm tra dữ liệu lần cuối cùng.</a:t>
            </a:r>
            <a:endParaRPr lang="ko-KR" altLang="en-US" sz="1000" dirty="0"/>
          </a:p>
        </p:txBody>
      </p:sp>
      <p:cxnSp>
        <p:nvCxnSpPr>
          <p:cNvPr id="29" name="꺾인 연결선 28"/>
          <p:cNvCxnSpPr/>
          <p:nvPr/>
        </p:nvCxnSpPr>
        <p:spPr>
          <a:xfrm flipV="1">
            <a:off x="3018263" y="3532092"/>
            <a:ext cx="5115741" cy="1079955"/>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직사각형 29"/>
          <p:cNvSpPr/>
          <p:nvPr/>
        </p:nvSpPr>
        <p:spPr>
          <a:xfrm>
            <a:off x="8110872" y="4058049"/>
            <a:ext cx="1556566" cy="707886"/>
          </a:xfrm>
          <a:prstGeom prst="rect">
            <a:avLst/>
          </a:prstGeom>
        </p:spPr>
        <p:txBody>
          <a:bodyPr wrap="square">
            <a:spAutoFit/>
          </a:bodyPr>
          <a:lstStyle/>
          <a:p>
            <a:pPr latinLnBrk="1"/>
            <a:r>
              <a:rPr lang="en-US" altLang="ko-KR" sz="1000" b="1" smtClean="0"/>
              <a:t>[Chọn người duyệt mức đơn vị]</a:t>
            </a:r>
            <a:endParaRPr lang="en-US" altLang="ko-KR" sz="1000" b="1" dirty="0" smtClean="0"/>
          </a:p>
          <a:p>
            <a:pPr latinLnBrk="1"/>
            <a:r>
              <a:rPr lang="en-US" altLang="ko-KR" sz="1000" smtClean="0"/>
              <a:t>Người duyệt mức đơn vị được lựa chọn.</a:t>
            </a:r>
            <a:endParaRPr lang="ko-KR" altLang="en-US" sz="1000" dirty="0"/>
          </a:p>
        </p:txBody>
      </p:sp>
      <p:cxnSp>
        <p:nvCxnSpPr>
          <p:cNvPr id="31" name="꺾인 연결선 30"/>
          <p:cNvCxnSpPr/>
          <p:nvPr/>
        </p:nvCxnSpPr>
        <p:spPr>
          <a:xfrm rot="5400000" flipH="1" flipV="1">
            <a:off x="6606722" y="4411165"/>
            <a:ext cx="1648135" cy="1465246"/>
          </a:xfrm>
          <a:prstGeom prst="bentConnector3">
            <a:avLst>
              <a:gd name="adj1" fmla="val 9970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8110872" y="4749623"/>
            <a:ext cx="1556566" cy="1631216"/>
          </a:xfrm>
          <a:prstGeom prst="rect">
            <a:avLst/>
          </a:prstGeom>
        </p:spPr>
        <p:txBody>
          <a:bodyPr wrap="square">
            <a:spAutoFit/>
          </a:bodyPr>
          <a:lstStyle/>
          <a:p>
            <a:pPr latinLnBrk="1"/>
            <a:r>
              <a:rPr lang="en-US" altLang="ko-KR" sz="1000" b="1" smtClean="0"/>
              <a:t>[Nút Gửi - Submit]</a:t>
            </a:r>
            <a:endParaRPr lang="en-US" altLang="ko-KR" sz="1000" b="1" dirty="0" smtClean="0"/>
          </a:p>
          <a:p>
            <a:pPr latinLnBrk="1"/>
            <a:r>
              <a:rPr lang="en-US" altLang="ko-KR" sz="1000" smtClean="0"/>
              <a:t>Báo cáo được gửi tới người duyệt mức đơn vị tương ứng.</a:t>
            </a:r>
            <a:endParaRPr lang="en-US" altLang="ko-KR" sz="1000" dirty="0" smtClean="0"/>
          </a:p>
          <a:p>
            <a:pPr latinLnBrk="1"/>
            <a:r>
              <a:rPr lang="en-US" altLang="ko-KR" sz="1000" smtClean="0"/>
              <a:t>[Trạng thái báo cáo]</a:t>
            </a:r>
            <a:endParaRPr lang="en-US" altLang="ko-KR" sz="1000" dirty="0" smtClean="0"/>
          </a:p>
          <a:p>
            <a:pPr latinLnBrk="1"/>
            <a:r>
              <a:rPr lang="en-US" altLang="ko-KR" sz="1000" smtClean="0"/>
              <a:t>Khi người sử dụng click vào đây, trang thái báo cáo sẽ chuyển thành Chờ duyệt mức đơn vị - C.I Review.</a:t>
            </a:r>
            <a:endParaRPr lang="ko-KR" altLang="en-US" sz="1000" dirty="0"/>
          </a:p>
        </p:txBody>
      </p:sp>
      <p:cxnSp>
        <p:nvCxnSpPr>
          <p:cNvPr id="35" name="꺾인 연결선 34"/>
          <p:cNvCxnSpPr>
            <a:endCxn id="34" idx="1"/>
          </p:cNvCxnSpPr>
          <p:nvPr/>
        </p:nvCxnSpPr>
        <p:spPr>
          <a:xfrm flipV="1">
            <a:off x="7430789" y="5565231"/>
            <a:ext cx="680083" cy="27608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1174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260194" y="1450752"/>
            <a:ext cx="7509649" cy="4709947"/>
          </a:xfrm>
          <a:prstGeom prst="rect">
            <a:avLst/>
          </a:prstGeom>
        </p:spPr>
      </p:pic>
      <p:graphicFrame>
        <p:nvGraphicFramePr>
          <p:cNvPr id="4" name="다이어그램 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2.1.2</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không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phát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sinh</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 xmlns:p14="http://schemas.microsoft.com/office/powerpoint/2010/main" val="2560059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p:cNvSpPr/>
          <p:nvPr/>
        </p:nvSpPr>
        <p:spPr>
          <a:xfrm>
            <a:off x="1875905" y="945921"/>
            <a:ext cx="7803672" cy="1562100"/>
          </a:xfrm>
          <a:prstGeom prst="rect">
            <a:avLst/>
          </a:prstGeom>
          <a:solidFill>
            <a:schemeClr val="accent5">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itchFamily="18" charset="0"/>
              <a:cs typeface="Times New Roman" pitchFamily="18" charset="0"/>
            </a:endParaRPr>
          </a:p>
        </p:txBody>
      </p:sp>
      <p:sp>
        <p:nvSpPr>
          <p:cNvPr id="3" name="타원 2"/>
          <p:cNvSpPr/>
          <p:nvPr/>
        </p:nvSpPr>
        <p:spPr>
          <a:xfrm>
            <a:off x="3109441" y="1344706"/>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6" name="타원 5"/>
          <p:cNvSpPr/>
          <p:nvPr/>
        </p:nvSpPr>
        <p:spPr>
          <a:xfrm>
            <a:off x="5048498" y="1344705"/>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9" name="타원 8"/>
          <p:cNvSpPr/>
          <p:nvPr/>
        </p:nvSpPr>
        <p:spPr>
          <a:xfrm>
            <a:off x="6987554" y="1344706"/>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2" name="모서리가 둥근 직사각형 11"/>
          <p:cNvSpPr/>
          <p:nvPr/>
        </p:nvSpPr>
        <p:spPr>
          <a:xfrm>
            <a:off x="814629" y="1380159"/>
            <a:ext cx="1168048" cy="932735"/>
          </a:xfrm>
          <a:prstGeom prst="roundRect">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pic>
        <p:nvPicPr>
          <p:cNvPr id="14" name="Picture 2" descr="http://cfile10.uf.tistory.com/image/1338853B4EF3328E14CCA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65176" y="704062"/>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 name="직선 화살표 연결선 19"/>
          <p:cNvCxnSpPr/>
          <p:nvPr/>
        </p:nvCxnSpPr>
        <p:spPr>
          <a:xfrm>
            <a:off x="4350138"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1" name="직선 화살표 연결선 20"/>
          <p:cNvCxnSpPr/>
          <p:nvPr/>
        </p:nvCxnSpPr>
        <p:spPr>
          <a:xfrm>
            <a:off x="6255145"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753706" y="889042"/>
            <a:ext cx="1269098" cy="325703"/>
          </a:xfrm>
          <a:prstGeom prst="rect">
            <a:avLst/>
          </a:prstGeom>
        </p:spPr>
        <p:txBody>
          <a:bodyPr wrap="none" rtlCol="0">
            <a:normAutofit lnSpcReduction="10000"/>
          </a:bodyPr>
          <a:lstStyle/>
          <a:p>
            <a:pPr>
              <a:lnSpc>
                <a:spcPct val="95000"/>
              </a:lnSpc>
              <a:spcAft>
                <a:spcPts val="1000"/>
              </a:spcAft>
              <a:buNone/>
            </a:pP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duyệt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mức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đơn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vị</a:t>
            </a:r>
            <a:endParaRPr lang="ko-KR" altLang="en-US" b="1" dirty="0" smtClean="0">
              <a:latin typeface="Times New Roman" pitchFamily="18" charset="0"/>
              <a:cs typeface="Times New Roman" pitchFamily="18" charset="0"/>
            </a:endParaRPr>
          </a:p>
        </p:txBody>
      </p:sp>
      <p:sp>
        <p:nvSpPr>
          <p:cNvPr id="27" name="TextBox 26"/>
          <p:cNvSpPr txBox="1"/>
          <p:nvPr/>
        </p:nvSpPr>
        <p:spPr>
          <a:xfrm>
            <a:off x="3228556"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1</a:t>
            </a:r>
            <a:endParaRPr lang="ko-KR" altLang="en-US" b="1" dirty="0" smtClean="0">
              <a:latin typeface="Times New Roman" pitchFamily="18" charset="0"/>
              <a:cs typeface="Times New Roman" pitchFamily="18" charset="0"/>
            </a:endParaRPr>
          </a:p>
        </p:txBody>
      </p:sp>
      <p:sp>
        <p:nvSpPr>
          <p:cNvPr id="28" name="TextBox 27"/>
          <p:cNvSpPr txBox="1"/>
          <p:nvPr/>
        </p:nvSpPr>
        <p:spPr>
          <a:xfrm>
            <a:off x="5200451"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2</a:t>
            </a:r>
            <a:endParaRPr lang="ko-KR" altLang="en-US" b="1" dirty="0" smtClean="0">
              <a:latin typeface="Times New Roman" pitchFamily="18" charset="0"/>
              <a:cs typeface="Times New Roman" pitchFamily="18" charset="0"/>
            </a:endParaRPr>
          </a:p>
        </p:txBody>
      </p:sp>
      <p:sp>
        <p:nvSpPr>
          <p:cNvPr id="29" name="TextBox 28"/>
          <p:cNvSpPr txBox="1"/>
          <p:nvPr/>
        </p:nvSpPr>
        <p:spPr>
          <a:xfrm>
            <a:off x="7124096"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3</a:t>
            </a:r>
            <a:endParaRPr lang="ko-KR" altLang="en-US" b="1" dirty="0" smtClean="0">
              <a:latin typeface="Times New Roman" pitchFamily="18" charset="0"/>
              <a:cs typeface="Times New Roman" pitchFamily="18" charset="0"/>
            </a:endParaRPr>
          </a:p>
        </p:txBody>
      </p:sp>
      <p:graphicFrame>
        <p:nvGraphicFramePr>
          <p:cNvPr id="15" name="표 14"/>
          <p:cNvGraphicFramePr>
            <a:graphicFrameLocks noGrp="1"/>
          </p:cNvGraphicFramePr>
          <p:nvPr>
            <p:extLst/>
          </p:nvPr>
        </p:nvGraphicFramePr>
        <p:xfrm>
          <a:off x="322730" y="2916020"/>
          <a:ext cx="9211236" cy="3282247"/>
        </p:xfrm>
        <a:graphic>
          <a:graphicData uri="http://schemas.openxmlformats.org/drawingml/2006/table">
            <a:tbl>
              <a:tblPr firstRow="1" bandRow="1">
                <a:tableStyleId>{5C22544A-7EE6-4342-B048-85BDC9FD1C3A}</a:tableStyleId>
              </a:tblPr>
              <a:tblGrid>
                <a:gridCol w="2124635">
                  <a:extLst>
                    <a:ext uri="{9D8B030D-6E8A-4147-A177-3AD203B41FA5}">
                      <a16:colId xmlns="" xmlns:a16="http://schemas.microsoft.com/office/drawing/2014/main" val="20000"/>
                    </a:ext>
                  </a:extLst>
                </a:gridCol>
                <a:gridCol w="7086601">
                  <a:extLst>
                    <a:ext uri="{9D8B030D-6E8A-4147-A177-3AD203B41FA5}">
                      <a16:colId xmlns="" xmlns:a16="http://schemas.microsoft.com/office/drawing/2014/main" val="20001"/>
                    </a:ext>
                  </a:extLst>
                </a:gridCol>
              </a:tblGrid>
              <a:tr h="569527">
                <a:tc>
                  <a:txBody>
                    <a:bodyPr/>
                    <a:lstStyle/>
                    <a:p>
                      <a:pPr algn="ctr" latinLnBrk="1"/>
                      <a:r>
                        <a:rPr lang="en-US" altLang="ko-KR" sz="2000" dirty="0" err="1" smtClean="0">
                          <a:solidFill>
                            <a:schemeClr val="tx1"/>
                          </a:solidFill>
                          <a:latin typeface="Times New Roman" pitchFamily="18" charset="0"/>
                          <a:cs typeface="Times New Roman" pitchFamily="18" charset="0"/>
                        </a:rPr>
                        <a:t>Bước</a:t>
                      </a:r>
                      <a:endParaRPr lang="ko-KR" altLang="en-US" sz="2000" dirty="0">
                        <a:solidFill>
                          <a:schemeClr val="tx1"/>
                        </a:solidFill>
                        <a:latin typeface="Times New Roman" pitchFamily="18" charset="0"/>
                        <a:cs typeface="Times New Roman" pitchFamily="18" charset="0"/>
                      </a:endParaRPr>
                    </a:p>
                  </a:txBody>
                  <a:tcPr>
                    <a:solidFill>
                      <a:schemeClr val="accent5">
                        <a:lumMod val="75000"/>
                      </a:schemeClr>
                    </a:solidFill>
                  </a:tcPr>
                </a:tc>
                <a:tc>
                  <a:txBody>
                    <a:bodyPr/>
                    <a:lstStyle/>
                    <a:p>
                      <a:pPr algn="ctr" latinLnBrk="1"/>
                      <a:r>
                        <a:rPr lang="en-US" altLang="ko-KR" sz="2000" dirty="0" err="1" smtClean="0">
                          <a:solidFill>
                            <a:schemeClr val="tx1"/>
                          </a:solidFill>
                          <a:latin typeface="Times New Roman" pitchFamily="18" charset="0"/>
                          <a:cs typeface="Times New Roman" pitchFamily="18" charset="0"/>
                        </a:rPr>
                        <a:t>Giải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thích</a:t>
                      </a:r>
                      <a:endParaRPr lang="ko-KR" altLang="en-US" sz="2000" dirty="0">
                        <a:solidFill>
                          <a:schemeClr val="tx1"/>
                        </a:solidFill>
                        <a:latin typeface="Times New Roman" pitchFamily="18" charset="0"/>
                        <a:cs typeface="Times New Roman" pitchFamily="18" charset="0"/>
                      </a:endParaRPr>
                    </a:p>
                  </a:txBody>
                  <a:tcPr>
                    <a:solidFill>
                      <a:schemeClr val="accent5">
                        <a:lumMod val="75000"/>
                      </a:schemeClr>
                    </a:solidFill>
                  </a:tcPr>
                </a:tc>
                <a:extLst>
                  <a:ext uri="{0D108BD9-81ED-4DB2-BD59-A6C34878D82A}">
                    <a16:rowId xmlns="" xmlns:a16="http://schemas.microsoft.com/office/drawing/2014/main" val="10000"/>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1. </a:t>
                      </a:r>
                      <a:r>
                        <a:rPr lang="en-US" altLang="ko-KR" sz="200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dùng</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lựa</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1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để</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nhận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lập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1"/>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2.</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dữ</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liệu</a:t>
                      </a:r>
                      <a:endParaRPr lang="ko-KR" altLang="en-US" sz="20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dùng</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dữ</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liệu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của</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xem</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có</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vấn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đề</a:t>
                      </a:r>
                      <a:r>
                        <a:rPr lang="en-US" altLang="ko-KR" sz="2000" baseline="0" dirty="0" smtClean="0">
                          <a:solidFill>
                            <a:schemeClr val="tx1"/>
                          </a:solidFill>
                          <a:latin typeface="Times New Roman" pitchFamily="18" charset="0"/>
                          <a:cs typeface="Times New Roman" pitchFamily="18" charset="0"/>
                        </a:rPr>
                        <a:t> hay </a:t>
                      </a:r>
                      <a:r>
                        <a:rPr lang="en-US" altLang="ko-KR" sz="2000" baseline="0" dirty="0" err="1" smtClean="0">
                          <a:solidFill>
                            <a:schemeClr val="tx1"/>
                          </a:solidFill>
                          <a:latin typeface="Times New Roman" pitchFamily="18" charset="0"/>
                          <a:cs typeface="Times New Roman" pitchFamily="18" charset="0"/>
                        </a:rPr>
                        <a:t>không</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876438085"/>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3. </a:t>
                      </a:r>
                      <a:r>
                        <a:rPr lang="en-US" altLang="ko-KR" sz="200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&amp;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chối</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baseline="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đã</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t>
                      </a:r>
                      <a:r>
                        <a:rPr lang="en-US" altLang="ko-KR" sz="2000" baseline="0" dirty="0" err="1" smtClean="0">
                          <a:solidFill>
                            <a:schemeClr val="tx1"/>
                          </a:solidFill>
                          <a:latin typeface="Times New Roman" pitchFamily="18" charset="0"/>
                          <a:cs typeface="Times New Roman" pitchFamily="18" charset="0"/>
                        </a:rPr>
                        <a:t>Nếu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phê</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duyệt</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sẽ</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t>
                      </a:r>
                      <a:r>
                        <a:rPr lang="en-US" altLang="ko-KR" sz="2000" baseline="0" dirty="0" err="1" smtClean="0">
                          <a:solidFill>
                            <a:schemeClr val="tx1"/>
                          </a:solidFill>
                          <a:latin typeface="Times New Roman" pitchFamily="18" charset="0"/>
                          <a:cs typeface="Times New Roman" pitchFamily="18" charset="0"/>
                        </a:rPr>
                        <a:t>Tuy</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nhiên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nếu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bị</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chối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thì</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đó</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sẽ</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lại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lập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2"/>
                  </a:ext>
                </a:extLst>
              </a:tr>
            </a:tbl>
          </a:graphicData>
        </a:graphic>
      </p:graphicFrame>
      <p:sp>
        <p:nvSpPr>
          <p:cNvPr id="23"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 Quy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30" name="TextBox 29"/>
          <p:cNvSpPr txBox="1"/>
          <p:nvPr/>
        </p:nvSpPr>
        <p:spPr>
          <a:xfrm>
            <a:off x="886349" y="1511036"/>
            <a:ext cx="996239" cy="721175"/>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Gửi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tới</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smtClean="0">
                <a:latin typeface="Times New Roman" pitchFamily="18" charset="0"/>
                <a:cs typeface="Times New Roman" pitchFamily="18" charset="0"/>
              </a:rPr>
              <a:t>NHNN</a:t>
            </a:r>
          </a:p>
        </p:txBody>
      </p:sp>
      <p:sp>
        <p:nvSpPr>
          <p:cNvPr id="31" name="TextBox 30"/>
          <p:cNvSpPr txBox="1"/>
          <p:nvPr/>
        </p:nvSpPr>
        <p:spPr>
          <a:xfrm>
            <a:off x="3235340" y="1506062"/>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báo</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cáo</a:t>
            </a:r>
            <a:endParaRPr lang="en-US" altLang="ko-KR" b="1" dirty="0" smtClean="0">
              <a:latin typeface="Times New Roman" pitchFamily="18" charset="0"/>
              <a:cs typeface="Times New Roman" pitchFamily="18" charset="0"/>
            </a:endParaRPr>
          </a:p>
        </p:txBody>
      </p:sp>
      <p:sp>
        <p:nvSpPr>
          <p:cNvPr id="32" name="TextBox 31"/>
          <p:cNvSpPr txBox="1"/>
          <p:nvPr/>
        </p:nvSpPr>
        <p:spPr>
          <a:xfrm>
            <a:off x="5160950" y="1506061"/>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Kiểm</a:t>
            </a:r>
            <a:r>
              <a:rPr lang="en-US" altLang="ko-KR" b="1" dirty="0" smtClean="0">
                <a:latin typeface="Times New Roman" pitchFamily="18" charset="0"/>
                <a:cs typeface="Times New Roman" pitchFamily="18" charset="0"/>
              </a:rPr>
              <a:t> tra </a:t>
            </a:r>
          </a:p>
          <a:p>
            <a:pPr algn="ctr">
              <a:lnSpc>
                <a:spcPts val="520"/>
              </a:lnSpc>
              <a:spcAft>
                <a:spcPts val="1000"/>
              </a:spcAft>
              <a:buNone/>
            </a:pPr>
            <a:r>
              <a:rPr lang="en-US" altLang="ko-KR" b="1" dirty="0" err="1" smtClean="0">
                <a:latin typeface="Times New Roman" pitchFamily="18" charset="0"/>
                <a:cs typeface="Times New Roman" pitchFamily="18" charset="0"/>
              </a:rPr>
              <a:t>dữ</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liệu</a:t>
            </a:r>
            <a:endParaRPr lang="en-US" altLang="ko-KR" b="1" dirty="0" smtClean="0">
              <a:latin typeface="Times New Roman" pitchFamily="18" charset="0"/>
              <a:cs typeface="Times New Roman" pitchFamily="18" charset="0"/>
            </a:endParaRPr>
          </a:p>
        </p:txBody>
      </p:sp>
      <p:sp>
        <p:nvSpPr>
          <p:cNvPr id="33" name="TextBox 32"/>
          <p:cNvSpPr txBox="1"/>
          <p:nvPr/>
        </p:nvSpPr>
        <p:spPr>
          <a:xfrm>
            <a:off x="7100006" y="1506062"/>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Gửi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tới</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smtClean="0">
                <a:latin typeface="Times New Roman" pitchFamily="18" charset="0"/>
                <a:cs typeface="Times New Roman" pitchFamily="18" charset="0"/>
              </a:rPr>
              <a:t>NHNN&amp;</a:t>
            </a:r>
          </a:p>
          <a:p>
            <a:pPr algn="ctr">
              <a:lnSpc>
                <a:spcPts val="520"/>
              </a:lnSpc>
              <a:spcAft>
                <a:spcPts val="1000"/>
              </a:spcAft>
              <a:buNone/>
            </a:pP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Từ</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chối</a:t>
            </a:r>
            <a:endParaRPr lang="en-US" altLang="ko-KR"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3383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503477" y="756024"/>
            <a:ext cx="9148523"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en-US" sz="3200" dirty="0" smtClean="0">
              <a:solidFill>
                <a:schemeClr val="accent1">
                  <a:lumMod val="75000"/>
                </a:schemeClr>
              </a:solidFill>
              <a:latin typeface="Gill Sans" charset="0"/>
              <a:ea typeface="Gill Sans" charset="0"/>
              <a:cs typeface="Gill Sans" charset="0"/>
              <a:sym typeface="Gill Sans" charset="0"/>
            </a:endParaRPr>
          </a:p>
          <a:p>
            <a:pPr>
              <a:spcAft>
                <a:spcPts val="12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1.1.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hệ</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thống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báo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của</a:t>
            </a:r>
            <a:r>
              <a:rPr lang="en-US" altLang="ko-KR" sz="2800" dirty="0" smtClean="0">
                <a:solidFill>
                  <a:schemeClr val="tx2"/>
                </a:solidFill>
                <a:latin typeface="Times New Roman" pitchFamily="18" charset="0"/>
                <a:ea typeface="Gill Sans" charset="0"/>
                <a:cs typeface="Times New Roman" pitchFamily="18" charset="0"/>
                <a:sym typeface="Gill Sans" charset="0"/>
              </a:rPr>
              <a:t> NHNN.</a:t>
            </a:r>
          </a:p>
          <a:p>
            <a:pPr>
              <a:spcAft>
                <a:spcPts val="12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1.2.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phần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mềm</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cài</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đặt</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tại</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các</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đơn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vị</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báo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cáo</a:t>
            </a:r>
            <a:r>
              <a:rPr lang="en-US" altLang="ko-KR" sz="2800" dirty="0" smtClean="0">
                <a:solidFill>
                  <a:schemeClr val="tx2"/>
                </a:solidFill>
                <a:latin typeface="Times New Roman" pitchFamily="18" charset="0"/>
                <a:ea typeface="Gill Sans" charset="0"/>
                <a:cs typeface="Times New Roman" pitchFamily="18" charset="0"/>
                <a:sym typeface="Gill Sans" charset="0"/>
              </a:rPr>
              <a:t> (UDSS - Unified Data Submission Subsystem).</a:t>
            </a:r>
            <a:endParaRPr lang="en-US" altLang="ko-KR" sz="2800" dirty="0">
              <a:solidFill>
                <a:schemeClr val="tx2"/>
              </a:solidFill>
              <a:latin typeface="Times New Roman" pitchFamily="18" charset="0"/>
              <a:ea typeface="Gill Sans" charset="0"/>
              <a:cs typeface="Times New Roman" pitchFamily="18" charset="0"/>
              <a:sym typeface="Gill Sans" charset="0"/>
            </a:endParaRPr>
          </a:p>
          <a:p>
            <a:pPr>
              <a:spcAft>
                <a:spcPts val="6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1.3.</a:t>
            </a:r>
            <a:r>
              <a:rPr lang="ko-KR" altLang="en-US"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thu</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thập</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dữ</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liệu</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p>
          <a:p>
            <a:pPr>
              <a:spcAft>
                <a:spcPts val="6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(Data Submission Portal).</a:t>
            </a:r>
          </a:p>
          <a:p>
            <a:endParaRPr lang="en-US" altLang="en-US" sz="2800" dirty="0" smtClean="0">
              <a:solidFill>
                <a:schemeClr val="accent1">
                  <a:lumMod val="75000"/>
                </a:schemeClr>
              </a:solidFill>
              <a:latin typeface="Gill Sans" charset="0"/>
              <a:ea typeface="Gill Sans" charset="0"/>
              <a:cs typeface="Gill Sans" charset="0"/>
              <a:sym typeface="Gill Sans" charset="0"/>
            </a:endParaRPr>
          </a:p>
        </p:txBody>
      </p:sp>
      <p:sp>
        <p:nvSpPr>
          <p:cNvPr id="6" name="제목 3"/>
          <p:cNvSpPr txBox="1">
            <a:spLocks/>
          </p:cNvSpPr>
          <p:nvPr/>
        </p:nvSpPr>
        <p:spPr>
          <a:xfrm>
            <a:off x="177800" y="82550"/>
            <a:ext cx="9156700" cy="477838"/>
          </a:xfrm>
          <a:prstGeom prst="rect">
            <a:avLst/>
          </a:prstGeom>
        </p:spPr>
        <p:txBody>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I.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Giới</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thiệu</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chung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về</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hệ</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thống</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báo</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cáo</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mới</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của</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NHNN</a:t>
            </a:r>
            <a:endParaRPr kumimoji="1" lang="en-US" altLang="en-US" sz="2800" b="1" i="0" u="none" strike="noStrike" kern="1200" cap="none" spc="0" normalizeH="0" baseline="0" noProof="0" dirty="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endParaRPr>
          </a:p>
        </p:txBody>
      </p:sp>
    </p:spTree>
    <p:extLst>
      <p:ext uri="{BB962C8B-B14F-4D97-AF65-F5344CB8AC3E}">
        <p14:creationId xmlns="" xmlns:p14="http://schemas.microsoft.com/office/powerpoint/2010/main" val="2043097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그림 53"/>
          <p:cNvPicPr>
            <a:picLocks/>
          </p:cNvPicPr>
          <p:nvPr/>
        </p:nvPicPr>
        <p:blipFill>
          <a:blip r:embed="rId2" cstate="print"/>
          <a:stretch>
            <a:fillRect/>
          </a:stretch>
        </p:blipFill>
        <p:spPr>
          <a:xfrm>
            <a:off x="490068" y="1610366"/>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9"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(1)</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40" name="꺾인 연결선 39"/>
          <p:cNvCxnSpPr/>
          <p:nvPr/>
        </p:nvCxnSpPr>
        <p:spPr>
          <a:xfrm>
            <a:off x="2549912" y="2661424"/>
            <a:ext cx="609600" cy="208156"/>
          </a:xfrm>
          <a:prstGeom prst="bentConnector3">
            <a:avLst>
              <a:gd name="adj1" fmla="val 1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692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p:cNvPicPr>
            <a:picLocks/>
          </p:cNvPicPr>
          <p:nvPr/>
        </p:nvPicPr>
        <p:blipFill>
          <a:blip r:embed="rId2" cstate="print"/>
          <a:stretch>
            <a:fillRect/>
          </a:stretch>
        </p:blipFill>
        <p:spPr>
          <a:xfrm>
            <a:off x="343132" y="1612281"/>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1894124350"/>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1"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(2)</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2" name="TextBox 21"/>
          <p:cNvSpPr txBox="1"/>
          <p:nvPr/>
        </p:nvSpPr>
        <p:spPr>
          <a:xfrm>
            <a:off x="8260555" y="1698196"/>
            <a:ext cx="1493044" cy="1121204"/>
          </a:xfrm>
          <a:prstGeom prst="rect">
            <a:avLst/>
          </a:prstGeom>
        </p:spPr>
        <p:txBody>
          <a:bodyPr wrap="square" rtlCol="0">
            <a:noAutofit/>
          </a:bodyPr>
          <a:lstStyle/>
          <a:p>
            <a:pPr>
              <a:lnSpc>
                <a:spcPct val="95000"/>
              </a:lnSpc>
              <a:spcAft>
                <a:spcPts val="1000"/>
              </a:spcAft>
              <a:buNone/>
            </a:pPr>
            <a:r>
              <a:rPr lang="en-US" altLang="ko-KR" sz="1000">
                <a:latin typeface="+mn-ea"/>
                <a:cs typeface="Times New Roman" panose="02020603050405020304" pitchFamily="18" charset="0"/>
              </a:rPr>
              <a:t>Khi mở báo cáo, màn hình này sẽ hiện ra và người dùng chỉ có thể xem dữ liệu, tuy nhiên người dùng có thể thay đổi trạng thái báo cáo bằng việc click nút “Hoàn thành” – Complete.</a:t>
            </a:r>
            <a:endParaRPr lang="en-US" altLang="ko-KR" sz="1000" dirty="0">
              <a:latin typeface="+mn-ea"/>
              <a:cs typeface="Times New Roman" panose="02020603050405020304" pitchFamily="18" charset="0"/>
            </a:endParaRPr>
          </a:p>
        </p:txBody>
      </p:sp>
      <p:cxnSp>
        <p:nvCxnSpPr>
          <p:cNvPr id="23" name="꺾인 연결선 22"/>
          <p:cNvCxnSpPr/>
          <p:nvPr/>
        </p:nvCxnSpPr>
        <p:spPr>
          <a:xfrm flipV="1">
            <a:off x="7732999" y="3103813"/>
            <a:ext cx="1274078" cy="204401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30242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그림 35"/>
          <p:cNvPicPr>
            <a:picLocks/>
          </p:cNvPicPr>
          <p:nvPr/>
        </p:nvPicPr>
        <p:blipFill>
          <a:blip r:embed="rId2" cstate="print"/>
          <a:stretch>
            <a:fillRect/>
          </a:stretch>
        </p:blipFill>
        <p:spPr>
          <a:xfrm>
            <a:off x="406863" y="1478923"/>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2275352905"/>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1"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3</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32" name="직사각형 31"/>
          <p:cNvSpPr/>
          <p:nvPr/>
        </p:nvSpPr>
        <p:spPr>
          <a:xfrm>
            <a:off x="8134005" y="3099877"/>
            <a:ext cx="1556566" cy="861774"/>
          </a:xfrm>
          <a:prstGeom prst="rect">
            <a:avLst/>
          </a:prstGeom>
        </p:spPr>
        <p:txBody>
          <a:bodyPr wrap="square">
            <a:spAutoFit/>
          </a:bodyPr>
          <a:lstStyle/>
          <a:p>
            <a:pPr latinLnBrk="1"/>
            <a:r>
              <a:rPr lang="en-US" altLang="ko-KR" sz="1000" b="1"/>
              <a:t>[Nút Submit]</a:t>
            </a:r>
          </a:p>
          <a:p>
            <a:pPr latinLnBrk="1"/>
            <a:r>
              <a:rPr lang="en-US" altLang="ko-KR" sz="1000"/>
              <a:t>Báo cáo được gửi tới người dùng NHNN</a:t>
            </a:r>
          </a:p>
          <a:p>
            <a:pPr latinLnBrk="1"/>
            <a:r>
              <a:rPr lang="en-US" altLang="ko-KR" sz="1000" b="1"/>
              <a:t>[Trạng thái báo cáo]</a:t>
            </a:r>
          </a:p>
          <a:p>
            <a:pPr latinLnBrk="1"/>
            <a:r>
              <a:rPr lang="en-US" altLang="ko-KR" sz="1000"/>
              <a:t>Chờ NHNN duyệt</a:t>
            </a:r>
            <a:endParaRPr lang="ko-KR" altLang="en-US" sz="1000" dirty="0"/>
          </a:p>
        </p:txBody>
      </p:sp>
      <p:cxnSp>
        <p:nvCxnSpPr>
          <p:cNvPr id="33" name="꺾인 연결선 32"/>
          <p:cNvCxnSpPr/>
          <p:nvPr/>
        </p:nvCxnSpPr>
        <p:spPr>
          <a:xfrm flipV="1">
            <a:off x="4399057" y="3532093"/>
            <a:ext cx="3734948" cy="98043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8183921" y="4051511"/>
            <a:ext cx="1556566" cy="1169551"/>
          </a:xfrm>
          <a:prstGeom prst="rect">
            <a:avLst/>
          </a:prstGeom>
        </p:spPr>
        <p:txBody>
          <a:bodyPr wrap="square">
            <a:spAutoFit/>
          </a:bodyPr>
          <a:lstStyle/>
          <a:p>
            <a:pPr latinLnBrk="1"/>
            <a:r>
              <a:rPr lang="en-US" altLang="ko-KR" sz="1000" b="1"/>
              <a:t>[Nút OK]</a:t>
            </a:r>
          </a:p>
          <a:p>
            <a:pPr latinLnBrk="1"/>
            <a:r>
              <a:rPr lang="en-US" altLang="ko-KR" sz="1000"/>
              <a:t>Báo cáo được lưu, nhưng vẫn chưa được gửi đi cho NHNN (It is frequently used when user is offline.)</a:t>
            </a:r>
          </a:p>
          <a:p>
            <a:pPr latinLnBrk="1"/>
            <a:r>
              <a:rPr lang="en-US" altLang="ko-KR" sz="1000" b="1"/>
              <a:t>[Trạng thái báo cáo]</a:t>
            </a:r>
          </a:p>
          <a:p>
            <a:pPr latinLnBrk="1"/>
            <a:r>
              <a:rPr lang="en-US" altLang="ko-KR" sz="1000"/>
              <a:t>Ký chữ ký điện tử.</a:t>
            </a:r>
            <a:endParaRPr lang="ko-KR" altLang="en-US" sz="1000" dirty="0"/>
          </a:p>
        </p:txBody>
      </p:sp>
    </p:spTree>
    <p:extLst>
      <p:ext uri="{BB962C8B-B14F-4D97-AF65-F5344CB8AC3E}">
        <p14:creationId xmlns="" xmlns:p14="http://schemas.microsoft.com/office/powerpoint/2010/main" val="515165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p:cNvPicPr>
            <a:picLocks/>
          </p:cNvPicPr>
          <p:nvPr/>
        </p:nvPicPr>
        <p:blipFill>
          <a:blip r:embed="rId2" cstate="print"/>
          <a:stretch>
            <a:fillRect/>
          </a:stretch>
        </p:blipFill>
        <p:spPr>
          <a:xfrm>
            <a:off x="406863" y="1432416"/>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259882167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ext uri="{D42A27DB-BD31-4B8C-83A1-F6EECF244321}">
                <p14:modId xmlns="" xmlns:p14="http://schemas.microsoft.com/office/powerpoint/2010/main" val="2786995303"/>
              </p:ext>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sz="1000" smtClean="0"/>
                    </a:p>
                    <a:p>
                      <a:pPr latinLnBrk="1"/>
                      <a:r>
                        <a:rPr lang="en-US" altLang="ko-KR" sz="1000" b="1" smtClean="0"/>
                        <a:t>[Từ</a:t>
                      </a:r>
                      <a:r>
                        <a:rPr lang="en-US" altLang="ko-KR" sz="1000" b="1" baseline="0" smtClean="0"/>
                        <a:t> chối báo cáo</a:t>
                      </a:r>
                      <a:r>
                        <a:rPr lang="en-US" altLang="ko-KR" sz="1000" b="1" smtClean="0"/>
                        <a:t>]</a:t>
                      </a:r>
                    </a:p>
                    <a:p>
                      <a:pPr latinLnBrk="1"/>
                      <a:r>
                        <a:rPr lang="en-US" altLang="ko-KR" sz="1000" smtClean="0"/>
                        <a:t>Khi người</a:t>
                      </a:r>
                      <a:r>
                        <a:rPr lang="en-US" altLang="ko-KR" sz="1000" baseline="0" smtClean="0"/>
                        <a:t>  duyệt mức đơn vị  từ chối báo cáo, cần phải ghi rõ lí do vì sao từ chối.</a:t>
                      </a:r>
                      <a:endParaRPr lang="ko-KR" altLang="en-US" sz="1000" dirty="0"/>
                    </a:p>
                  </a:txBody>
                  <a:tcPr/>
                </a:tc>
                <a:extLst>
                  <a:ext uri="{0D108BD9-81ED-4DB2-BD59-A6C34878D82A}">
                    <a16:rowId xmlns="" xmlns:a16="http://schemas.microsoft.com/office/drawing/2014/main" val="10000"/>
                  </a:ext>
                </a:extLst>
              </a:tr>
            </a:tbl>
          </a:graphicData>
        </a:graphic>
      </p:graphicFrame>
      <p:cxnSp>
        <p:nvCxnSpPr>
          <p:cNvPr id="3" name="꺾인 연결선 2"/>
          <p:cNvCxnSpPr/>
          <p:nvPr/>
        </p:nvCxnSpPr>
        <p:spPr>
          <a:xfrm flipV="1">
            <a:off x="5011781" y="3373828"/>
            <a:ext cx="3157434" cy="41316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4</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 xmlns:p14="http://schemas.microsoft.com/office/powerpoint/2010/main" val="1883809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p:cNvSpPr/>
          <p:nvPr/>
        </p:nvSpPr>
        <p:spPr>
          <a:xfrm>
            <a:off x="1875905" y="945921"/>
            <a:ext cx="7803672" cy="1562100"/>
          </a:xfrm>
          <a:prstGeom prst="rect">
            <a:avLst/>
          </a:prstGeom>
          <a:solidFill>
            <a:schemeClr val="accent5">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itchFamily="18" charset="0"/>
              <a:cs typeface="Times New Roman" pitchFamily="18" charset="0"/>
            </a:endParaRPr>
          </a:p>
        </p:txBody>
      </p:sp>
      <p:grpSp>
        <p:nvGrpSpPr>
          <p:cNvPr id="2" name="그룹 1"/>
          <p:cNvGrpSpPr/>
          <p:nvPr/>
        </p:nvGrpSpPr>
        <p:grpSpPr>
          <a:xfrm>
            <a:off x="2558114" y="1344706"/>
            <a:ext cx="1196313" cy="1013536"/>
            <a:chOff x="1175440" y="2372265"/>
            <a:chExt cx="776377" cy="776377"/>
          </a:xfrm>
        </p:grpSpPr>
        <p:sp>
          <p:nvSpPr>
            <p:cNvPr id="3" name="타원 2"/>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4" name="TextBox 3"/>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định</a:t>
              </a:r>
              <a:endParaRPr lang="en-US" altLang="ko-KR" b="1" dirty="0" smtClean="0">
                <a:latin typeface="Times New Roman" pitchFamily="18" charset="0"/>
                <a:cs typeface="Times New Roman" pitchFamily="18" charset="0"/>
              </a:endParaRPr>
            </a:p>
            <a:p>
              <a:pPr algn="ctr">
                <a:lnSpc>
                  <a:spcPts val="520"/>
                </a:lnSpc>
                <a:spcAft>
                  <a:spcPts val="1000"/>
                </a:spcAft>
                <a:buNone/>
              </a:pP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dạng</a:t>
              </a:r>
              <a:endParaRPr lang="en-US" altLang="ko-KR" b="1" dirty="0" smtClean="0">
                <a:latin typeface="Times New Roman" pitchFamily="18" charset="0"/>
                <a:cs typeface="Times New Roman" pitchFamily="18" charset="0"/>
              </a:endParaRPr>
            </a:p>
          </p:txBody>
        </p:sp>
      </p:grpSp>
      <p:grpSp>
        <p:nvGrpSpPr>
          <p:cNvPr id="5" name="그룹 4"/>
          <p:cNvGrpSpPr/>
          <p:nvPr/>
        </p:nvGrpSpPr>
        <p:grpSpPr>
          <a:xfrm>
            <a:off x="4497171" y="1344705"/>
            <a:ext cx="1196313" cy="1013536"/>
            <a:chOff x="1175440" y="2372265"/>
            <a:chExt cx="776377" cy="776377"/>
          </a:xfrm>
        </p:grpSpPr>
        <p:sp>
          <p:nvSpPr>
            <p:cNvPr id="6" name="타원 5"/>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7" name="TextBox 6"/>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dirty="0" smtClean="0">
                  <a:latin typeface="Times New Roman" pitchFamily="18" charset="0"/>
                  <a:cs typeface="Times New Roman" pitchFamily="18" charset="0"/>
                </a:rPr>
                <a:t>Upload</a:t>
              </a:r>
            </a:p>
            <a:p>
              <a:pPr algn="ctr">
                <a:lnSpc>
                  <a:spcPts val="520"/>
                </a:lnSpc>
                <a:spcAft>
                  <a:spcPts val="1000"/>
                </a:spcAft>
                <a:buNone/>
              </a:pPr>
              <a:r>
                <a:rPr lang="en-US" altLang="ko-KR" b="1" dirty="0" smtClean="0">
                  <a:latin typeface="Times New Roman" pitchFamily="18" charset="0"/>
                  <a:cs typeface="Times New Roman" pitchFamily="18" charset="0"/>
                </a:rPr>
                <a:t>Files</a:t>
              </a:r>
            </a:p>
          </p:txBody>
        </p:sp>
      </p:grpSp>
      <p:grpSp>
        <p:nvGrpSpPr>
          <p:cNvPr id="8" name="그룹 7"/>
          <p:cNvGrpSpPr/>
          <p:nvPr/>
        </p:nvGrpSpPr>
        <p:grpSpPr>
          <a:xfrm>
            <a:off x="6436227" y="1344706"/>
            <a:ext cx="1196313" cy="1013536"/>
            <a:chOff x="1175440" y="2372265"/>
            <a:chExt cx="776377" cy="776377"/>
          </a:xfrm>
        </p:grpSpPr>
        <p:sp>
          <p:nvSpPr>
            <p:cNvPr id="9" name="타원 8"/>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0" name="TextBox 9"/>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Kiểm tra </a:t>
              </a:r>
            </a:p>
            <a:p>
              <a:pPr algn="ctr">
                <a:lnSpc>
                  <a:spcPts val="520"/>
                </a:lnSpc>
                <a:spcAft>
                  <a:spcPts val="1000"/>
                </a:spcAft>
                <a:buNone/>
              </a:pPr>
              <a:r>
                <a:rPr lang="en-US" altLang="ko-KR" b="1" smtClean="0">
                  <a:latin typeface="Times New Roman" pitchFamily="18" charset="0"/>
                  <a:cs typeface="Times New Roman" pitchFamily="18" charset="0"/>
                </a:rPr>
                <a:t>dữ liệu</a:t>
              </a:r>
              <a:endParaRPr lang="en-US" altLang="ko-KR" b="1" dirty="0">
                <a:latin typeface="Times New Roman" pitchFamily="18" charset="0"/>
                <a:cs typeface="Times New Roman" pitchFamily="18" charset="0"/>
              </a:endParaRPr>
            </a:p>
          </p:txBody>
        </p:sp>
      </p:grpSp>
      <p:grpSp>
        <p:nvGrpSpPr>
          <p:cNvPr id="11" name="그룹 10"/>
          <p:cNvGrpSpPr/>
          <p:nvPr/>
        </p:nvGrpSpPr>
        <p:grpSpPr>
          <a:xfrm>
            <a:off x="814629" y="1380159"/>
            <a:ext cx="1168048" cy="932735"/>
            <a:chOff x="1175440" y="2372265"/>
            <a:chExt cx="776377" cy="776377"/>
          </a:xfrm>
        </p:grpSpPr>
        <p:sp>
          <p:nvSpPr>
            <p:cNvPr id="12" name="모서리가 둥근 직사각형 11"/>
            <p:cNvSpPr/>
            <p:nvPr/>
          </p:nvSpPr>
          <p:spPr>
            <a:xfrm>
              <a:off x="1175440" y="2372265"/>
              <a:ext cx="776377" cy="776377"/>
            </a:xfrm>
            <a:prstGeom prst="roundRect">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3" name="TextBox 12"/>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Upload </a:t>
              </a:r>
            </a:p>
            <a:p>
              <a:pPr algn="ctr">
                <a:lnSpc>
                  <a:spcPts val="520"/>
                </a:lnSpc>
                <a:spcAft>
                  <a:spcPts val="1000"/>
                </a:spcAft>
                <a:buNone/>
              </a:pPr>
              <a:r>
                <a:rPr lang="en-US" altLang="ko-KR" b="1" smtClean="0">
                  <a:latin typeface="Times New Roman" pitchFamily="18" charset="0"/>
                  <a:cs typeface="Times New Roman" pitchFamily="18" charset="0"/>
                </a:rPr>
                <a:t>nhiều file</a:t>
              </a:r>
              <a:endParaRPr lang="en-US" altLang="ko-KR" b="1" dirty="0" smtClean="0">
                <a:latin typeface="Times New Roman" pitchFamily="18" charset="0"/>
                <a:cs typeface="Times New Roman" pitchFamily="18" charset="0"/>
              </a:endParaRPr>
            </a:p>
          </p:txBody>
        </p:sp>
      </p:grpSp>
      <p:pic>
        <p:nvPicPr>
          <p:cNvPr id="14" name="Picture 2" descr="http://cfile10.uf.tistory.com/image/1338853B4EF3328E14CCA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65176" y="704062"/>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 name="직선 화살표 연결선 19"/>
          <p:cNvCxnSpPr/>
          <p:nvPr/>
        </p:nvCxnSpPr>
        <p:spPr>
          <a:xfrm>
            <a:off x="3798811"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1" name="직선 화살표 연결선 20"/>
          <p:cNvCxnSpPr/>
          <p:nvPr/>
        </p:nvCxnSpPr>
        <p:spPr>
          <a:xfrm>
            <a:off x="5703818"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753706" y="889042"/>
            <a:ext cx="1269098" cy="325703"/>
          </a:xfrm>
          <a:prstGeom prst="rect">
            <a:avLst/>
          </a:prstGeom>
        </p:spPr>
        <p:txBody>
          <a:bodyPr wrap="none" rtlCol="0">
            <a:normAutofit lnSpcReduction="10000"/>
          </a:bodyPr>
          <a:lstStyle/>
          <a:p>
            <a:pPr>
              <a:lnSpc>
                <a:spcPct val="95000"/>
              </a:lnSpc>
              <a:spcAft>
                <a:spcPts val="1000"/>
              </a:spcAft>
              <a:buNone/>
            </a:pP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duyệt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mức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đơn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vị</a:t>
            </a:r>
            <a:endParaRPr lang="ko-KR" altLang="en-US" b="1" dirty="0" smtClean="0">
              <a:latin typeface="Times New Roman" pitchFamily="18" charset="0"/>
              <a:cs typeface="Times New Roman" pitchFamily="18" charset="0"/>
            </a:endParaRPr>
          </a:p>
        </p:txBody>
      </p:sp>
      <p:sp>
        <p:nvSpPr>
          <p:cNvPr id="27" name="TextBox 26"/>
          <p:cNvSpPr txBox="1"/>
          <p:nvPr/>
        </p:nvSpPr>
        <p:spPr>
          <a:xfrm>
            <a:off x="2677229"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1</a:t>
            </a:r>
            <a:endParaRPr lang="ko-KR" altLang="en-US" b="1" dirty="0" smtClean="0">
              <a:latin typeface="Times New Roman" pitchFamily="18" charset="0"/>
              <a:cs typeface="Times New Roman" pitchFamily="18" charset="0"/>
            </a:endParaRPr>
          </a:p>
        </p:txBody>
      </p:sp>
      <p:sp>
        <p:nvSpPr>
          <p:cNvPr id="28" name="TextBox 27"/>
          <p:cNvSpPr txBox="1"/>
          <p:nvPr/>
        </p:nvSpPr>
        <p:spPr>
          <a:xfrm>
            <a:off x="4649124"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2</a:t>
            </a:r>
            <a:endParaRPr lang="ko-KR" altLang="en-US" b="1" dirty="0" smtClean="0">
              <a:latin typeface="Times New Roman" pitchFamily="18" charset="0"/>
              <a:cs typeface="Times New Roman" pitchFamily="18" charset="0"/>
            </a:endParaRPr>
          </a:p>
        </p:txBody>
      </p:sp>
      <p:sp>
        <p:nvSpPr>
          <p:cNvPr id="29" name="TextBox 28"/>
          <p:cNvSpPr txBox="1"/>
          <p:nvPr/>
        </p:nvSpPr>
        <p:spPr>
          <a:xfrm>
            <a:off x="6572769"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3</a:t>
            </a:r>
            <a:endParaRPr lang="ko-KR" altLang="en-US" b="1" dirty="0" smtClean="0">
              <a:latin typeface="Times New Roman" pitchFamily="18" charset="0"/>
              <a:cs typeface="Times New Roman" pitchFamily="18" charset="0"/>
            </a:endParaRPr>
          </a:p>
        </p:txBody>
      </p:sp>
      <p:graphicFrame>
        <p:nvGraphicFramePr>
          <p:cNvPr id="15" name="표 14"/>
          <p:cNvGraphicFramePr>
            <a:graphicFrameLocks noGrp="1"/>
          </p:cNvGraphicFramePr>
          <p:nvPr>
            <p:extLst/>
          </p:nvPr>
        </p:nvGraphicFramePr>
        <p:xfrm>
          <a:off x="322730" y="2916020"/>
          <a:ext cx="9211236" cy="3546974"/>
        </p:xfrm>
        <a:graphic>
          <a:graphicData uri="http://schemas.openxmlformats.org/drawingml/2006/table">
            <a:tbl>
              <a:tblPr firstRow="1" bandRow="1">
                <a:tableStyleId>{5C22544A-7EE6-4342-B048-85BDC9FD1C3A}</a:tableStyleId>
              </a:tblPr>
              <a:tblGrid>
                <a:gridCol w="2124635">
                  <a:extLst>
                    <a:ext uri="{9D8B030D-6E8A-4147-A177-3AD203B41FA5}">
                      <a16:colId xmlns="" xmlns:a16="http://schemas.microsoft.com/office/drawing/2014/main" val="20000"/>
                    </a:ext>
                  </a:extLst>
                </a:gridCol>
                <a:gridCol w="7086601">
                  <a:extLst>
                    <a:ext uri="{9D8B030D-6E8A-4147-A177-3AD203B41FA5}">
                      <a16:colId xmlns="" xmlns:a16="http://schemas.microsoft.com/office/drawing/2014/main" val="20001"/>
                    </a:ext>
                  </a:extLst>
                </a:gridCol>
              </a:tblGrid>
              <a:tr h="569527">
                <a:tc>
                  <a:txBody>
                    <a:bodyPr/>
                    <a:lstStyle/>
                    <a:p>
                      <a:pPr algn="ctr" latinLnBrk="1"/>
                      <a:r>
                        <a:rPr lang="en-US" altLang="ko-KR" sz="2400" dirty="0" err="1" smtClean="0">
                          <a:latin typeface="Times New Roman" pitchFamily="18" charset="0"/>
                          <a:cs typeface="Times New Roman" pitchFamily="18" charset="0"/>
                        </a:rPr>
                        <a:t>Bước</a:t>
                      </a:r>
                      <a:endParaRPr lang="ko-KR" altLang="en-US" sz="2400" dirty="0">
                        <a:latin typeface="Times New Roman" pitchFamily="18" charset="0"/>
                        <a:cs typeface="Times New Roman" pitchFamily="18" charset="0"/>
                      </a:endParaRPr>
                    </a:p>
                  </a:txBody>
                  <a:tcPr>
                    <a:solidFill>
                      <a:schemeClr val="accent5">
                        <a:lumMod val="75000"/>
                      </a:schemeClr>
                    </a:solidFill>
                  </a:tcPr>
                </a:tc>
                <a:tc>
                  <a:txBody>
                    <a:bodyPr/>
                    <a:lstStyle/>
                    <a:p>
                      <a:pPr algn="ctr" latinLnBrk="1"/>
                      <a:r>
                        <a:rPr lang="en-US" altLang="ko-KR" sz="2400" dirty="0" err="1" smtClean="0">
                          <a:latin typeface="Times New Roman" pitchFamily="18" charset="0"/>
                          <a:cs typeface="Times New Roman" pitchFamily="18" charset="0"/>
                        </a:rPr>
                        <a:t>Giải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thích</a:t>
                      </a:r>
                      <a:endParaRPr lang="ko-KR" altLang="en-US" sz="2400" dirty="0">
                        <a:latin typeface="Times New Roman" pitchFamily="18" charset="0"/>
                        <a:cs typeface="Times New Roman" pitchFamily="18" charset="0"/>
                      </a:endParaRPr>
                    </a:p>
                  </a:txBody>
                  <a:tcPr>
                    <a:solidFill>
                      <a:schemeClr val="accent5">
                        <a:lumMod val="75000"/>
                      </a:schemeClr>
                    </a:solidFill>
                  </a:tcPr>
                </a:tc>
                <a:extLst>
                  <a:ext uri="{0D108BD9-81ED-4DB2-BD59-A6C34878D82A}">
                    <a16:rowId xmlns="" xmlns:a16="http://schemas.microsoft.com/office/drawing/2014/main" val="10000"/>
                  </a:ext>
                </a:extLst>
              </a:tr>
              <a:tr h="569527">
                <a:tc>
                  <a:txBody>
                    <a:bodyPr/>
                    <a:lstStyle/>
                    <a:p>
                      <a:pPr latinLnBrk="1"/>
                      <a:r>
                        <a:rPr lang="en-US" altLang="ko-KR" sz="2000" dirty="0" smtClean="0">
                          <a:latin typeface="Times New Roman" pitchFamily="18" charset="0"/>
                          <a:cs typeface="Times New Roman" pitchFamily="18" charset="0"/>
                        </a:rPr>
                        <a:t>1</a:t>
                      </a:r>
                      <a:r>
                        <a:rPr lang="en-US" altLang="ko-KR" sz="2000" smtClean="0">
                          <a:latin typeface="Times New Roman" pitchFamily="18" charset="0"/>
                          <a:cs typeface="Times New Roman" pitchFamily="18" charset="0"/>
                        </a:rPr>
                        <a:t>. Chọn</a:t>
                      </a:r>
                      <a:r>
                        <a:rPr lang="en-US" altLang="ko-KR" sz="2000" baseline="0" smtClean="0">
                          <a:latin typeface="Times New Roman" pitchFamily="18" charset="0"/>
                          <a:cs typeface="Times New Roman" pitchFamily="18" charset="0"/>
                        </a:rPr>
                        <a:t> định dạng</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smtClean="0">
                          <a:latin typeface="Times New Roman" pitchFamily="18" charset="0"/>
                          <a:cs typeface="Times New Roman" pitchFamily="18" charset="0"/>
                        </a:rPr>
                        <a:t>Màn</a:t>
                      </a:r>
                      <a:r>
                        <a:rPr lang="en-US" altLang="ko-KR" sz="2000" baseline="0" smtClean="0">
                          <a:latin typeface="Times New Roman" pitchFamily="18" charset="0"/>
                          <a:cs typeface="Times New Roman" pitchFamily="18" charset="0"/>
                        </a:rPr>
                        <a:t> hình cho phép người duyệt mức đơn vị chọn định dạng để upload nhiều file.</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1"/>
                  </a:ext>
                </a:extLst>
              </a:tr>
              <a:tr h="569527">
                <a:tc>
                  <a:txBody>
                    <a:bodyPr/>
                    <a:lstStyle/>
                    <a:p>
                      <a:pPr latinLnBrk="1"/>
                      <a:r>
                        <a:rPr lang="en-US" altLang="ko-KR" sz="2000" dirty="0" smtClean="0">
                          <a:latin typeface="Times New Roman" pitchFamily="18" charset="0"/>
                          <a:cs typeface="Times New Roman" pitchFamily="18" charset="0"/>
                        </a:rPr>
                        <a:t>2. Upload Files</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smtClean="0">
                          <a:latin typeface="Times New Roman" pitchFamily="18" charset="0"/>
                          <a:cs typeface="Times New Roman" pitchFamily="18" charset="0"/>
                        </a:rPr>
                        <a:t>Màn hình cho phép người duyệt mức đơn vị upload nhiều file.</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876438085"/>
                  </a:ext>
                </a:extLst>
              </a:tr>
              <a:tr h="569527">
                <a:tc>
                  <a:txBody>
                    <a:bodyPr/>
                    <a:lstStyle/>
                    <a:p>
                      <a:pPr latinLnBrk="1"/>
                      <a:r>
                        <a:rPr lang="en-US" altLang="ko-KR" sz="2000" dirty="0" smtClean="0">
                          <a:latin typeface="Times New Roman" pitchFamily="18" charset="0"/>
                          <a:cs typeface="Times New Roman" pitchFamily="18" charset="0"/>
                        </a:rPr>
                        <a:t>3</a:t>
                      </a:r>
                      <a:r>
                        <a:rPr lang="en-US" altLang="ko-KR" sz="2000" smtClean="0">
                          <a:latin typeface="Times New Roman" pitchFamily="18" charset="0"/>
                          <a:cs typeface="Times New Roman" pitchFamily="18" charset="0"/>
                        </a:rPr>
                        <a:t>.</a:t>
                      </a:r>
                      <a:r>
                        <a:rPr lang="en-US" altLang="ko-KR" sz="2000" baseline="0" smtClean="0">
                          <a:latin typeface="Times New Roman" pitchFamily="18" charset="0"/>
                          <a:cs typeface="Times New Roman" pitchFamily="18" charset="0"/>
                        </a:rPr>
                        <a:t> Kiểm tra dữ liệu</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baseline="0" smtClean="0">
                          <a:latin typeface="Times New Roman" pitchFamily="18" charset="0"/>
                          <a:cs typeface="Times New Roman" pitchFamily="18" charset="0"/>
                        </a:rPr>
                        <a:t>Màn hình phép kiểm tra dữ liệu của các file được upload có đúng hay không.</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2"/>
                  </a:ext>
                </a:extLst>
              </a:tr>
              <a:tr h="655346">
                <a:tc>
                  <a:txBody>
                    <a:bodyPr/>
                    <a:lstStyle/>
                    <a:p>
                      <a:pPr latinLnBrk="1"/>
                      <a:r>
                        <a:rPr lang="en-US" altLang="ko-KR" sz="2000" dirty="0" smtClean="0">
                          <a:latin typeface="Times New Roman" pitchFamily="18" charset="0"/>
                          <a:cs typeface="Times New Roman" pitchFamily="18" charset="0"/>
                        </a:rPr>
                        <a:t>4</a:t>
                      </a:r>
                      <a:r>
                        <a:rPr lang="en-US" altLang="ko-KR" sz="2000" smtClean="0">
                          <a:latin typeface="Times New Roman" pitchFamily="18" charset="0"/>
                          <a:cs typeface="Times New Roman" pitchFamily="18" charset="0"/>
                        </a:rPr>
                        <a:t>. Gửi</a:t>
                      </a:r>
                      <a:r>
                        <a:rPr lang="en-US" altLang="ko-KR" sz="2000" baseline="0" smtClean="0">
                          <a:latin typeface="Times New Roman" pitchFamily="18" charset="0"/>
                          <a:cs typeface="Times New Roman" pitchFamily="18" charset="0"/>
                        </a:rPr>
                        <a:t> tới NHNN</a:t>
                      </a:r>
                      <a:endParaRPr lang="en-US" altLang="ko-KR" sz="2000" dirty="0" smtClean="0">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dirty="0" err="1" smtClean="0">
                          <a:latin typeface="Times New Roman" pitchFamily="18" charset="0"/>
                          <a:cs typeface="Times New Roman" pitchFamily="18" charset="0"/>
                        </a:rPr>
                        <a:t>Màn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hình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cho</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phép</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gửi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nhiều</a:t>
                      </a:r>
                      <a:r>
                        <a:rPr lang="en-US" altLang="ko-KR" sz="2000" baseline="0" dirty="0" smtClean="0">
                          <a:latin typeface="Times New Roman" pitchFamily="18" charset="0"/>
                          <a:cs typeface="Times New Roman" pitchFamily="18" charset="0"/>
                        </a:rPr>
                        <a:t> file </a:t>
                      </a:r>
                      <a:r>
                        <a:rPr lang="en-US" altLang="ko-KR" sz="2000" baseline="0" dirty="0" err="1" smtClean="0">
                          <a:latin typeface="Times New Roman" pitchFamily="18" charset="0"/>
                          <a:cs typeface="Times New Roman" pitchFamily="18" charset="0"/>
                        </a:rPr>
                        <a:t>đã</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được</a:t>
                      </a:r>
                      <a:r>
                        <a:rPr lang="en-US" altLang="ko-KR" sz="2000" baseline="0" dirty="0" smtClean="0">
                          <a:latin typeface="Times New Roman" pitchFamily="18" charset="0"/>
                          <a:cs typeface="Times New Roman" pitchFamily="18" charset="0"/>
                        </a:rPr>
                        <a:t> upload </a:t>
                      </a:r>
                      <a:r>
                        <a:rPr lang="en-US" altLang="ko-KR" sz="2000" baseline="0" dirty="0" err="1" smtClean="0">
                          <a:latin typeface="Times New Roman" pitchFamily="18" charset="0"/>
                          <a:cs typeface="Times New Roman" pitchFamily="18" charset="0"/>
                        </a:rPr>
                        <a:t>đến</a:t>
                      </a:r>
                      <a:r>
                        <a:rPr lang="en-US" altLang="ko-KR" sz="2000" baseline="0" dirty="0" smtClean="0">
                          <a:latin typeface="Times New Roman" pitchFamily="18" charset="0"/>
                          <a:cs typeface="Times New Roman" pitchFamily="18" charset="0"/>
                        </a:rPr>
                        <a:t> NHNN. </a:t>
                      </a:r>
                      <a:r>
                        <a:rPr lang="en-US" altLang="ko-KR" sz="2000" baseline="0" dirty="0" err="1" smtClean="0">
                          <a:latin typeface="Times New Roman" pitchFamily="18" charset="0"/>
                          <a:cs typeface="Times New Roman" pitchFamily="18" charset="0"/>
                        </a:rPr>
                        <a:t>Nếu</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kết</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quả</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kiểm</a:t>
                      </a:r>
                      <a:r>
                        <a:rPr lang="en-US" altLang="ko-KR" sz="2000" baseline="0" dirty="0" smtClean="0">
                          <a:latin typeface="Times New Roman" pitchFamily="18" charset="0"/>
                          <a:cs typeface="Times New Roman" pitchFamily="18" charset="0"/>
                        </a:rPr>
                        <a:t> tra </a:t>
                      </a:r>
                      <a:r>
                        <a:rPr lang="en-US" altLang="ko-KR" sz="2000" baseline="0" dirty="0" err="1" smtClean="0">
                          <a:latin typeface="Times New Roman" pitchFamily="18" charset="0"/>
                          <a:cs typeface="Times New Roman" pitchFamily="18" charset="0"/>
                        </a:rPr>
                        <a:t>các</a:t>
                      </a:r>
                      <a:r>
                        <a:rPr lang="en-US" altLang="ko-KR" sz="2000" baseline="0" dirty="0" smtClean="0">
                          <a:latin typeface="Times New Roman" pitchFamily="18" charset="0"/>
                          <a:cs typeface="Times New Roman" pitchFamily="18" charset="0"/>
                        </a:rPr>
                        <a:t> file </a:t>
                      </a:r>
                      <a:r>
                        <a:rPr lang="en-US" altLang="ko-KR" sz="2000" baseline="0" dirty="0" err="1" smtClean="0">
                          <a:latin typeface="Times New Roman" pitchFamily="18" charset="0"/>
                          <a:cs typeface="Times New Roman" pitchFamily="18" charset="0"/>
                        </a:rPr>
                        <a:t>thành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công</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người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duyệt</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mức</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đơn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vị</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gán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chữ</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ký</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điện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tử</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của</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mình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vào</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và</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gửi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đến</a:t>
                      </a:r>
                      <a:r>
                        <a:rPr lang="en-US" altLang="ko-KR" sz="2000" baseline="0" dirty="0" smtClean="0">
                          <a:latin typeface="Times New Roman" pitchFamily="18" charset="0"/>
                          <a:cs typeface="Times New Roman" pitchFamily="18" charset="0"/>
                        </a:rPr>
                        <a:t> NHNN. </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10003"/>
                  </a:ext>
                </a:extLst>
              </a:tr>
            </a:tbl>
          </a:graphicData>
        </a:graphic>
      </p:graphicFrame>
      <p:sp>
        <p:nvSpPr>
          <p:cNvPr id="23"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2.3. Quy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Upload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nhiều</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file.</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grpSp>
        <p:nvGrpSpPr>
          <p:cNvPr id="16" name="그룹 33"/>
          <p:cNvGrpSpPr/>
          <p:nvPr/>
        </p:nvGrpSpPr>
        <p:grpSpPr>
          <a:xfrm>
            <a:off x="8364546" y="1344706"/>
            <a:ext cx="1196313" cy="1013536"/>
            <a:chOff x="1175440" y="2372265"/>
            <a:chExt cx="776377" cy="776377"/>
          </a:xfrm>
        </p:grpSpPr>
        <p:sp>
          <p:nvSpPr>
            <p:cNvPr id="35" name="타원 34"/>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36" name="TextBox 35"/>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Gửi tới </a:t>
              </a:r>
            </a:p>
            <a:p>
              <a:pPr algn="ctr">
                <a:lnSpc>
                  <a:spcPts val="520"/>
                </a:lnSpc>
                <a:spcAft>
                  <a:spcPts val="1000"/>
                </a:spcAft>
                <a:buNone/>
              </a:pPr>
              <a:r>
                <a:rPr lang="en-US" altLang="ko-KR" b="1" smtClean="0">
                  <a:latin typeface="Times New Roman" pitchFamily="18" charset="0"/>
                  <a:cs typeface="Times New Roman" pitchFamily="18" charset="0"/>
                </a:rPr>
                <a:t>NHNN</a:t>
              </a:r>
              <a:endParaRPr lang="en-US" altLang="ko-KR" b="1" dirty="0" smtClean="0">
                <a:latin typeface="Times New Roman" pitchFamily="18" charset="0"/>
                <a:cs typeface="Times New Roman" pitchFamily="18" charset="0"/>
              </a:endParaRPr>
            </a:p>
          </p:txBody>
        </p:sp>
      </p:grpSp>
      <p:cxnSp>
        <p:nvCxnSpPr>
          <p:cNvPr id="37" name="직선 화살표 연결선 36"/>
          <p:cNvCxnSpPr/>
          <p:nvPr/>
        </p:nvCxnSpPr>
        <p:spPr>
          <a:xfrm>
            <a:off x="7632137"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8501088"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4</a:t>
            </a:r>
            <a:endParaRPr lang="ko-KR" altLang="en-US"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33833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cs typeface="Times New Roman" pitchFamily="18" charset="0"/>
              </a:rPr>
              <a:t>2.3.1. 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smtClean="0">
                <a:solidFill>
                  <a:prstClr val="black"/>
                </a:solidFill>
                <a:effectLst>
                  <a:glow rad="101600">
                    <a:prstClr val="white"/>
                  </a:glow>
                </a:effectLst>
                <a:latin typeface="Times New Roman" pitchFamily="18" charset="0"/>
                <a:cs typeface="Times New Roman" pitchFamily="18" charset="0"/>
              </a:rPr>
              <a:t>file – </a:t>
            </a:r>
            <a:r>
              <a:rPr lang="en-US" altLang="ko-KR" sz="2400" b="1" dirty="0" err="1">
                <a:solidFill>
                  <a:prstClr val="black"/>
                </a:solidFill>
                <a:effectLst>
                  <a:glow rad="101600">
                    <a:prstClr val="white"/>
                  </a:glow>
                </a:effectLst>
                <a:latin typeface="Times New Roman" pitchFamily="18" charset="0"/>
                <a:cs typeface="Times New Roman" pitchFamily="18" charset="0"/>
              </a:rPr>
              <a:t>Chọn</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err="1">
                <a:solidFill>
                  <a:prstClr val="black"/>
                </a:solidFill>
                <a:effectLst>
                  <a:glow rad="101600">
                    <a:prstClr val="white"/>
                  </a:glow>
                </a:effectLst>
                <a:latin typeface="Times New Roman" pitchFamily="18" charset="0"/>
                <a:cs typeface="Times New Roman" pitchFamily="18" charset="0"/>
              </a:rPr>
              <a:t>định</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err="1">
                <a:solidFill>
                  <a:prstClr val="black"/>
                </a:solidFill>
                <a:effectLst>
                  <a:glow rad="101600">
                    <a:prstClr val="white"/>
                  </a:glow>
                </a:effectLst>
                <a:latin typeface="Times New Roman" pitchFamily="18" charset="0"/>
                <a:cs typeface="Times New Roman" pitchFamily="18" charset="0"/>
              </a:rPr>
              <a:t>dạng</a:t>
            </a:r>
            <a:r>
              <a:rPr lang="en-US" altLang="ko-KR" sz="2400" b="1" dirty="0">
                <a:solidFill>
                  <a:prstClr val="black"/>
                </a:solidFill>
                <a:effectLst>
                  <a:glow rad="101600">
                    <a:prstClr val="white"/>
                  </a:glow>
                </a:effectLst>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그림 3"/>
          <p:cNvPicPr>
            <a:picLocks/>
          </p:cNvPicPr>
          <p:nvPr/>
        </p:nvPicPr>
        <p:blipFill>
          <a:blip r:embed="rId2" cstate="print"/>
          <a:stretch>
            <a:fillRect/>
          </a:stretch>
        </p:blipFill>
        <p:spPr>
          <a:xfrm>
            <a:off x="289288" y="1493387"/>
            <a:ext cx="7507224" cy="4709160"/>
          </a:xfrm>
          <a:prstGeom prst="rect">
            <a:avLst/>
          </a:prstGeom>
        </p:spPr>
      </p:pic>
      <p:graphicFrame>
        <p:nvGraphicFramePr>
          <p:cNvPr id="8" name="다이어그램 7"/>
          <p:cNvGraphicFramePr/>
          <p:nvPr>
            <p:extLst>
              <p:ext uri="{D42A27DB-BD31-4B8C-83A1-F6EECF244321}">
                <p14:modId xmlns="" xmlns:p14="http://schemas.microsoft.com/office/powerpoint/2010/main" val="4113664399"/>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직사각형 8"/>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10" name="표 9"/>
          <p:cNvGraphicFramePr>
            <a:graphicFrameLocks noGrp="1"/>
          </p:cNvGraphicFramePr>
          <p:nvPr>
            <p:extLst>
              <p:ext uri="{D42A27DB-BD31-4B8C-83A1-F6EECF244321}">
                <p14:modId xmlns="" xmlns:p14="http://schemas.microsoft.com/office/powerpoint/2010/main" val="2083940264"/>
              </p:ext>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sz="1000" smtClean="0"/>
                    </a:p>
                    <a:p>
                      <a:pPr latinLnBrk="1"/>
                      <a:r>
                        <a:rPr lang="en-US" altLang="ko-KR" sz="1000" b="1" smtClean="0"/>
                        <a:t>[Chọn</a:t>
                      </a:r>
                      <a:r>
                        <a:rPr lang="en-US" altLang="ko-KR" sz="1000" b="1" baseline="0" smtClean="0"/>
                        <a:t> định dạng</a:t>
                      </a:r>
                      <a:r>
                        <a:rPr lang="en-US" altLang="ko-KR" sz="1000" b="1" smtClean="0"/>
                        <a:t>]</a:t>
                      </a:r>
                    </a:p>
                    <a:p>
                      <a:pPr latinLnBrk="1"/>
                      <a:r>
                        <a:rPr lang="en-US" altLang="ko-KR" sz="1000" smtClean="0"/>
                        <a:t>Khi tiến</a:t>
                      </a:r>
                      <a:r>
                        <a:rPr lang="en-US" altLang="ko-KR" sz="1000" baseline="0" smtClean="0"/>
                        <a:t> hành upload nhiều file, người duyệt mức đơn vị cần chọn định dạng Excel hoặc XBRL.</a:t>
                      </a:r>
                      <a:endParaRPr lang="ko-KR" altLang="en-US" sz="1000"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1909711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302350" y="1466493"/>
            <a:ext cx="7507224" cy="4709160"/>
          </a:xfrm>
          <a:prstGeom prst="rect">
            <a:avLst/>
          </a:prstGeom>
        </p:spPr>
      </p:pic>
      <p:sp>
        <p:nvSpPr>
          <p:cNvPr id="4" name="제목 1"/>
          <p:cNvSpPr>
            <a:spLocks noGrp="1"/>
          </p:cNvSpPr>
          <p:nvPr>
            <p:ph type="title" idx="4294967295"/>
          </p:nvPr>
        </p:nvSpPr>
        <p:spPr>
          <a:xfrm>
            <a:off x="0" y="83128"/>
            <a:ext cx="9906000" cy="477982"/>
          </a:xfrm>
          <a:prstGeom prst="rect">
            <a:avLst/>
          </a:prstGeom>
        </p:spPr>
        <p:txBody>
          <a:bodyPr/>
          <a:lstStyle/>
          <a:p>
            <a:pPr algn="l"/>
            <a:r>
              <a:rPr lang="en-US" altLang="ko-KR" sz="1800" b="1" dirty="0">
                <a:solidFill>
                  <a:prstClr val="black"/>
                </a:solidFill>
                <a:effectLst>
                  <a:glow rad="101600">
                    <a:prstClr val="white"/>
                  </a:glow>
                </a:effectLst>
              </a:rPr>
              <a:t>2.3.1. 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1800" b="1" dirty="0">
                <a:solidFill>
                  <a:prstClr val="black"/>
                </a:solidFill>
                <a:effectLst>
                  <a:glow rad="101600">
                    <a:prstClr val="white"/>
                  </a:glow>
                </a:effectLst>
              </a:rPr>
              <a:t> file– </a:t>
            </a:r>
            <a:r>
              <a:rPr lang="en-US" altLang="ko-KR" sz="1800" b="1" dirty="0" err="1">
                <a:solidFill>
                  <a:prstClr val="black"/>
                </a:solidFill>
                <a:effectLst>
                  <a:glow rad="101600">
                    <a:prstClr val="white"/>
                  </a:glow>
                </a:effectLst>
              </a:rPr>
              <a:t>Chọn</a:t>
            </a:r>
            <a:r>
              <a:rPr lang="en-US" altLang="ko-KR" sz="1800" b="1" dirty="0">
                <a:solidFill>
                  <a:prstClr val="black"/>
                </a:solidFill>
                <a:effectLst>
                  <a:glow rad="101600">
                    <a:prstClr val="white"/>
                  </a:glow>
                </a:effectLst>
              </a:rPr>
              <a:t> </a:t>
            </a:r>
            <a:r>
              <a:rPr lang="en-US" altLang="ko-KR" sz="1800" b="1" dirty="0" err="1">
                <a:solidFill>
                  <a:prstClr val="black"/>
                </a:solidFill>
                <a:effectLst>
                  <a:glow rad="101600">
                    <a:prstClr val="white"/>
                  </a:glow>
                </a:effectLst>
              </a:rPr>
              <a:t>định</a:t>
            </a:r>
            <a:r>
              <a:rPr lang="en-US" altLang="ko-KR" sz="1800" b="1" dirty="0">
                <a:solidFill>
                  <a:prstClr val="black"/>
                </a:solidFill>
                <a:effectLst>
                  <a:glow rad="101600">
                    <a:prstClr val="white"/>
                  </a:glow>
                </a:effectLst>
              </a:rPr>
              <a:t> </a:t>
            </a:r>
            <a:r>
              <a:rPr lang="en-US" altLang="ko-KR" sz="1800" b="1" dirty="0" err="1">
                <a:solidFill>
                  <a:prstClr val="black"/>
                </a:solidFill>
                <a:effectLst>
                  <a:glow rad="101600">
                    <a:prstClr val="white"/>
                  </a:glow>
                </a:effectLst>
              </a:rPr>
              <a:t>dạng</a:t>
            </a:r>
            <a:r>
              <a:rPr lang="en-US" altLang="ko-KR" sz="1800" b="1" dirty="0">
                <a:solidFill>
                  <a:prstClr val="black"/>
                </a:solidFill>
                <a:effectLst>
                  <a:glow rad="101600">
                    <a:prstClr val="white"/>
                  </a:glow>
                </a:effectLst>
              </a:rPr>
              <a:t> (1)</a:t>
            </a:r>
            <a:endParaRPr lang="en-US" sz="1800" dirty="0"/>
          </a:p>
        </p:txBody>
      </p:sp>
      <p:graphicFrame>
        <p:nvGraphicFramePr>
          <p:cNvPr id="6" name="다이어그램 5"/>
          <p:cNvGraphicFramePr/>
          <p:nvPr>
            <p:extLst>
              <p:ext uri="{D42A27DB-BD31-4B8C-83A1-F6EECF244321}">
                <p14:modId xmlns="" xmlns:p14="http://schemas.microsoft.com/office/powerpoint/2010/main" val="158169266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직사각형 6"/>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8" name="표 7"/>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13" name="직사각형 12"/>
          <p:cNvSpPr/>
          <p:nvPr/>
        </p:nvSpPr>
        <p:spPr>
          <a:xfrm>
            <a:off x="8178717" y="2102418"/>
            <a:ext cx="1612744" cy="707886"/>
          </a:xfrm>
          <a:prstGeom prst="rect">
            <a:avLst/>
          </a:prstGeom>
        </p:spPr>
        <p:txBody>
          <a:bodyPr wrap="square">
            <a:spAutoFit/>
          </a:bodyPr>
          <a:lstStyle/>
          <a:p>
            <a:pPr latinLnBrk="1"/>
            <a:r>
              <a:rPr lang="en-US" altLang="ko-KR" sz="1000" b="1"/>
              <a:t>[Nút Upload]</a:t>
            </a:r>
          </a:p>
          <a:p>
            <a:pPr latinLnBrk="1"/>
            <a:r>
              <a:rPr lang="en-US" altLang="ko-KR" sz="1000"/>
              <a:t>. Màn hình pop-up tìm kiếm file hiện ra để  người dùng thêm file.</a:t>
            </a:r>
            <a:endParaRPr lang="en-US" altLang="ko-KR" sz="1000" dirty="0"/>
          </a:p>
        </p:txBody>
      </p:sp>
      <p:cxnSp>
        <p:nvCxnSpPr>
          <p:cNvPr id="14" name="꺾인 연결선 13"/>
          <p:cNvCxnSpPr/>
          <p:nvPr/>
        </p:nvCxnSpPr>
        <p:spPr>
          <a:xfrm flipV="1">
            <a:off x="4754880" y="2253076"/>
            <a:ext cx="3423840" cy="557228"/>
          </a:xfrm>
          <a:prstGeom prst="bentConnector3">
            <a:avLst>
              <a:gd name="adj1" fmla="val -36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8141812" y="3161425"/>
            <a:ext cx="1594337" cy="553998"/>
          </a:xfrm>
          <a:prstGeom prst="rect">
            <a:avLst/>
          </a:prstGeom>
        </p:spPr>
        <p:txBody>
          <a:bodyPr wrap="square">
            <a:spAutoFit/>
          </a:bodyPr>
          <a:lstStyle/>
          <a:p>
            <a:pPr latinLnBrk="1"/>
            <a:r>
              <a:rPr lang="en-US" altLang="ko-KR" sz="1000" b="1"/>
              <a:t>[Nút Delete]</a:t>
            </a:r>
          </a:p>
          <a:p>
            <a:pPr latinLnBrk="1"/>
            <a:r>
              <a:rPr lang="en-US" altLang="ko-KR" sz="1000"/>
              <a:t>Các file được chọn sẽ bị xóa. </a:t>
            </a:r>
            <a:endParaRPr lang="ko-KR" altLang="en-US" sz="1000" dirty="0"/>
          </a:p>
        </p:txBody>
      </p:sp>
      <p:cxnSp>
        <p:nvCxnSpPr>
          <p:cNvPr id="16" name="꺾인 연결선 15"/>
          <p:cNvCxnSpPr/>
          <p:nvPr/>
        </p:nvCxnSpPr>
        <p:spPr>
          <a:xfrm>
            <a:off x="5212080" y="2952206"/>
            <a:ext cx="2922568" cy="349784"/>
          </a:xfrm>
          <a:prstGeom prst="bentConnector3">
            <a:avLst>
              <a:gd name="adj1" fmla="val -6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449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466493"/>
            <a:ext cx="7507224" cy="4709160"/>
          </a:xfrm>
          <a:prstGeom prst="rect">
            <a:avLst/>
          </a:prstGeom>
        </p:spPr>
      </p:pic>
      <p:graphicFrame>
        <p:nvGraphicFramePr>
          <p:cNvPr id="5" name="다이어그램 4"/>
          <p:cNvGraphicFramePr/>
          <p:nvPr>
            <p:extLst>
              <p:ext uri="{D42A27DB-BD31-4B8C-83A1-F6EECF244321}">
                <p14:modId xmlns="" xmlns:p14="http://schemas.microsoft.com/office/powerpoint/2010/main" val="188304112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직사각형 5"/>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7" name="표 6"/>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8" name="제목 1"/>
          <p:cNvSpPr>
            <a:spLocks noGrp="1"/>
          </p:cNvSpPr>
          <p:nvPr>
            <p:ph type="title" idx="4294967295"/>
          </p:nvPr>
        </p:nvSpPr>
        <p:spPr>
          <a:xfrm>
            <a:off x="0" y="83128"/>
            <a:ext cx="9906000" cy="477982"/>
          </a:xfrm>
          <a:prstGeom prst="rect">
            <a:avLst/>
          </a:prstGeom>
        </p:spPr>
        <p:txBody>
          <a:bodyPr/>
          <a:lstStyle/>
          <a:p>
            <a:pPr algn="l"/>
            <a:r>
              <a:rPr lang="en-US" altLang="ko-KR" sz="1800" b="1" dirty="0">
                <a:solidFill>
                  <a:prstClr val="black"/>
                </a:solidFill>
                <a:effectLst>
                  <a:glow rad="101600">
                    <a:prstClr val="white"/>
                  </a:glow>
                </a:effectLst>
                <a:ea typeface="맑은 고딕" panose="020B0503020000020004" pitchFamily="50" charset="-127"/>
              </a:rPr>
              <a:t>2.3.1. </a:t>
            </a:r>
            <a:r>
              <a:rPr lang="en-US" altLang="ko-KR" sz="1800" b="1" dirty="0" smtClean="0">
                <a:solidFill>
                  <a:prstClr val="black"/>
                </a:solidFill>
                <a:effectLst>
                  <a:glow rad="101600">
                    <a:prstClr val="white"/>
                  </a:glow>
                </a:effectLst>
                <a:ea typeface="맑은 고딕" panose="020B0503020000020004" pitchFamily="50" charset="-127"/>
              </a:rPr>
              <a:t>Upload </a:t>
            </a:r>
            <a:r>
              <a:rPr lang="en-US" altLang="ko-KR" sz="1800" b="1" dirty="0" err="1" smtClean="0">
                <a:solidFill>
                  <a:prstClr val="black"/>
                </a:solidFill>
                <a:effectLst>
                  <a:glow rad="101600">
                    <a:prstClr val="white"/>
                  </a:glow>
                </a:effectLst>
                <a:ea typeface="맑은 고딕" panose="020B0503020000020004" pitchFamily="50" charset="-127"/>
              </a:rPr>
              <a:t>nhiều</a:t>
            </a:r>
            <a:r>
              <a:rPr lang="en-US" altLang="ko-KR" sz="1800" b="1" dirty="0" smtClean="0">
                <a:solidFill>
                  <a:prstClr val="black"/>
                </a:solidFill>
                <a:effectLst>
                  <a:glow rad="101600">
                    <a:prstClr val="white"/>
                  </a:glow>
                </a:effectLst>
                <a:ea typeface="맑은 고딕" panose="020B0503020000020004" pitchFamily="50" charset="-127"/>
              </a:rPr>
              <a:t> file– Upload Files (2)</a:t>
            </a:r>
            <a:endParaRPr lang="en-US" sz="1800" dirty="0"/>
          </a:p>
        </p:txBody>
      </p:sp>
    </p:spTree>
    <p:extLst>
      <p:ext uri="{BB962C8B-B14F-4D97-AF65-F5344CB8AC3E}">
        <p14:creationId xmlns="" xmlns:p14="http://schemas.microsoft.com/office/powerpoint/2010/main" val="1537574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5" name="직사각형 4"/>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 name="표 5"/>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7"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 </a:t>
            </a:r>
            <a:r>
              <a:rPr lang="en-US" altLang="ko-KR" sz="2400" b="1" dirty="0">
                <a:solidFill>
                  <a:prstClr val="black"/>
                </a:solidFill>
                <a:effectLst>
                  <a:glow rad="101600">
                    <a:prstClr val="white"/>
                  </a:glow>
                </a:effectLst>
                <a:latin typeface="Times New Roman" pitchFamily="18" charset="0"/>
                <a:cs typeface="Times New Roman" pitchFamily="18" charset="0"/>
              </a:rPr>
              <a:t>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smtClean="0">
                <a:solidFill>
                  <a:prstClr val="black"/>
                </a:solidFill>
                <a:effectLst>
                  <a:glow rad="101600">
                    <a:prstClr val="white"/>
                  </a:glow>
                </a:effectLst>
                <a:latin typeface="Times New Roman" pitchFamily="18" charset="0"/>
                <a:cs typeface="Times New Roman" pitchFamily="18" charset="0"/>
              </a:rPr>
              <a:t>file –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Kiểm</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tra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dữ</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liệu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(1)</a:t>
            </a:r>
            <a:endParaRPr lang="en-US" sz="2400" dirty="0">
              <a:latin typeface="Times New Roman" pitchFamily="18" charset="0"/>
              <a:cs typeface="Times New Roman" pitchFamily="18" charset="0"/>
            </a:endParaRPr>
          </a:p>
        </p:txBody>
      </p:sp>
      <p:graphicFrame>
        <p:nvGraphicFramePr>
          <p:cNvPr id="8" name="다이어그램 7"/>
          <p:cNvGraphicFramePr/>
          <p:nvPr>
            <p:extLst>
              <p:ext uri="{D42A27DB-BD31-4B8C-83A1-F6EECF244321}">
                <p14:modId xmlns="" xmlns:p14="http://schemas.microsoft.com/office/powerpoint/2010/main" val="57223253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직사각형 8"/>
          <p:cNvSpPr/>
          <p:nvPr/>
        </p:nvSpPr>
        <p:spPr>
          <a:xfrm>
            <a:off x="8178717" y="2102418"/>
            <a:ext cx="1612744" cy="707886"/>
          </a:xfrm>
          <a:prstGeom prst="rect">
            <a:avLst/>
          </a:prstGeom>
        </p:spPr>
        <p:txBody>
          <a:bodyPr wrap="square">
            <a:spAutoFit/>
          </a:bodyPr>
          <a:lstStyle/>
          <a:p>
            <a:pPr latinLnBrk="1"/>
            <a:r>
              <a:rPr lang="en-US" altLang="ko-KR" sz="1000" b="1"/>
              <a:t>[Nút Complete]</a:t>
            </a:r>
          </a:p>
          <a:p>
            <a:pPr latinLnBrk="1"/>
            <a:r>
              <a:rPr lang="en-US" altLang="ko-KR" sz="1000"/>
              <a:t>Các file được chọn sẽ được kiểm chứng khi người dùng click nút Complete.</a:t>
            </a:r>
            <a:endParaRPr lang="en-US" altLang="ko-KR" sz="1000" dirty="0"/>
          </a:p>
        </p:txBody>
      </p:sp>
      <p:cxnSp>
        <p:nvCxnSpPr>
          <p:cNvPr id="10" name="꺾인 연결선 9"/>
          <p:cNvCxnSpPr/>
          <p:nvPr/>
        </p:nvCxnSpPr>
        <p:spPr>
          <a:xfrm flipV="1">
            <a:off x="5979886" y="2253076"/>
            <a:ext cx="2198834" cy="70783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6468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5" name="표 4"/>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graphicFrame>
        <p:nvGraphicFramePr>
          <p:cNvPr id="6" name="다이어그램 5"/>
          <p:cNvGraphicFramePr/>
          <p:nvPr>
            <p:extLst>
              <p:ext uri="{D42A27DB-BD31-4B8C-83A1-F6EECF244321}">
                <p14:modId xmlns="" xmlns:p14="http://schemas.microsoft.com/office/powerpoint/2010/main" val="1985714554"/>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 Upload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nhiều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file </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Kiểm</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tra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dữ</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liệu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(2)</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6290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83128"/>
            <a:ext cx="9906000" cy="831272"/>
          </a:xfrm>
        </p:spPr>
        <p:txBody>
          <a:bodyPr anchor="ctr"/>
          <a:lstStyle/>
          <a:p>
            <a:r>
              <a:rPr kumimoji="1" lang="en-US" altLang="ko-KR" b="1" dirty="0">
                <a:solidFill>
                  <a:prstClr val="black"/>
                </a:solidFill>
                <a:effectLst>
                  <a:glow rad="101600">
                    <a:prstClr val="white"/>
                  </a:glow>
                </a:effectLst>
                <a:ea typeface="맑은 고딕" panose="020B0503020000020004" pitchFamily="50" charset="-127"/>
              </a:rPr>
              <a:t>1.1.</a:t>
            </a:r>
            <a:r>
              <a:rPr kumimoji="1" lang="ko-KR" altLang="en-US"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Tổng</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quan</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về</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hệ</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thống</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thu</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thập</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dữ</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liệu</a:t>
            </a:r>
            <a:r>
              <a:rPr kumimoji="1" lang="en-US" altLang="ko-KR" b="1" dirty="0">
                <a:solidFill>
                  <a:prstClr val="black"/>
                </a:solidFill>
                <a:effectLst>
                  <a:glow rad="101600">
                    <a:prstClr val="white"/>
                  </a:glow>
                </a:effectLst>
                <a:ea typeface="맑은 고딕" panose="020B0503020000020004" pitchFamily="50" charset="-127"/>
              </a:rPr>
              <a:t> (Data Submission System)</a:t>
            </a:r>
          </a:p>
        </p:txBody>
      </p:sp>
      <p:grpSp>
        <p:nvGrpSpPr>
          <p:cNvPr id="6" name="그룹 42"/>
          <p:cNvGrpSpPr>
            <a:grpSpLocks/>
          </p:cNvGrpSpPr>
          <p:nvPr/>
        </p:nvGrpSpPr>
        <p:grpSpPr bwMode="auto">
          <a:xfrm>
            <a:off x="505506" y="1106714"/>
            <a:ext cx="8164512" cy="4752975"/>
            <a:chOff x="766763" y="1270000"/>
            <a:chExt cx="8164512" cy="4752975"/>
          </a:xfrm>
        </p:grpSpPr>
        <p:sp>
          <p:nvSpPr>
            <p:cNvPr id="7" name="Rectangle 45"/>
            <p:cNvSpPr>
              <a:spLocks noChangeArrowheads="1"/>
            </p:cNvSpPr>
            <p:nvPr/>
          </p:nvSpPr>
          <p:spPr bwMode="auto">
            <a:xfrm>
              <a:off x="1484939" y="1846263"/>
              <a:ext cx="7444749" cy="4176712"/>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8" name="Rectangle 39"/>
            <p:cNvSpPr>
              <a:spLocks noChangeArrowheads="1"/>
            </p:cNvSpPr>
            <p:nvPr/>
          </p:nvSpPr>
          <p:spPr bwMode="auto">
            <a:xfrm>
              <a:off x="1484939" y="1270000"/>
              <a:ext cx="2003612" cy="668298"/>
            </a:xfrm>
            <a:prstGeom prst="rect">
              <a:avLst/>
            </a:prstGeom>
            <a:solidFill>
              <a:srgbClr val="EAEAEA"/>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smtClean="0">
                  <a:solidFill>
                    <a:prstClr val="black"/>
                  </a:solidFill>
                  <a:latin typeface="Times New Roman" pitchFamily="18" charset="0"/>
                  <a:cs typeface="Times New Roman" pitchFamily="18" charset="0"/>
                </a:rPr>
                <a:t>Tầng</a:t>
              </a:r>
              <a:r>
                <a:rPr lang="en-US" altLang="ko-KR" sz="1400" b="0" dirty="0" smtClean="0">
                  <a:solidFill>
                    <a:prstClr val="black"/>
                  </a:solidFill>
                  <a:latin typeface="Times New Roman" pitchFamily="18" charset="0"/>
                  <a:cs typeface="Times New Roman" pitchFamily="18" charset="0"/>
                </a:rPr>
                <a:t> Client </a:t>
              </a:r>
              <a:r>
                <a:rPr lang="en-US" altLang="ko-KR" sz="1400" b="0" dirty="0" err="1" smtClean="0">
                  <a:solidFill>
                    <a:prstClr val="black"/>
                  </a:solidFill>
                  <a:latin typeface="Times New Roman" pitchFamily="18" charset="0"/>
                  <a:cs typeface="Times New Roman" pitchFamily="18" charset="0"/>
                </a:rPr>
                <a:t>của</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người</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dùng</a:t>
              </a:r>
              <a:endParaRPr lang="en-US" altLang="ko-KR" sz="1400" b="0" dirty="0" smtClean="0">
                <a:solidFill>
                  <a:prstClr val="black"/>
                </a:solidFill>
                <a:latin typeface="Times New Roman" pitchFamily="18" charset="0"/>
                <a:cs typeface="Times New Roman" pitchFamily="18" charset="0"/>
              </a:endParaRPr>
            </a:p>
            <a:p>
              <a:pPr algn="ctr" eaLnBrk="1" hangingPunct="1"/>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vị</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báo</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cáo</a:t>
              </a:r>
              <a:r>
                <a:rPr lang="en-US" altLang="ko-KR" sz="1400" b="0" dirty="0" smtClean="0">
                  <a:solidFill>
                    <a:prstClr val="black"/>
                  </a:solidFill>
                  <a:latin typeface="Times New Roman" pitchFamily="18" charset="0"/>
                  <a:cs typeface="Times New Roman" pitchFamily="18" charset="0"/>
                </a:rPr>
                <a:t/>
              </a:r>
              <a:br>
                <a:rPr lang="en-US" altLang="ko-KR" sz="1400" b="0" dirty="0" smtClean="0">
                  <a:solidFill>
                    <a:prstClr val="black"/>
                  </a:solidFill>
                  <a:latin typeface="Times New Roman" pitchFamily="18" charset="0"/>
                  <a:cs typeface="Times New Roman" pitchFamily="18" charset="0"/>
                </a:rPr>
              </a:br>
              <a:r>
                <a:rPr lang="en-US" altLang="ko-KR" sz="1400" b="0" dirty="0" smtClean="0">
                  <a:solidFill>
                    <a:prstClr val="black"/>
                  </a:solidFill>
                  <a:latin typeface="Times New Roman" pitchFamily="18" charset="0"/>
                  <a:cs typeface="Times New Roman" pitchFamily="18" charset="0"/>
                </a:rPr>
                <a:t>(support Offline)</a:t>
              </a:r>
              <a:endParaRPr lang="en-US" altLang="ko-KR" sz="1400" dirty="0">
                <a:solidFill>
                  <a:prstClr val="black"/>
                </a:solidFill>
                <a:latin typeface="Times New Roman" pitchFamily="18" charset="0"/>
                <a:cs typeface="Times New Roman" pitchFamily="18" charset="0"/>
              </a:endParaRPr>
            </a:p>
          </p:txBody>
        </p:sp>
        <p:sp>
          <p:nvSpPr>
            <p:cNvPr id="9" name="Rectangle 40"/>
            <p:cNvSpPr>
              <a:spLocks noChangeArrowheads="1"/>
            </p:cNvSpPr>
            <p:nvPr/>
          </p:nvSpPr>
          <p:spPr bwMode="auto">
            <a:xfrm>
              <a:off x="3488551" y="1270000"/>
              <a:ext cx="2393577" cy="668298"/>
            </a:xfrm>
            <a:prstGeom prst="rect">
              <a:avLst/>
            </a:prstGeom>
            <a:solidFill>
              <a:srgbClr val="EAEAEA"/>
            </a:solidFill>
            <a:ln w="12700">
              <a:solidFill>
                <a:schemeClr val="tx1"/>
              </a:solidFill>
              <a:miter lim="800000"/>
              <a:headEnd/>
              <a:tailEnd/>
            </a:ln>
          </p:spPr>
          <p:txBody>
            <a:bodyPr wrap="none" anchor="ctr"/>
            <a:lstStyle/>
            <a:p>
              <a:pPr algn="ctr"/>
              <a:r>
                <a:rPr kumimoji="1" lang="en-US" altLang="ko-KR" sz="1400" dirty="0" err="1" smtClean="0">
                  <a:solidFill>
                    <a:prstClr val="black"/>
                  </a:solidFill>
                  <a:latin typeface="Times New Roman" pitchFamily="18" charset="0"/>
                  <a:cs typeface="Times New Roman" pitchFamily="18" charset="0"/>
                </a:rPr>
                <a:t>Tầng</a:t>
              </a:r>
              <a:r>
                <a:rPr kumimoji="1" lang="en-US" altLang="ko-KR" sz="1400" dirty="0" smtClean="0">
                  <a:solidFill>
                    <a:prstClr val="black"/>
                  </a:solidFill>
                  <a:latin typeface="Times New Roman" pitchFamily="18" charset="0"/>
                  <a:cs typeface="Times New Roman" pitchFamily="18" charset="0"/>
                </a:rPr>
                <a:t> web site </a:t>
              </a:r>
              <a:r>
                <a:rPr kumimoji="1" lang="en-US" altLang="ko-KR" sz="1400" dirty="0" err="1" smtClean="0">
                  <a:solidFill>
                    <a:prstClr val="black"/>
                  </a:solidFill>
                  <a:latin typeface="Times New Roman" pitchFamily="18" charset="0"/>
                  <a:cs typeface="Times New Roman" pitchFamily="18" charset="0"/>
                </a:rPr>
                <a:t>của</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người</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dùng</a:t>
              </a:r>
              <a:r>
                <a:rPr kumimoji="1" lang="en-US" altLang="ko-KR" sz="1400" dirty="0" smtClean="0">
                  <a:solidFill>
                    <a:prstClr val="black"/>
                  </a:solidFill>
                  <a:latin typeface="Times New Roman" pitchFamily="18" charset="0"/>
                  <a:cs typeface="Times New Roman" pitchFamily="18" charset="0"/>
                </a:rPr>
                <a:t> </a:t>
              </a:r>
            </a:p>
            <a:p>
              <a:pPr algn="ctr"/>
              <a:r>
                <a:rPr kumimoji="1" lang="en-US" altLang="ko-KR" sz="1400" dirty="0" err="1" smtClean="0">
                  <a:solidFill>
                    <a:prstClr val="black"/>
                  </a:solidFill>
                  <a:latin typeface="Times New Roman" pitchFamily="18" charset="0"/>
                  <a:cs typeface="Times New Roman" pitchFamily="18" charset="0"/>
                </a:rPr>
                <a:t>đơn</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vị</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báo</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cáo</a:t>
              </a:r>
              <a:endParaRPr kumimoji="1" lang="en-US" altLang="ko-KR" sz="1400" dirty="0">
                <a:solidFill>
                  <a:prstClr val="black"/>
                </a:solidFill>
                <a:latin typeface="Times New Roman" pitchFamily="18" charset="0"/>
                <a:cs typeface="Times New Roman" pitchFamily="18" charset="0"/>
              </a:endParaRPr>
            </a:p>
          </p:txBody>
        </p:sp>
        <p:sp>
          <p:nvSpPr>
            <p:cNvPr id="10" name="Rectangle 41"/>
            <p:cNvSpPr>
              <a:spLocks noChangeArrowheads="1"/>
            </p:cNvSpPr>
            <p:nvPr/>
          </p:nvSpPr>
          <p:spPr bwMode="auto">
            <a:xfrm>
              <a:off x="5882127" y="1270000"/>
              <a:ext cx="3049147" cy="668298"/>
            </a:xfrm>
            <a:prstGeom prst="rect">
              <a:avLst/>
            </a:prstGeom>
            <a:solidFill>
              <a:srgbClr val="EAEAEA"/>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smtClean="0">
                  <a:solidFill>
                    <a:prstClr val="black"/>
                  </a:solidFill>
                  <a:latin typeface="Times New Roman" pitchFamily="18" charset="0"/>
                  <a:cs typeface="Times New Roman" pitchFamily="18" charset="0"/>
                </a:rPr>
                <a:t>Tầng Internal Servicer</a:t>
              </a:r>
              <a:endParaRPr lang="en-US" altLang="ko-KR" sz="1400" dirty="0">
                <a:solidFill>
                  <a:prstClr val="black"/>
                </a:solidFill>
                <a:latin typeface="Times New Roman" pitchFamily="18" charset="0"/>
                <a:cs typeface="Times New Roman" pitchFamily="18" charset="0"/>
              </a:endParaRPr>
            </a:p>
          </p:txBody>
        </p:sp>
        <p:sp>
          <p:nvSpPr>
            <p:cNvPr id="11" name="Line 5"/>
            <p:cNvSpPr>
              <a:spLocks noChangeShapeType="1"/>
            </p:cNvSpPr>
            <p:nvPr/>
          </p:nvSpPr>
          <p:spPr bwMode="auto">
            <a:xfrm>
              <a:off x="3486617" y="1844675"/>
              <a:ext cx="0" cy="417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12" name="Rectangle 6"/>
            <p:cNvSpPr>
              <a:spLocks noChangeArrowheads="1"/>
            </p:cNvSpPr>
            <p:nvPr/>
          </p:nvSpPr>
          <p:spPr bwMode="auto">
            <a:xfrm>
              <a:off x="3438992" y="3078163"/>
              <a:ext cx="77787" cy="2865437"/>
            </a:xfrm>
            <a:prstGeom prst="rect">
              <a:avLst/>
            </a:prstGeom>
            <a:solidFill>
              <a:srgbClr val="FF0000"/>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13" name="Line 8"/>
            <p:cNvSpPr>
              <a:spLocks noChangeShapeType="1"/>
            </p:cNvSpPr>
            <p:nvPr/>
          </p:nvSpPr>
          <p:spPr bwMode="auto">
            <a:xfrm>
              <a:off x="5886169" y="1844675"/>
              <a:ext cx="0" cy="417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14" name="Rectangle 13"/>
            <p:cNvSpPr>
              <a:spLocks noChangeArrowheads="1"/>
            </p:cNvSpPr>
            <p:nvPr/>
          </p:nvSpPr>
          <p:spPr bwMode="auto">
            <a:xfrm>
              <a:off x="5856006" y="3078163"/>
              <a:ext cx="77788" cy="2865437"/>
            </a:xfrm>
            <a:prstGeom prst="rect">
              <a:avLst/>
            </a:prstGeom>
            <a:solidFill>
              <a:srgbClr val="FF0000"/>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15" name="Rectangle 14"/>
            <p:cNvSpPr>
              <a:spLocks noChangeArrowheads="1"/>
            </p:cNvSpPr>
            <p:nvPr/>
          </p:nvSpPr>
          <p:spPr bwMode="auto">
            <a:xfrm>
              <a:off x="7388225" y="3560763"/>
              <a:ext cx="1138238"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 &gt;&gt;</a:t>
              </a:r>
              <a:endParaRPr lang="en-US" altLang="ko-KR"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Công </a:t>
              </a:r>
              <a:r>
                <a:rPr lang="en-US" altLang="ko-KR" sz="1400" dirty="0" err="1" smtClean="0">
                  <a:solidFill>
                    <a:prstClr val="black"/>
                  </a:solidFill>
                  <a:latin typeface="Times New Roman" pitchFamily="18" charset="0"/>
                  <a:cs typeface="Times New Roman" pitchFamily="18" charset="0"/>
                </a:rPr>
                <a:t>cụ</a:t>
              </a:r>
              <a:r>
                <a:rPr lang="en-US" altLang="ko-KR" sz="1400" dirty="0" smtClean="0">
                  <a:solidFill>
                    <a:prstClr val="black"/>
                  </a:solidFill>
                  <a:latin typeface="Times New Roman" pitchFamily="18" charset="0"/>
                  <a:cs typeface="Times New Roman" pitchFamily="18" charset="0"/>
                </a:rPr>
                <a:t> </a:t>
              </a:r>
              <a:r>
                <a:rPr lang="en-US" altLang="ko-KR" sz="1400" dirty="0" err="1" smtClean="0">
                  <a:solidFill>
                    <a:prstClr val="black"/>
                  </a:solidFill>
                  <a:latin typeface="Times New Roman" pitchFamily="18" charset="0"/>
                  <a:cs typeface="Times New Roman" pitchFamily="18" charset="0"/>
                </a:rPr>
                <a:t>lập</a:t>
              </a:r>
              <a:r>
                <a:rPr lang="en-US" altLang="ko-KR" sz="1400" dirty="0" smtClean="0">
                  <a:solidFill>
                    <a:prstClr val="black"/>
                  </a:solidFill>
                  <a:latin typeface="Times New Roman" pitchFamily="18" charset="0"/>
                  <a:cs typeface="Times New Roman" pitchFamily="18" charset="0"/>
                </a:rPr>
                <a:t> </a:t>
              </a:r>
            </a:p>
            <a:p>
              <a:pPr algn="ctr" eaLnBrk="1" hangingPunct="1"/>
              <a:r>
                <a:rPr lang="en-US" altLang="ko-KR" sz="1400" dirty="0" err="1" smtClean="0">
                  <a:solidFill>
                    <a:prstClr val="black"/>
                  </a:solidFill>
                  <a:latin typeface="Times New Roman" pitchFamily="18" charset="0"/>
                  <a:cs typeface="Times New Roman" pitchFamily="18" charset="0"/>
                </a:rPr>
                <a:t>báo</a:t>
              </a:r>
              <a:r>
                <a:rPr lang="en-US" altLang="ko-KR" sz="1400" dirty="0" smtClean="0">
                  <a:solidFill>
                    <a:prstClr val="black"/>
                  </a:solidFill>
                  <a:latin typeface="Times New Roman" pitchFamily="18" charset="0"/>
                  <a:cs typeface="Times New Roman" pitchFamily="18" charset="0"/>
                </a:rPr>
                <a:t> </a:t>
              </a:r>
              <a:r>
                <a:rPr lang="en-US" altLang="ko-KR" sz="1400" dirty="0" err="1" smtClean="0">
                  <a:solidFill>
                    <a:prstClr val="black"/>
                  </a:solidFill>
                  <a:latin typeface="Times New Roman" pitchFamily="18" charset="0"/>
                  <a:cs typeface="Times New Roman" pitchFamily="18" charset="0"/>
                </a:rPr>
                <a:t>cáo</a:t>
              </a:r>
              <a:endParaRPr lang="ko-KR" altLang="en-US" sz="1400" dirty="0">
                <a:solidFill>
                  <a:prstClr val="black"/>
                </a:solidFill>
                <a:latin typeface="Times New Roman" pitchFamily="18" charset="0"/>
                <a:cs typeface="Times New Roman" pitchFamily="18" charset="0"/>
              </a:endParaRPr>
            </a:p>
          </p:txBody>
        </p:sp>
        <p:sp>
          <p:nvSpPr>
            <p:cNvPr id="16" name="Rectangle 15"/>
            <p:cNvSpPr>
              <a:spLocks noChangeArrowheads="1"/>
            </p:cNvSpPr>
            <p:nvPr/>
          </p:nvSpPr>
          <p:spPr bwMode="auto">
            <a:xfrm>
              <a:off x="1890713" y="4730750"/>
              <a:ext cx="1138237"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smtClean="0">
                  <a:solidFill>
                    <a:prstClr val="black"/>
                  </a:solidFill>
                  <a:latin typeface="Times New Roman" pitchFamily="18" charset="0"/>
                  <a:cs typeface="Times New Roman" pitchFamily="18" charset="0"/>
                </a:rPr>
                <a:t>&lt;&lt;Hệ thống&gt;&gt;</a:t>
              </a:r>
              <a:endParaRPr lang="en-US" altLang="ko-KR" sz="1400" b="0" i="1" dirty="0">
                <a:solidFill>
                  <a:prstClr val="black"/>
                </a:solidFill>
                <a:latin typeface="Times New Roman" pitchFamily="18" charset="0"/>
                <a:cs typeface="Times New Roman" pitchFamily="18" charset="0"/>
              </a:endParaRPr>
            </a:p>
            <a:p>
              <a:pPr algn="ctr" eaLnBrk="1" hangingPunct="1"/>
              <a:endParaRPr lang="ko-KR" altLang="en-US"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UDSS</a:t>
              </a:r>
              <a:endParaRPr lang="ko-KR" altLang="en-US" sz="1400" dirty="0">
                <a:solidFill>
                  <a:prstClr val="black"/>
                </a:solidFill>
                <a:latin typeface="Times New Roman" pitchFamily="18" charset="0"/>
                <a:cs typeface="Times New Roman" pitchFamily="18" charset="0"/>
              </a:endParaRPr>
            </a:p>
          </p:txBody>
        </p:sp>
        <p:sp>
          <p:nvSpPr>
            <p:cNvPr id="17" name="Rectangle 16"/>
            <p:cNvSpPr>
              <a:spLocks noChangeArrowheads="1"/>
            </p:cNvSpPr>
            <p:nvPr/>
          </p:nvSpPr>
          <p:spPr bwMode="auto">
            <a:xfrm>
              <a:off x="3627438" y="4730750"/>
              <a:ext cx="3276600"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r" eaLnBrk="1" hangingPunct="1"/>
              <a:r>
                <a:rPr lang="en-US" altLang="ko-KR" sz="1400" b="0" i="1" smtClean="0">
                  <a:solidFill>
                    <a:prstClr val="black"/>
                  </a:solidFill>
                  <a:latin typeface="Times New Roman" pitchFamily="18" charset="0"/>
                  <a:cs typeface="Times New Roman" pitchFamily="18" charset="0"/>
                </a:rPr>
                <a:t>&lt;&lt;Hệ thống&gt;&gt;</a:t>
              </a:r>
              <a:endParaRPr lang="en-US" altLang="ko-KR" sz="1400" b="0" i="1" dirty="0">
                <a:solidFill>
                  <a:prstClr val="black"/>
                </a:solidFill>
                <a:latin typeface="Times New Roman" pitchFamily="18" charset="0"/>
                <a:cs typeface="Times New Roman" pitchFamily="18" charset="0"/>
              </a:endParaRPr>
            </a:p>
            <a:p>
              <a:pPr algn="r" eaLnBrk="1" hangingPunct="1"/>
              <a:endParaRPr lang="ko-KR" altLang="en-US" sz="1400" b="0" i="1" smtClean="0">
                <a:solidFill>
                  <a:prstClr val="black"/>
                </a:solidFill>
                <a:latin typeface="Times New Roman" pitchFamily="18" charset="0"/>
                <a:cs typeface="Times New Roman" pitchFamily="18" charset="0"/>
              </a:endParaRPr>
            </a:p>
            <a:p>
              <a:pPr algn="r" eaLnBrk="1" hangingPunct="1"/>
              <a:r>
                <a:rPr lang="en-US" altLang="ko-KR" sz="1400" smtClean="0">
                  <a:solidFill>
                    <a:prstClr val="black"/>
                  </a:solidFill>
                  <a:latin typeface="Times New Roman" pitchFamily="18" charset="0"/>
                  <a:cs typeface="Times New Roman" pitchFamily="18" charset="0"/>
                </a:rPr>
                <a:t>Cổng thu thập dữ liệu (SG.4)</a:t>
              </a:r>
              <a:endParaRPr lang="ko-KR" altLang="en-US" sz="1400" dirty="0">
                <a:solidFill>
                  <a:prstClr val="black"/>
                </a:solidFill>
                <a:latin typeface="Times New Roman" pitchFamily="18" charset="0"/>
                <a:cs typeface="Times New Roman" pitchFamily="18" charset="0"/>
              </a:endParaRPr>
            </a:p>
          </p:txBody>
        </p:sp>
        <p:sp>
          <p:nvSpPr>
            <p:cNvPr id="18" name="Rectangle 17"/>
            <p:cNvSpPr>
              <a:spLocks noChangeArrowheads="1"/>
            </p:cNvSpPr>
            <p:nvPr/>
          </p:nvSpPr>
          <p:spPr bwMode="auto">
            <a:xfrm>
              <a:off x="7388225" y="4730750"/>
              <a:ext cx="1138238"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&gt;&gt;</a:t>
              </a:r>
              <a:endParaRPr lang="en-US" altLang="ko-KR" sz="1400" b="0" i="1" dirty="0">
                <a:solidFill>
                  <a:prstClr val="black"/>
                </a:solidFill>
                <a:latin typeface="Times New Roman" pitchFamily="18" charset="0"/>
                <a:cs typeface="Times New Roman" pitchFamily="18" charset="0"/>
              </a:endParaRPr>
            </a:p>
            <a:p>
              <a:pPr algn="ctr" eaLnBrk="1" hangingPunct="1"/>
              <a:endParaRPr lang="ko-KR" altLang="en-US"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DW </a:t>
              </a:r>
              <a:r>
                <a:rPr lang="en-US" altLang="ko-KR" sz="1400" dirty="0" err="1" smtClean="0">
                  <a:solidFill>
                    <a:prstClr val="black"/>
                  </a:solidFill>
                  <a:latin typeface="Times New Roman" pitchFamily="18" charset="0"/>
                  <a:cs typeface="Times New Roman" pitchFamily="18" charset="0"/>
                </a:rPr>
                <a:t>và</a:t>
              </a:r>
              <a:r>
                <a:rPr lang="en-US" altLang="ko-KR" sz="1400" dirty="0" smtClean="0">
                  <a:solidFill>
                    <a:prstClr val="black"/>
                  </a:solidFill>
                  <a:latin typeface="Times New Roman" pitchFamily="18" charset="0"/>
                  <a:cs typeface="Times New Roman" pitchFamily="18" charset="0"/>
                </a:rPr>
                <a:t> BI</a:t>
              </a:r>
              <a:endParaRPr lang="ko-KR" altLang="en-US" sz="1400" dirty="0">
                <a:solidFill>
                  <a:prstClr val="black"/>
                </a:solidFill>
                <a:latin typeface="Times New Roman" pitchFamily="18" charset="0"/>
                <a:cs typeface="Times New Roman" pitchFamily="18" charset="0"/>
              </a:endParaRPr>
            </a:p>
          </p:txBody>
        </p:sp>
        <p:grpSp>
          <p:nvGrpSpPr>
            <p:cNvPr id="19" name="Group 18"/>
            <p:cNvGrpSpPr>
              <a:grpSpLocks/>
            </p:cNvGrpSpPr>
            <p:nvPr/>
          </p:nvGrpSpPr>
          <p:grpSpPr bwMode="auto">
            <a:xfrm>
              <a:off x="1925642" y="1989144"/>
              <a:ext cx="1243136" cy="915988"/>
              <a:chOff x="3261" y="3371"/>
              <a:chExt cx="722" cy="577"/>
            </a:xfrm>
          </p:grpSpPr>
          <p:pic>
            <p:nvPicPr>
              <p:cNvPr id="43" name="Picture 15" descr="User gre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75" y="3371"/>
                <a:ext cx="202"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xt Box 16"/>
              <p:cNvSpPr txBox="1">
                <a:spLocks noChangeArrowheads="1"/>
              </p:cNvSpPr>
              <p:nvPr/>
            </p:nvSpPr>
            <p:spPr bwMode="auto">
              <a:xfrm>
                <a:off x="3261" y="3618"/>
                <a:ext cx="722"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smtClean="0">
                    <a:solidFill>
                      <a:prstClr val="black"/>
                    </a:solidFill>
                    <a:latin typeface="Times New Roman" pitchFamily="18" charset="0"/>
                    <a:cs typeface="Times New Roman" pitchFamily="18" charset="0"/>
                  </a:rPr>
                  <a:t>Người</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dùng</a:t>
                </a:r>
                <a:r>
                  <a:rPr lang="en-US" altLang="ko-KR" sz="1400" b="0" dirty="0" smtClean="0">
                    <a:solidFill>
                      <a:prstClr val="black"/>
                    </a:solidFill>
                    <a:latin typeface="Times New Roman" pitchFamily="18" charset="0"/>
                    <a:cs typeface="Times New Roman" pitchFamily="18" charset="0"/>
                  </a:rPr>
                  <a:t> </a:t>
                </a:r>
              </a:p>
              <a:p>
                <a:pPr algn="ctr" eaLnBrk="1" hangingPunct="1"/>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vị</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báo</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cáo</a:t>
                </a:r>
                <a:endParaRPr lang="ko-KR" altLang="en-US" sz="1400" b="0" dirty="0">
                  <a:solidFill>
                    <a:prstClr val="black"/>
                  </a:solidFill>
                  <a:latin typeface="Times New Roman" pitchFamily="18" charset="0"/>
                  <a:cs typeface="Times New Roman" pitchFamily="18" charset="0"/>
                </a:endParaRPr>
              </a:p>
            </p:txBody>
          </p:sp>
        </p:grpSp>
        <p:grpSp>
          <p:nvGrpSpPr>
            <p:cNvPr id="20" name="Group 17"/>
            <p:cNvGrpSpPr>
              <a:grpSpLocks/>
            </p:cNvGrpSpPr>
            <p:nvPr/>
          </p:nvGrpSpPr>
          <p:grpSpPr bwMode="auto">
            <a:xfrm>
              <a:off x="7303127" y="1989145"/>
              <a:ext cx="1613979" cy="700088"/>
              <a:chOff x="4360" y="3371"/>
              <a:chExt cx="940" cy="441"/>
            </a:xfrm>
          </p:grpSpPr>
          <p:pic>
            <p:nvPicPr>
              <p:cNvPr id="41" name="Picture 18" descr="User r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4" y="3371"/>
                <a:ext cx="201"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 Box 19"/>
              <p:cNvSpPr txBox="1">
                <a:spLocks noChangeArrowheads="1"/>
              </p:cNvSpPr>
              <p:nvPr/>
            </p:nvSpPr>
            <p:spPr bwMode="auto">
              <a:xfrm>
                <a:off x="4360" y="3618"/>
                <a:ext cx="94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smtClean="0">
                    <a:solidFill>
                      <a:prstClr val="black"/>
                    </a:solidFill>
                    <a:latin typeface="Times New Roman" pitchFamily="18" charset="0"/>
                    <a:cs typeface="Times New Roman" pitchFamily="18" charset="0"/>
                  </a:rPr>
                  <a:t>Người dùng NHNN</a:t>
                </a:r>
                <a:endParaRPr lang="ko-KR" altLang="en-US" sz="1400" b="0" dirty="0">
                  <a:solidFill>
                    <a:prstClr val="black"/>
                  </a:solidFill>
                  <a:latin typeface="Times New Roman" pitchFamily="18" charset="0"/>
                  <a:cs typeface="Times New Roman" pitchFamily="18" charset="0"/>
                </a:endParaRPr>
              </a:p>
            </p:txBody>
          </p:sp>
        </p:grpSp>
        <p:grpSp>
          <p:nvGrpSpPr>
            <p:cNvPr id="21" name="Group 20"/>
            <p:cNvGrpSpPr>
              <a:grpSpLocks/>
            </p:cNvGrpSpPr>
            <p:nvPr/>
          </p:nvGrpSpPr>
          <p:grpSpPr bwMode="auto">
            <a:xfrm>
              <a:off x="3839374" y="1989144"/>
              <a:ext cx="1243105" cy="915988"/>
              <a:chOff x="3857" y="3371"/>
              <a:chExt cx="724" cy="577"/>
            </a:xfrm>
          </p:grpSpPr>
          <p:pic>
            <p:nvPicPr>
              <p:cNvPr id="39" name="Picture 21" descr="user bl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55" y="3371"/>
                <a:ext cx="201"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Text Box 22"/>
              <p:cNvSpPr txBox="1">
                <a:spLocks noChangeArrowheads="1"/>
              </p:cNvSpPr>
              <p:nvPr/>
            </p:nvSpPr>
            <p:spPr bwMode="auto">
              <a:xfrm>
                <a:off x="3857" y="3618"/>
                <a:ext cx="72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a:solidFill>
                      <a:prstClr val="black"/>
                    </a:solidFill>
                    <a:latin typeface="Times New Roman" pitchFamily="18" charset="0"/>
                    <a:cs typeface="Times New Roman" pitchFamily="18" charset="0"/>
                  </a:rPr>
                  <a:t>Người</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dùng</a:t>
                </a:r>
                <a:r>
                  <a:rPr lang="en-US" altLang="ko-KR" sz="1400" b="0" dirty="0">
                    <a:solidFill>
                      <a:prstClr val="black"/>
                    </a:solidFill>
                    <a:latin typeface="Times New Roman" pitchFamily="18" charset="0"/>
                    <a:cs typeface="Times New Roman" pitchFamily="18" charset="0"/>
                  </a:rPr>
                  <a:t> </a:t>
                </a:r>
                <a:endParaRPr lang="en-US" altLang="ko-KR" sz="1400" b="0" dirty="0" smtClean="0">
                  <a:solidFill>
                    <a:prstClr val="black"/>
                  </a:solidFill>
                  <a:latin typeface="Times New Roman" pitchFamily="18" charset="0"/>
                  <a:cs typeface="Times New Roman" pitchFamily="18" charset="0"/>
                </a:endParaRPr>
              </a:p>
              <a:p>
                <a:pPr algn="ctr" eaLnBrk="1" hangingPunct="1"/>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vị</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báo</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cáo</a:t>
                </a:r>
                <a:endParaRPr lang="ko-KR" altLang="en-US" sz="1400" b="0" dirty="0">
                  <a:solidFill>
                    <a:prstClr val="black"/>
                  </a:solidFill>
                  <a:latin typeface="Times New Roman" pitchFamily="18" charset="0"/>
                  <a:cs typeface="Times New Roman" pitchFamily="18" charset="0"/>
                </a:endParaRPr>
              </a:p>
            </p:txBody>
          </p:sp>
        </p:grpSp>
        <p:cxnSp>
          <p:nvCxnSpPr>
            <p:cNvPr id="22" name="AutoShape 23"/>
            <p:cNvCxnSpPr>
              <a:cxnSpLocks noChangeShapeType="1"/>
            </p:cNvCxnSpPr>
            <p:nvPr/>
          </p:nvCxnSpPr>
          <p:spPr bwMode="auto">
            <a:xfrm rot="16200000" flipH="1">
              <a:off x="1482726" y="3754437"/>
              <a:ext cx="1949450" cy="3175"/>
            </a:xfrm>
            <a:prstGeom prst="bentConnector3">
              <a:avLst>
                <a:gd name="adj1" fmla="val 5000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4" name="AutoShape 25"/>
            <p:cNvCxnSpPr>
              <a:cxnSpLocks noChangeShapeType="1"/>
            </p:cNvCxnSpPr>
            <p:nvPr/>
          </p:nvCxnSpPr>
          <p:spPr bwMode="auto">
            <a:xfrm rot="16200000" flipH="1">
              <a:off x="3386138" y="3762375"/>
              <a:ext cx="1962150" cy="0"/>
            </a:xfrm>
            <a:prstGeom prst="bentConnector3">
              <a:avLst>
                <a:gd name="adj1" fmla="val 5000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5" name="AutoShape 26"/>
            <p:cNvCxnSpPr>
              <a:cxnSpLocks noChangeShapeType="1"/>
            </p:cNvCxnSpPr>
            <p:nvPr/>
          </p:nvCxnSpPr>
          <p:spPr bwMode="auto">
            <a:xfrm rot="5400000">
              <a:off x="7632700" y="3106738"/>
              <a:ext cx="652463" cy="1587"/>
            </a:xfrm>
            <a:prstGeom prst="bentConnector3">
              <a:avLst>
                <a:gd name="adj1" fmla="val 50000"/>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6" name="AutoShape 27"/>
            <p:cNvCxnSpPr>
              <a:cxnSpLocks noChangeShapeType="1"/>
            </p:cNvCxnSpPr>
            <p:nvPr/>
          </p:nvCxnSpPr>
          <p:spPr bwMode="auto">
            <a:xfrm>
              <a:off x="8118475" y="2205038"/>
              <a:ext cx="423863" cy="2871787"/>
            </a:xfrm>
            <a:prstGeom prst="bentConnector3">
              <a:avLst>
                <a:gd name="adj1" fmla="val 15488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 name="AutoShape 28"/>
            <p:cNvCxnSpPr>
              <a:cxnSpLocks noChangeShapeType="1"/>
            </p:cNvCxnSpPr>
            <p:nvPr/>
          </p:nvCxnSpPr>
          <p:spPr bwMode="auto">
            <a:xfrm rot="16200000" flipH="1">
              <a:off x="3861594" y="4034632"/>
              <a:ext cx="1587" cy="2806700"/>
            </a:xfrm>
            <a:prstGeom prst="bentConnector3">
              <a:avLst>
                <a:gd name="adj1" fmla="val 13500005"/>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8" name="AutoShape 29"/>
            <p:cNvCxnSpPr>
              <a:cxnSpLocks noChangeShapeType="1"/>
            </p:cNvCxnSpPr>
            <p:nvPr/>
          </p:nvCxnSpPr>
          <p:spPr bwMode="auto">
            <a:xfrm rot="10800000" flipV="1">
              <a:off x="6918325" y="3779838"/>
              <a:ext cx="454025" cy="1296987"/>
            </a:xfrm>
            <a:prstGeom prst="bentConnector3">
              <a:avLst>
                <a:gd name="adj1" fmla="val 50000"/>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9" name="AutoShape 33"/>
            <p:cNvCxnSpPr>
              <a:cxnSpLocks noChangeShapeType="1"/>
            </p:cNvCxnSpPr>
            <p:nvPr/>
          </p:nvCxnSpPr>
          <p:spPr bwMode="auto">
            <a:xfrm rot="10800000" flipV="1">
              <a:off x="6318250" y="2205038"/>
              <a:ext cx="1455738" cy="2544762"/>
            </a:xfrm>
            <a:prstGeom prst="bentConnector2">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 name="Text Box 34"/>
            <p:cNvSpPr txBox="1">
              <a:spLocks noChangeArrowheads="1"/>
            </p:cNvSpPr>
            <p:nvPr/>
          </p:nvSpPr>
          <p:spPr bwMode="auto">
            <a:xfrm>
              <a:off x="2262082" y="5648325"/>
              <a:ext cx="30828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smtClean="0">
                  <a:solidFill>
                    <a:prstClr val="black"/>
                  </a:solidFill>
                  <a:latin typeface="Times New Roman" pitchFamily="18" charset="0"/>
                  <a:cs typeface="Times New Roman" pitchFamily="18" charset="0"/>
                </a:rPr>
                <a:t>&lt;&lt;Sử dụng như một dịch vụ Internet&gt;&gt;</a:t>
              </a:r>
              <a:endParaRPr lang="ko-KR" altLang="en-US" sz="1400" b="0" i="1" dirty="0">
                <a:solidFill>
                  <a:prstClr val="black"/>
                </a:solidFill>
                <a:latin typeface="Times New Roman" pitchFamily="18" charset="0"/>
                <a:cs typeface="Times New Roman" pitchFamily="18" charset="0"/>
              </a:endParaRPr>
            </a:p>
          </p:txBody>
        </p:sp>
        <p:sp>
          <p:nvSpPr>
            <p:cNvPr id="32" name="Rectangle 42"/>
            <p:cNvSpPr>
              <a:spLocks noChangeArrowheads="1"/>
            </p:cNvSpPr>
            <p:nvPr/>
          </p:nvSpPr>
          <p:spPr bwMode="auto">
            <a:xfrm>
              <a:off x="766763" y="1270001"/>
              <a:ext cx="701675" cy="681744"/>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dirty="0" err="1" smtClean="0">
                  <a:solidFill>
                    <a:prstClr val="black"/>
                  </a:solidFill>
                  <a:latin typeface="Times New Roman" pitchFamily="18" charset="0"/>
                  <a:cs typeface="Times New Roman" pitchFamily="18" charset="0"/>
                </a:rPr>
                <a:t>Tầng</a:t>
              </a:r>
              <a:endParaRPr lang="ko-KR" altLang="en-US" sz="1400" dirty="0">
                <a:solidFill>
                  <a:prstClr val="black"/>
                </a:solidFill>
                <a:latin typeface="Times New Roman" pitchFamily="18" charset="0"/>
                <a:cs typeface="Times New Roman" pitchFamily="18" charset="0"/>
              </a:endParaRPr>
            </a:p>
          </p:txBody>
        </p:sp>
        <p:sp>
          <p:nvSpPr>
            <p:cNvPr id="33" name="Rectangle 43"/>
            <p:cNvSpPr>
              <a:spLocks noChangeArrowheads="1"/>
            </p:cNvSpPr>
            <p:nvPr/>
          </p:nvSpPr>
          <p:spPr bwMode="auto">
            <a:xfrm>
              <a:off x="766763" y="1938298"/>
              <a:ext cx="701675" cy="1058902"/>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smtClean="0">
                  <a:solidFill>
                    <a:prstClr val="black"/>
                  </a:solidFill>
                  <a:latin typeface="Times New Roman" pitchFamily="18" charset="0"/>
                  <a:cs typeface="Times New Roman" pitchFamily="18" charset="0"/>
                </a:rPr>
                <a:t>Người </a:t>
              </a:r>
            </a:p>
            <a:p>
              <a:pPr algn="ctr" eaLnBrk="1" hangingPunct="1"/>
              <a:r>
                <a:rPr lang="en-US" altLang="ko-KR" sz="1400" smtClean="0">
                  <a:solidFill>
                    <a:prstClr val="black"/>
                  </a:solidFill>
                  <a:latin typeface="Times New Roman" pitchFamily="18" charset="0"/>
                  <a:cs typeface="Times New Roman" pitchFamily="18" charset="0"/>
                </a:rPr>
                <a:t>dùng</a:t>
              </a:r>
              <a:endParaRPr lang="ko-KR" altLang="en-US" sz="1400" dirty="0">
                <a:solidFill>
                  <a:prstClr val="black"/>
                </a:solidFill>
                <a:latin typeface="Times New Roman" pitchFamily="18" charset="0"/>
                <a:cs typeface="Times New Roman" pitchFamily="18" charset="0"/>
              </a:endParaRPr>
            </a:p>
          </p:txBody>
        </p:sp>
        <p:sp>
          <p:nvSpPr>
            <p:cNvPr id="34" name="Rectangle 44"/>
            <p:cNvSpPr>
              <a:spLocks noChangeArrowheads="1"/>
            </p:cNvSpPr>
            <p:nvPr/>
          </p:nvSpPr>
          <p:spPr bwMode="auto">
            <a:xfrm>
              <a:off x="766763" y="2997200"/>
              <a:ext cx="701675" cy="3025775"/>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smtClean="0">
                  <a:solidFill>
                    <a:prstClr val="black"/>
                  </a:solidFill>
                  <a:latin typeface="Times New Roman" pitchFamily="18" charset="0"/>
                  <a:cs typeface="Times New Roman" pitchFamily="18" charset="0"/>
                </a:rPr>
                <a:t>Hệ thống</a:t>
              </a:r>
              <a:endParaRPr lang="ko-KR" altLang="en-US" sz="1400" dirty="0">
                <a:solidFill>
                  <a:prstClr val="black"/>
                </a:solidFill>
                <a:latin typeface="Times New Roman" pitchFamily="18" charset="0"/>
                <a:cs typeface="Times New Roman" pitchFamily="18" charset="0"/>
              </a:endParaRPr>
            </a:p>
          </p:txBody>
        </p:sp>
        <p:sp>
          <p:nvSpPr>
            <p:cNvPr id="35" name="Line 46"/>
            <p:cNvSpPr>
              <a:spLocks noChangeShapeType="1"/>
            </p:cNvSpPr>
            <p:nvPr/>
          </p:nvSpPr>
          <p:spPr bwMode="auto">
            <a:xfrm>
              <a:off x="1600200" y="2997200"/>
              <a:ext cx="7331075" cy="0"/>
            </a:xfrm>
            <a:prstGeom prst="line">
              <a:avLst/>
            </a:prstGeom>
            <a:noFill/>
            <a:ln w="1270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36" name="Rectangle 47"/>
            <p:cNvSpPr>
              <a:spLocks noChangeArrowheads="1"/>
            </p:cNvSpPr>
            <p:nvPr/>
          </p:nvSpPr>
          <p:spPr bwMode="auto">
            <a:xfrm>
              <a:off x="6278563" y="4749800"/>
              <a:ext cx="77787" cy="71438"/>
            </a:xfrm>
            <a:prstGeom prst="rect">
              <a:avLst/>
            </a:prstGeom>
            <a:solidFill>
              <a:srgbClr val="EAEAE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37" name="Rectangle 48"/>
            <p:cNvSpPr>
              <a:spLocks noChangeArrowheads="1"/>
            </p:cNvSpPr>
            <p:nvPr/>
          </p:nvSpPr>
          <p:spPr bwMode="auto">
            <a:xfrm>
              <a:off x="4329113" y="4743450"/>
              <a:ext cx="77787" cy="71438"/>
            </a:xfrm>
            <a:prstGeom prst="rect">
              <a:avLst/>
            </a:prstGeom>
            <a:solidFill>
              <a:srgbClr val="EAEAE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grpSp>
      <p:sp>
        <p:nvSpPr>
          <p:cNvPr id="45" name="Text Box 35"/>
          <p:cNvSpPr txBox="1">
            <a:spLocks noChangeArrowheads="1"/>
          </p:cNvSpPr>
          <p:nvPr/>
        </p:nvSpPr>
        <p:spPr bwMode="auto">
          <a:xfrm>
            <a:off x="6405207" y="2824397"/>
            <a:ext cx="197682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Sử</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dụng</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như</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một</a:t>
            </a:r>
            <a:r>
              <a:rPr lang="en-US" altLang="ko-KR" sz="1400" b="0" i="1" dirty="0" smtClean="0">
                <a:solidFill>
                  <a:prstClr val="black"/>
                </a:solidFill>
                <a:latin typeface="Times New Roman" pitchFamily="18" charset="0"/>
                <a:cs typeface="Times New Roman" pitchFamily="18" charset="0"/>
              </a:rPr>
              <a:t> </a:t>
            </a:r>
          </a:p>
          <a:p>
            <a:pPr algn="ctr" eaLnBrk="1" hangingPunct="1"/>
            <a:r>
              <a:rPr lang="en-US" altLang="ko-KR" sz="1400" b="0" i="1" dirty="0" err="1" smtClean="0">
                <a:solidFill>
                  <a:prstClr val="black"/>
                </a:solidFill>
                <a:latin typeface="Times New Roman" pitchFamily="18" charset="0"/>
                <a:cs typeface="Times New Roman" pitchFamily="18" charset="0"/>
              </a:rPr>
              <a:t>người</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quản</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lý</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&gt;</a:t>
            </a:r>
            <a:endParaRPr lang="ko-KR" altLang="en-US" sz="1400" b="0" i="1" dirty="0">
              <a:solidFill>
                <a:prstClr val="black"/>
              </a:solidFill>
              <a:latin typeface="Times New Roman" pitchFamily="18" charset="0"/>
              <a:cs typeface="Times New Roman" pitchFamily="18" charset="0"/>
            </a:endParaRPr>
          </a:p>
        </p:txBody>
      </p:sp>
      <p:sp>
        <p:nvSpPr>
          <p:cNvPr id="47" name="Text Box 35"/>
          <p:cNvSpPr txBox="1">
            <a:spLocks noChangeArrowheads="1"/>
          </p:cNvSpPr>
          <p:nvPr/>
        </p:nvSpPr>
        <p:spPr bwMode="auto">
          <a:xfrm>
            <a:off x="4048110" y="2869966"/>
            <a:ext cx="19255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eaLnBrk="1" hangingPunct="1"/>
            <a:r>
              <a:rPr lang="en-US" altLang="ko-KR" sz="1400" b="0" i="1" dirty="0" smtClean="0">
                <a:solidFill>
                  <a:prstClr val="black"/>
                </a:solidFill>
                <a:latin typeface="Times New Roman" pitchFamily="18" charset="0"/>
                <a:cs typeface="Times New Roman" pitchFamily="18" charset="0"/>
              </a:rPr>
              <a:t>&lt;&lt; </a:t>
            </a:r>
            <a:r>
              <a:rPr lang="en-US" altLang="ko-KR" sz="1400" b="0" i="1" dirty="0" err="1">
                <a:solidFill>
                  <a:prstClr val="black"/>
                </a:solidFill>
                <a:latin typeface="Times New Roman" pitchFamily="18" charset="0"/>
                <a:cs typeface="Times New Roman" pitchFamily="18" charset="0"/>
              </a:rPr>
              <a:t>Sử</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dụng</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như</a:t>
            </a:r>
            <a:r>
              <a:rPr lang="en-US" altLang="ko-KR" sz="1400" b="0" i="1" dirty="0">
                <a:solidFill>
                  <a:prstClr val="black"/>
                </a:solidFill>
                <a:latin typeface="Times New Roman" pitchFamily="18" charset="0"/>
                <a:cs typeface="Times New Roman" pitchFamily="18" charset="0"/>
              </a:rPr>
              <a:t> </a:t>
            </a:r>
            <a:endParaRPr lang="en-US" altLang="ko-KR" sz="1400" b="0" i="1" dirty="0" smtClean="0">
              <a:solidFill>
                <a:prstClr val="black"/>
              </a:solidFill>
              <a:latin typeface="Times New Roman" pitchFamily="18" charset="0"/>
              <a:cs typeface="Times New Roman" pitchFamily="18" charset="0"/>
            </a:endParaRPr>
          </a:p>
          <a:p>
            <a:pPr eaLnBrk="1" hangingPunct="1"/>
            <a:r>
              <a:rPr lang="en-US" altLang="ko-KR" sz="1400" b="0" i="1" dirty="0" err="1" smtClean="0">
                <a:solidFill>
                  <a:prstClr val="black"/>
                </a:solidFill>
                <a:latin typeface="Times New Roman" pitchFamily="18" charset="0"/>
                <a:cs typeface="Times New Roman" pitchFamily="18" charset="0"/>
              </a:rPr>
              <a:t>một</a:t>
            </a:r>
            <a:r>
              <a:rPr lang="en-US" altLang="ko-KR" sz="1400" b="0" i="1" dirty="0" smtClean="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dịch</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vụ</a:t>
            </a:r>
            <a:r>
              <a:rPr lang="en-US" altLang="ko-KR" sz="1400" b="0" i="1" dirty="0">
                <a:solidFill>
                  <a:prstClr val="black"/>
                </a:solidFill>
                <a:latin typeface="Times New Roman" pitchFamily="18" charset="0"/>
                <a:cs typeface="Times New Roman" pitchFamily="18" charset="0"/>
              </a:rPr>
              <a:t> Internet &gt;&gt;</a:t>
            </a:r>
            <a:endParaRPr lang="ko-KR" altLang="en-US" sz="1400" b="0" i="1"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56102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5" name="표 4"/>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6"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a:t>
            </a:r>
            <a:r>
              <a:rPr lang="en-US" altLang="ko-KR" sz="2400" b="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Upload nhiều file </a:t>
            </a:r>
            <a:r>
              <a:rPr lang="en-US" altLang="ko-KR" sz="2400" b="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Gửi tới NHNN</a:t>
            </a:r>
            <a:endParaRPr lang="en-US" sz="2400" dirty="0">
              <a:latin typeface="Times New Roman" pitchFamily="18" charset="0"/>
              <a:cs typeface="Times New Roman" pitchFamily="18" charset="0"/>
            </a:endParaRPr>
          </a:p>
        </p:txBody>
      </p:sp>
      <p:graphicFrame>
        <p:nvGraphicFramePr>
          <p:cNvPr id="7" name="다이어그램 6"/>
          <p:cNvGraphicFramePr/>
          <p:nvPr>
            <p:extLst>
              <p:ext uri="{D42A27DB-BD31-4B8C-83A1-F6EECF244321}">
                <p14:modId xmlns="" xmlns:p14="http://schemas.microsoft.com/office/powerpoint/2010/main" val="2566845945"/>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직사각형 7"/>
          <p:cNvSpPr/>
          <p:nvPr/>
        </p:nvSpPr>
        <p:spPr>
          <a:xfrm>
            <a:off x="8178717" y="2102418"/>
            <a:ext cx="1612744" cy="1169551"/>
          </a:xfrm>
          <a:prstGeom prst="rect">
            <a:avLst/>
          </a:prstGeom>
        </p:spPr>
        <p:txBody>
          <a:bodyPr wrap="square">
            <a:spAutoFit/>
          </a:bodyPr>
          <a:lstStyle/>
          <a:p>
            <a:pPr latinLnBrk="1"/>
            <a:r>
              <a:rPr lang="en-US" altLang="ko-KR" sz="1000" b="1"/>
              <a:t>[Nút Submit]</a:t>
            </a:r>
          </a:p>
          <a:p>
            <a:pPr latinLnBrk="1"/>
            <a:r>
              <a:rPr lang="en-US" altLang="ko-KR" sz="1000"/>
              <a:t>Các file đã đưowjc kiểm tra sẽ được gửi đi khi người dùng click nút Submit.</a:t>
            </a:r>
            <a:br>
              <a:rPr lang="en-US" altLang="ko-KR" sz="1000"/>
            </a:br>
            <a:r>
              <a:rPr lang="en-US" altLang="ko-KR" sz="1000"/>
              <a:t>Người duyệt mức đơn vị cần gán chữ ký điện tử trước khi gửi file.</a:t>
            </a:r>
            <a:endParaRPr lang="en-US" altLang="ko-KR" sz="1000" dirty="0"/>
          </a:p>
        </p:txBody>
      </p:sp>
      <p:cxnSp>
        <p:nvCxnSpPr>
          <p:cNvPr id="9" name="꺾인 연결선 8"/>
          <p:cNvCxnSpPr>
            <a:endCxn id="8" idx="2"/>
          </p:cNvCxnSpPr>
          <p:nvPr/>
        </p:nvCxnSpPr>
        <p:spPr>
          <a:xfrm flipV="1">
            <a:off x="5994400" y="3271969"/>
            <a:ext cx="2990689" cy="169191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9611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sp>
        <p:nvSpPr>
          <p:cNvPr id="6" name="제목 1"/>
          <p:cNvSpPr>
            <a:spLocks noGrp="1"/>
          </p:cNvSpPr>
          <p:nvPr>
            <p:ph type="title" idx="4294967295"/>
          </p:nvPr>
        </p:nvSpPr>
        <p:spPr>
          <a:xfrm>
            <a:off x="0" y="83128"/>
            <a:ext cx="9906000" cy="477982"/>
          </a:xfrm>
          <a:prstGeom prst="rect">
            <a:avLst/>
          </a:prstGeom>
        </p:spPr>
        <p:txBody>
          <a:bodyPr/>
          <a:lstStyle/>
          <a:p>
            <a:pPr marL="514350" indent="-514350" algn="l"/>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endParaRPr lang="en-US" altLang="en-US" sz="2800" b="1" dirty="0" smtClean="0">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nvGraphicFramePr>
        <p:xfrm>
          <a:off x="1143000" y="1885950"/>
          <a:ext cx="7000875" cy="4114800"/>
        </p:xfrm>
        <a:graphic>
          <a:graphicData uri="http://schemas.openxmlformats.org/drawingml/2006/table">
            <a:tbl>
              <a:tblPr firstRow="1" bandRow="1">
                <a:tableStyleId>{5C22544A-7EE6-4342-B048-85BDC9FD1C3A}</a:tableStyleId>
              </a:tblPr>
              <a:tblGrid>
                <a:gridCol w="1214440"/>
                <a:gridCol w="2928936"/>
                <a:gridCol w="2857499"/>
              </a:tblGrid>
              <a:tr h="428628">
                <a:tc>
                  <a:txBody>
                    <a:bodyPr/>
                    <a:lstStyle/>
                    <a:p>
                      <a:pPr algn="ctr"/>
                      <a:r>
                        <a:rPr lang="en-US" sz="2400" dirty="0" smtClean="0">
                          <a:latin typeface="Times New Roman" pitchFamily="18" charset="0"/>
                          <a:cs typeface="Times New Roman" pitchFamily="18" charset="0"/>
                        </a:rPr>
                        <a:t>STT</a:t>
                      </a:r>
                      <a:endParaRPr lang="en-US" sz="2400" dirty="0">
                        <a:latin typeface="Times New Roman" pitchFamily="18" charset="0"/>
                        <a:cs typeface="Times New Roman" pitchFamily="18" charset="0"/>
                      </a:endParaRPr>
                    </a:p>
                  </a:txBody>
                  <a:tcPr marL="91439" marR="91439"/>
                </a:tc>
                <a:tc>
                  <a:txBody>
                    <a:bodyPr/>
                    <a:lstStyle/>
                    <a:p>
                      <a:pPr algn="ctr"/>
                      <a:r>
                        <a:rPr lang="en-US" sz="2400" dirty="0" err="1" smtClean="0">
                          <a:latin typeface="Times New Roman" pitchFamily="18" charset="0"/>
                          <a:cs typeface="Times New Roman" pitchFamily="18" charset="0"/>
                        </a:rPr>
                        <a:t>Kỳ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cáo</a:t>
                      </a:r>
                      <a:endParaRPr lang="en-US" sz="2400" dirty="0">
                        <a:latin typeface="Times New Roman" pitchFamily="18" charset="0"/>
                        <a:cs typeface="Times New Roman" pitchFamily="18" charset="0"/>
                      </a:endParaRPr>
                    </a:p>
                  </a:txBody>
                  <a:tcPr marL="91439" marR="91439"/>
                </a:tc>
                <a:tc>
                  <a:txBody>
                    <a:bodyPr/>
                    <a:lstStyle/>
                    <a:p>
                      <a:pPr algn="ctr"/>
                      <a:r>
                        <a:rPr lang="en-US" sz="2400" dirty="0" err="1" smtClean="0">
                          <a:latin typeface="Times New Roman" pitchFamily="18" charset="0"/>
                          <a:cs typeface="Times New Roman" pitchFamily="18" charset="0"/>
                        </a:rPr>
                        <a:t>Mã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cáo</a:t>
                      </a:r>
                      <a:endParaRPr lang="en-US" sz="2400" dirty="0">
                        <a:latin typeface="Times New Roman" pitchFamily="18" charset="0"/>
                        <a:cs typeface="Times New Roman" pitchFamily="18" charset="0"/>
                      </a:endParaRPr>
                    </a:p>
                  </a:txBody>
                  <a:tcPr marL="91439" marR="91439"/>
                </a:tc>
              </a:tr>
              <a:tr h="342902">
                <a:tc>
                  <a:txBody>
                    <a:bodyPr/>
                    <a:lstStyle/>
                    <a:p>
                      <a:pPr algn="ctr">
                        <a:lnSpc>
                          <a:spcPct val="100000"/>
                        </a:lnSpc>
                      </a:pPr>
                      <a:r>
                        <a:rPr lang="pt-BR" sz="2400" dirty="0">
                          <a:solidFill>
                            <a:srgbClr val="000000"/>
                          </a:solidFill>
                          <a:latin typeface="Times New Roman" pitchFamily="18" charset="0"/>
                          <a:cs typeface="Times New Roman" pitchFamily="18" charset="0"/>
                        </a:rPr>
                        <a:t>1</a:t>
                      </a:r>
                      <a:endParaRPr lang="en-US" sz="2400" dirty="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Ngày</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a:solidFill>
                            <a:srgbClr val="000000"/>
                          </a:solidFill>
                          <a:latin typeface="Times New Roman" pitchFamily="18" charset="0"/>
                          <a:cs typeface="Times New Roman" pitchFamily="18" charset="0"/>
                        </a:rPr>
                        <a:t>1</a:t>
                      </a:r>
                      <a:endParaRPr lang="en-US" sz="240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2</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3 kỳ/tháng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a:solidFill>
                            <a:srgbClr val="000000"/>
                          </a:solidFill>
                          <a:latin typeface="Times New Roman" pitchFamily="18" charset="0"/>
                          <a:cs typeface="Times New Roman" pitchFamily="18" charset="0"/>
                        </a:rPr>
                        <a:t>2</a:t>
                      </a:r>
                      <a:endParaRPr lang="en-US" sz="240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3</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2 kỳ/ 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4</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4</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5</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Quý</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5</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6</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Bán niên</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6</a:t>
                      </a:r>
                      <a:endParaRPr lang="en-US" sz="2400" dirty="0">
                        <a:latin typeface="Times New Roman" pitchFamily="18" charset="0"/>
                        <a:cs typeface="Times New Roman" pitchFamily="18" charset="0"/>
                      </a:endParaRPr>
                    </a:p>
                  </a:txBody>
                  <a:tcPr marL="68580" marR="68580" marT="0" marB="0"/>
                </a:tc>
              </a:tr>
              <a:tr h="339090">
                <a:tc>
                  <a:txBody>
                    <a:bodyPr/>
                    <a:lstStyle/>
                    <a:p>
                      <a:pPr algn="ctr">
                        <a:lnSpc>
                          <a:spcPct val="100000"/>
                        </a:lnSpc>
                      </a:pPr>
                      <a:r>
                        <a:rPr lang="pt-BR" sz="2400">
                          <a:solidFill>
                            <a:srgbClr val="000000"/>
                          </a:solidFill>
                          <a:latin typeface="Times New Roman" pitchFamily="18" charset="0"/>
                          <a:cs typeface="Times New Roman" pitchFamily="18" charset="0"/>
                        </a:rPr>
                        <a:t>7</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Năm</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7</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8</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Phát sinh đột xuất </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9</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Tuần</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9</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10</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2 kỳ/năm</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marL="68580" marR="68580" marT="0" marB="0"/>
                </a:tc>
              </a:tr>
            </a:tbl>
          </a:graphicData>
        </a:graphic>
      </p:graphicFrame>
      <p:sp>
        <p:nvSpPr>
          <p:cNvPr id="13" name="Rectangle 12"/>
          <p:cNvSpPr/>
          <p:nvPr/>
        </p:nvSpPr>
        <p:spPr>
          <a:xfrm>
            <a:off x="298458" y="818634"/>
            <a:ext cx="3794629" cy="461665"/>
          </a:xfrm>
          <a:prstGeom prst="rect">
            <a:avLst/>
          </a:prstGeom>
        </p:spPr>
        <p:txBody>
          <a:bodyPr wrap="none">
            <a:spAutoFit/>
          </a:bodyPr>
          <a:lstStyle/>
          <a:p>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Định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nghĩa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mã</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kỳ</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endParaRPr lang="en-US" sz="2400" dirty="0"/>
          </a:p>
        </p:txBody>
      </p:sp>
    </p:spTree>
    <p:extLst>
      <p:ext uri="{BB962C8B-B14F-4D97-AF65-F5344CB8AC3E}">
        <p14:creationId xmlns="" xmlns:p14="http://schemas.microsoft.com/office/powerpoint/2010/main" val="169611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5250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5059" name="Content Placeholder 2"/>
          <p:cNvSpPr>
            <a:spLocks noGrp="1"/>
          </p:cNvSpPr>
          <p:nvPr>
            <p:ph idx="4294967295"/>
          </p:nvPr>
        </p:nvSpPr>
        <p:spPr>
          <a:xfrm>
            <a:off x="595314" y="714376"/>
            <a:ext cx="8929687" cy="5357813"/>
          </a:xfrm>
        </p:spPr>
        <p:txBody>
          <a:bodyPr/>
          <a:lstStyle/>
          <a:p>
            <a:pPr marL="514350" indent="-514350">
              <a:buFontTx/>
              <a:buChar char="-"/>
            </a:pPr>
            <a:r>
              <a:rPr lang="en-US" altLang="ko-KR" sz="2800" b="1" smtClean="0">
                <a:latin typeface="Times New Roman" panose="02020603050405020304" pitchFamily="18" charset="0"/>
                <a:cs typeface="Times New Roman" panose="02020603050405020304" pitchFamily="18" charset="0"/>
              </a:rPr>
              <a:t>Cấu trúc file báo cáo</a:t>
            </a: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FontTx/>
              <a:buChar char="-"/>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r>
              <a:rPr lang="en-US" altLang="en-US" sz="2800" b="1">
                <a:latin typeface="Times New Roman" panose="02020603050405020304" pitchFamily="18" charset="0"/>
                <a:ea typeface="맑은 고딕" panose="020B0503020000020004" pitchFamily="34" charset="-127"/>
                <a:cs typeface="Times New Roman" panose="02020603050405020304" pitchFamily="18" charset="0"/>
              </a:rPr>
              <a:t>Thành phần yyyymmdd</a:t>
            </a:r>
          </a:p>
          <a:p>
            <a:pPr marL="514350" indent="-514350">
              <a:buNone/>
            </a:pPr>
            <a:r>
              <a:rPr lang="en-US" altLang="en-US" sz="2800" b="1" smtClean="0">
                <a:latin typeface="Times New Roman" panose="02020603050405020304" pitchFamily="18" charset="0"/>
                <a:ea typeface="맑은 고딕" panose="020B0503020000020004" pitchFamily="34" charset="-127"/>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Thành phần yyyymmdd</a:t>
            </a: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fr-FR" altLang="en-US" sz="2800" b="1">
              <a:latin typeface="Times New Roman" panose="02020603050405020304" pitchFamily="18" charset="0"/>
              <a:ea typeface="맑은 고딕" panose="020B0503020000020004" pitchFamily="34" charset="-127"/>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832891656"/>
              </p:ext>
            </p:extLst>
          </p:nvPr>
        </p:nvGraphicFramePr>
        <p:xfrm>
          <a:off x="666751" y="2928939"/>
          <a:ext cx="8501063" cy="3365499"/>
        </p:xfrm>
        <a:graphic>
          <a:graphicData uri="http://schemas.openxmlformats.org/drawingml/2006/table">
            <a:tbl>
              <a:tblPr firstRow="1" bandRow="1">
                <a:tableStyleId>{5C22544A-7EE6-4342-B048-85BDC9FD1C3A}</a:tableStyleId>
              </a:tblPr>
              <a:tblGrid>
                <a:gridCol w="1571625">
                  <a:extLst>
                    <a:ext uri="{9D8B030D-6E8A-4147-A177-3AD203B41FA5}">
                      <a16:colId xmlns="" xmlns:a16="http://schemas.microsoft.com/office/drawing/2014/main" val="20000"/>
                    </a:ext>
                  </a:extLst>
                </a:gridCol>
                <a:gridCol w="1643063">
                  <a:extLst>
                    <a:ext uri="{9D8B030D-6E8A-4147-A177-3AD203B41FA5}">
                      <a16:colId xmlns="" xmlns:a16="http://schemas.microsoft.com/office/drawing/2014/main" val="20001"/>
                    </a:ext>
                  </a:extLst>
                </a:gridCol>
                <a:gridCol w="5286375">
                  <a:extLst>
                    <a:ext uri="{9D8B030D-6E8A-4147-A177-3AD203B41FA5}">
                      <a16:colId xmlns="" xmlns:a16="http://schemas.microsoft.com/office/drawing/2014/main" val="20002"/>
                    </a:ext>
                  </a:extLst>
                </a:gridCol>
              </a:tblGrid>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Định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kỳ</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Nội</a:t>
                      </a:r>
                      <a:r>
                        <a:rPr lang="en-US" sz="2400" dirty="0">
                          <a:latin typeface="Times New Roman" pitchFamily="18" charset="0"/>
                          <a:ea typeface="Calibri"/>
                          <a:cs typeface="Times New Roman" pitchFamily="18" charset="0"/>
                        </a:rPr>
                        <a:t> dung</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Giải</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thích</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Ngày</a:t>
                      </a:r>
                      <a:r>
                        <a:rPr lang="en-US" sz="2400" dirty="0">
                          <a:latin typeface="Times New Roman" pitchFamily="18" charset="0"/>
                          <a:ea typeface="Calibri"/>
                          <a:cs typeface="Times New Roman" pitchFamily="18" charset="0"/>
                        </a:rPr>
                        <a:t> </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Ngày phát sinh số liệu</a:t>
                      </a:r>
                    </a:p>
                  </a:txBody>
                  <a:tcPr marL="68580" marR="68580" marT="0" marB="0"/>
                </a:tc>
                <a:extLst>
                  <a:ext uri="{0D108BD9-81ED-4DB2-BD59-A6C34878D82A}">
                    <a16:rowId xmlns="" xmlns:a16="http://schemas.microsoft.com/office/drawing/2014/main" val="10001"/>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Tuần</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làm việc cuối cùng của tuần phát </a:t>
                      </a:r>
                      <a:endParaRPr lang="pt-BR" sz="2400" dirty="0" smtClean="0">
                        <a:latin typeface="Times New Roman" pitchFamily="18" charset="0"/>
                        <a:ea typeface="Calibri"/>
                        <a:cs typeface="Times New Roman" pitchFamily="18" charset="0"/>
                      </a:endParaRPr>
                    </a:p>
                    <a:p>
                      <a:pPr>
                        <a:lnSpc>
                          <a:spcPct val="115000"/>
                        </a:lnSpc>
                        <a:spcAft>
                          <a:spcPts val="0"/>
                        </a:spcAft>
                      </a:pPr>
                      <a:r>
                        <a:rPr lang="pt-BR" sz="2400" dirty="0" smtClean="0">
                          <a:latin typeface="Times New Roman" pitchFamily="18" charset="0"/>
                          <a:ea typeface="Calibri"/>
                          <a:cs typeface="Times New Roman" pitchFamily="18" charset="0"/>
                        </a:rPr>
                        <a:t>sinh </a:t>
                      </a:r>
                      <a:r>
                        <a:rPr lang="pt-BR" sz="2400" dirty="0">
                          <a:latin typeface="Times New Roman" pitchFamily="18" charset="0"/>
                          <a:ea typeface="Calibri"/>
                          <a:cs typeface="Times New Roman" pitchFamily="18" charset="0"/>
                        </a:rPr>
                        <a:t>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3 kỳ/tháng</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10, 20, và ngày cuối cùng của tháng phát sinh 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841375">
                <a:tc>
                  <a:txBody>
                    <a:bodyPr/>
                    <a:lstStyle/>
                    <a:p>
                      <a:pPr>
                        <a:lnSpc>
                          <a:spcPct val="115000"/>
                        </a:lnSpc>
                        <a:spcAft>
                          <a:spcPts val="0"/>
                        </a:spcAft>
                      </a:pPr>
                      <a:r>
                        <a:rPr lang="en-US" sz="2400" dirty="0">
                          <a:latin typeface="Times New Roman" pitchFamily="18" charset="0"/>
                          <a:ea typeface="Calibri"/>
                          <a:cs typeface="Times New Roman" pitchFamily="18" charset="0"/>
                        </a:rPr>
                        <a:t>2 </a:t>
                      </a: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a:t>
                      </a:r>
                      <a:r>
                        <a:rPr lang="en-US" sz="2400" dirty="0" err="1">
                          <a:latin typeface="Times New Roman" pitchFamily="18" charset="0"/>
                          <a:ea typeface="Calibri"/>
                          <a:cs typeface="Times New Roman" pitchFamily="18" charset="0"/>
                        </a:rPr>
                        <a:t>tháng</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yyyymmdd</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15 và ngày cuối cùng của </a:t>
                      </a:r>
                      <a:r>
                        <a:rPr lang="pt-BR" sz="2400">
                          <a:latin typeface="Times New Roman" pitchFamily="18" charset="0"/>
                          <a:ea typeface="Calibri"/>
                          <a:cs typeface="Times New Roman" pitchFamily="18" charset="0"/>
                        </a:rPr>
                        <a:t>tháng </a:t>
                      </a:r>
                      <a:endParaRPr lang="pt-BR" sz="2400" smtClean="0">
                        <a:latin typeface="Times New Roman" pitchFamily="18" charset="0"/>
                        <a:ea typeface="Calibri"/>
                        <a:cs typeface="Times New Roman" pitchFamily="18" charset="0"/>
                      </a:endParaRPr>
                    </a:p>
                    <a:p>
                      <a:pPr>
                        <a:lnSpc>
                          <a:spcPct val="115000"/>
                        </a:lnSpc>
                        <a:spcAft>
                          <a:spcPts val="0"/>
                        </a:spcAft>
                      </a:pPr>
                      <a:r>
                        <a:rPr lang="pt-BR" sz="2400" smtClean="0">
                          <a:latin typeface="Times New Roman" pitchFamily="18" charset="0"/>
                          <a:ea typeface="Calibri"/>
                          <a:cs typeface="Times New Roman" pitchFamily="18" charset="0"/>
                        </a:rPr>
                        <a:t>phát </a:t>
                      </a:r>
                      <a:r>
                        <a:rPr lang="pt-BR" sz="2400" dirty="0">
                          <a:latin typeface="Times New Roman" pitchFamily="18" charset="0"/>
                          <a:ea typeface="Calibri"/>
                          <a:cs typeface="Times New Roman" pitchFamily="18" charset="0"/>
                        </a:rPr>
                        <a:t>sinh 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pic>
        <p:nvPicPr>
          <p:cNvPr id="9" name="Picture 5"/>
          <p:cNvPicPr>
            <a:picLocks noChangeAspect="1" noChangeArrowheads="1"/>
          </p:cNvPicPr>
          <p:nvPr/>
        </p:nvPicPr>
        <p:blipFill>
          <a:blip r:embed="rId2" cstate="print"/>
          <a:srcRect/>
          <a:stretch>
            <a:fillRect/>
          </a:stretch>
        </p:blipFill>
        <p:spPr bwMode="auto">
          <a:xfrm>
            <a:off x="595314" y="1285875"/>
            <a:ext cx="8715375" cy="928688"/>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 xmlns:p14="http://schemas.microsoft.com/office/powerpoint/2010/main" val="11363905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5250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6083" name="Content Placeholder 2"/>
          <p:cNvSpPr>
            <a:spLocks noGrp="1"/>
          </p:cNvSpPr>
          <p:nvPr>
            <p:ph idx="4294967295"/>
          </p:nvPr>
        </p:nvSpPr>
        <p:spPr>
          <a:xfrm>
            <a:off x="523875" y="785813"/>
            <a:ext cx="8929688" cy="5357812"/>
          </a:xfrm>
        </p:spPr>
        <p:txBody>
          <a:bodyPr/>
          <a:lstStyle/>
          <a:p>
            <a:pPr marL="514350" indent="-514350">
              <a:buNone/>
            </a:pPr>
            <a:r>
              <a:rPr lang="en-US" altLang="en-US" sz="2800" b="1" smtClean="0">
                <a:latin typeface="Times New Roman" panose="02020603050405020304" pitchFamily="18" charset="0"/>
                <a:cs typeface="Times New Roman" panose="02020603050405020304" pitchFamily="18" charset="0"/>
              </a:rPr>
              <a:t>Thành phần Yyyymmdd</a:t>
            </a:r>
            <a:endParaRPr lang="fr-FR" alt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666751" y="1309688"/>
          <a:ext cx="8501063" cy="4206874"/>
        </p:xfrm>
        <a:graphic>
          <a:graphicData uri="http://schemas.openxmlformats.org/drawingml/2006/table">
            <a:tbl>
              <a:tblPr firstRow="1" bandRow="1">
                <a:tableStyleId>{5C22544A-7EE6-4342-B048-85BDC9FD1C3A}</a:tableStyleId>
              </a:tblPr>
              <a:tblGrid>
                <a:gridCol w="1571625">
                  <a:extLst>
                    <a:ext uri="{9D8B030D-6E8A-4147-A177-3AD203B41FA5}">
                      <a16:colId xmlns="" xmlns:a16="http://schemas.microsoft.com/office/drawing/2014/main" val="20000"/>
                    </a:ext>
                  </a:extLst>
                </a:gridCol>
                <a:gridCol w="1643063">
                  <a:extLst>
                    <a:ext uri="{9D8B030D-6E8A-4147-A177-3AD203B41FA5}">
                      <a16:colId xmlns="" xmlns:a16="http://schemas.microsoft.com/office/drawing/2014/main" val="20001"/>
                    </a:ext>
                  </a:extLst>
                </a:gridCol>
                <a:gridCol w="5286375">
                  <a:extLst>
                    <a:ext uri="{9D8B030D-6E8A-4147-A177-3AD203B41FA5}">
                      <a16:colId xmlns="" xmlns:a16="http://schemas.microsoft.com/office/drawing/2014/main" val="20002"/>
                    </a:ext>
                  </a:extLst>
                </a:gridCol>
              </a:tblGrid>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Định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kỳ</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Nội</a:t>
                      </a:r>
                      <a:r>
                        <a:rPr lang="en-US" sz="2400" dirty="0">
                          <a:latin typeface="Times New Roman" pitchFamily="18" charset="0"/>
                          <a:ea typeface="Calibri"/>
                          <a:cs typeface="Times New Roman" pitchFamily="18" charset="0"/>
                        </a:rPr>
                        <a:t> dung</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Giải</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thích</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Tháng</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Tháng phát sinh số liệu</a:t>
                      </a:r>
                    </a:p>
                  </a:txBody>
                  <a:tcPr marL="68580" marR="68580" marT="0" marB="0"/>
                </a:tc>
                <a:extLst>
                  <a:ext uri="{0D108BD9-81ED-4DB2-BD59-A6C34878D82A}">
                    <a16:rowId xmlns="" xmlns:a16="http://schemas.microsoft.com/office/drawing/2014/main" val="10001"/>
                  </a:ext>
                </a:extLst>
              </a:tr>
              <a:tr h="1262064">
                <a:tc>
                  <a:txBody>
                    <a:bodyPr/>
                    <a:lstStyle/>
                    <a:p>
                      <a:pPr>
                        <a:lnSpc>
                          <a:spcPct val="115000"/>
                        </a:lnSpc>
                        <a:spcAft>
                          <a:spcPts val="0"/>
                        </a:spcAft>
                      </a:pPr>
                      <a:r>
                        <a:rPr lang="en-US" sz="2400">
                          <a:latin typeface="Times New Roman" pitchFamily="18" charset="0"/>
                          <a:ea typeface="Calibri"/>
                          <a:cs typeface="Times New Roman" pitchFamily="18" charset="0"/>
                        </a:rPr>
                        <a:t>Quý</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Quý</a:t>
                      </a:r>
                      <a:r>
                        <a:rPr lang="en-US" sz="2400" dirty="0">
                          <a:latin typeface="Times New Roman" pitchFamily="18" charset="0"/>
                          <a:ea typeface="Calibri"/>
                          <a:cs typeface="Times New Roman" pitchFamily="18" charset="0"/>
                        </a:rPr>
                        <a:t> 1,2,3,4 </a:t>
                      </a:r>
                      <a:r>
                        <a:rPr lang="en-US" sz="2400" dirty="0" err="1">
                          <a:latin typeface="Times New Roman" pitchFamily="18" charset="0"/>
                          <a:ea typeface="Calibri"/>
                          <a:cs typeface="Times New Roman" pitchFamily="18" charset="0"/>
                        </a:rPr>
                        <a:t>lần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lượt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yyyy03, yyyy06, yyyy09,  yyyy12 (</a:t>
                      </a:r>
                      <a:r>
                        <a:rPr lang="en-US" sz="2400" dirty="0" err="1">
                          <a:latin typeface="Times New Roman" pitchFamily="18" charset="0"/>
                          <a:ea typeface="Calibri"/>
                          <a:cs typeface="Times New Roman" pitchFamily="18" charset="0"/>
                        </a:rPr>
                        <a:t>trong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đó</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r>
                        <a:rPr lang="en-US" sz="2400" dirty="0">
                          <a:latin typeface="Times New Roman" pitchFamily="18" charset="0"/>
                          <a:ea typeface="Calibri"/>
                          <a:cs typeface="Times New Roman" pitchFamily="18" charset="0"/>
                        </a:rPr>
                        <a:t>);</a:t>
                      </a:r>
                    </a:p>
                  </a:txBody>
                  <a:tcPr marL="68580" marR="68580" marT="0" marB="0"/>
                </a:tc>
                <a:extLst>
                  <a:ext uri="{0D108BD9-81ED-4DB2-BD59-A6C34878D82A}">
                    <a16:rowId xmlns="" xmlns:a16="http://schemas.microsoft.com/office/drawing/2014/main" val="10002"/>
                  </a:ext>
                </a:extLst>
              </a:tr>
              <a:tr h="420687">
                <a:tc>
                  <a:txBody>
                    <a:bodyPr/>
                    <a:lstStyle/>
                    <a:p>
                      <a:pPr>
                        <a:lnSpc>
                          <a:spcPct val="115000"/>
                        </a:lnSpc>
                        <a:spcAft>
                          <a:spcPts val="0"/>
                        </a:spcAft>
                      </a:pPr>
                      <a:r>
                        <a:rPr lang="en-US" sz="2400">
                          <a:latin typeface="Times New Roman" pitchFamily="18" charset="0"/>
                          <a:ea typeface="Calibri"/>
                          <a:cs typeface="Times New Roman" pitchFamily="18" charset="0"/>
                        </a:rPr>
                        <a:t>Bán niên</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yyyy06</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2 kỳ/năm</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 1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yyyy06, </a:t>
                      </a: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 2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yyyy12 (</a:t>
                      </a:r>
                      <a:r>
                        <a:rPr lang="en-US" sz="2400" dirty="0" err="1">
                          <a:latin typeface="Times New Roman" pitchFamily="18" charset="0"/>
                          <a:ea typeface="Calibri"/>
                          <a:cs typeface="Times New Roman" pitchFamily="18" charset="0"/>
                        </a:rPr>
                        <a:t>trong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đó</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r>
                        <a:rPr lang="en-US" sz="2400" dirty="0">
                          <a:latin typeface="Times New Roman" pitchFamily="18" charset="0"/>
                          <a:ea typeface="Calibri"/>
                          <a:cs typeface="Times New Roman" pitchFamily="18" charset="0"/>
                        </a:rPr>
                        <a:t>);</a:t>
                      </a:r>
                    </a:p>
                  </a:txBody>
                  <a:tcPr marL="68580" marR="68580" marT="0" marB="0"/>
                </a:tc>
                <a:extLst>
                  <a:ext uri="{0D108BD9-81ED-4DB2-BD59-A6C34878D82A}">
                    <a16:rowId xmlns="" xmlns:a16="http://schemas.microsoft.com/office/drawing/2014/main" val="10004"/>
                  </a:ext>
                </a:extLst>
              </a:tr>
              <a:tr h="420687">
                <a:tc>
                  <a:txBody>
                    <a:bodyPr/>
                    <a:lstStyle/>
                    <a:p>
                      <a:pPr>
                        <a:lnSpc>
                          <a:spcPct val="115000"/>
                        </a:lnSpc>
                        <a:spcAft>
                          <a:spcPts val="0"/>
                        </a:spcAft>
                      </a:pPr>
                      <a:r>
                        <a:rPr lang="en-US" sz="2400">
                          <a:latin typeface="Times New Roman" pitchFamily="18" charset="0"/>
                          <a:ea typeface="Calibri"/>
                          <a:cs typeface="Times New Roman" pitchFamily="18" charset="0"/>
                        </a:rPr>
                        <a:t>Năm</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a:t>
                      </a:r>
                    </a:p>
                  </a:txBody>
                  <a:tcPr marL="68580" marR="68580" marT="0" marB="0"/>
                </a:tc>
                <a:tc>
                  <a:txBody>
                    <a:bodyPr/>
                    <a:lstStyle/>
                    <a:p>
                      <a:pPr>
                        <a:lnSpc>
                          <a:spcPct val="115000"/>
                        </a:lnSpc>
                        <a:spcAft>
                          <a:spcPts val="0"/>
                        </a:spcAft>
                      </a:pPr>
                      <a:r>
                        <a:rPr lang="en-US" sz="2400" dirty="0" err="1" smtClean="0">
                          <a:latin typeface="Times New Roman" pitchFamily="18" charset="0"/>
                          <a:ea typeface="Calibri"/>
                          <a:cs typeface="Times New Roman" pitchFamily="18" charset="0"/>
                        </a:rPr>
                        <a:t>Năm</a:t>
                      </a:r>
                      <a:r>
                        <a:rPr lang="en-US" sz="2400"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5"/>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Đột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xuất</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yyyymmdd</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Ngày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299301660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112486"/>
            <a:ext cx="9020175"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523875" y="785813"/>
            <a:ext cx="8929688" cy="5357812"/>
          </a:xfrm>
        </p:spPr>
        <p:txBody>
          <a:bodyPr/>
          <a:lstStyle/>
          <a:p>
            <a:pPr marL="514350" indent="-514350">
              <a:buFont typeface="Arial" charset="0"/>
              <a:buNone/>
              <a:defRPr/>
            </a:pPr>
            <a:r>
              <a:rPr lang="en-US" sz="2800" b="1">
                <a:latin typeface="Times New Roman" pitchFamily="18" charset="0"/>
                <a:cs typeface="Times New Roman" pitchFamily="18" charset="0"/>
              </a:rPr>
              <a:t>Thành phần BB</a:t>
            </a:r>
          </a:p>
          <a:p>
            <a:pPr>
              <a:buFont typeface="Arial" charset="0"/>
              <a:buNone/>
              <a:defRPr/>
            </a:pPr>
            <a:r>
              <a:rPr lang="en-US" sz="2800">
                <a:latin typeface="Times New Roman" pitchFamily="18" charset="0"/>
                <a:cs typeface="Times New Roman" pitchFamily="18" charset="0"/>
              </a:rPr>
              <a:t>Loại hình gửi báo cáo: bao gồm hai ký tự</a:t>
            </a:r>
          </a:p>
          <a:p>
            <a:pPr>
              <a:buFont typeface="Arial" charset="0"/>
              <a:buChar char="•"/>
              <a:defRPr/>
            </a:pPr>
            <a:r>
              <a:rPr lang="en-US" sz="2800">
                <a:latin typeface="Times New Roman" pitchFamily="18" charset="0"/>
                <a:cs typeface="Times New Roman" pitchFamily="18" charset="0"/>
              </a:rPr>
              <a:t>Trong đó ký tự thứ nhất - thời gian gửi:</a:t>
            </a:r>
          </a:p>
          <a:p>
            <a:pPr lvl="1">
              <a:buFont typeface="Arial" charset="0"/>
              <a:buChar char="–"/>
              <a:defRPr/>
            </a:pPr>
            <a:r>
              <a:rPr lang="en-US" sz="2400">
                <a:latin typeface="Times New Roman" pitchFamily="18" charset="0"/>
                <a:cs typeface="Times New Roman" pitchFamily="18" charset="0"/>
              </a:rPr>
              <a:t> “Gửi mới” (To be submitted): S;</a:t>
            </a:r>
          </a:p>
          <a:p>
            <a:pPr lvl="1">
              <a:buFont typeface="Arial" charset="0"/>
              <a:buChar char="–"/>
              <a:defRPr/>
            </a:pPr>
            <a:r>
              <a:rPr lang="en-US" sz="2400">
                <a:latin typeface="Times New Roman" pitchFamily="18" charset="0"/>
                <a:cs typeface="Times New Roman" pitchFamily="18" charset="0"/>
              </a:rPr>
              <a:t> “Quá hạn” (Backdated): B.</a:t>
            </a:r>
          </a:p>
          <a:p>
            <a:pPr>
              <a:buFont typeface="Arial" charset="0"/>
              <a:buChar char="•"/>
              <a:defRPr/>
            </a:pPr>
            <a:r>
              <a:rPr lang="en-US" sz="2800">
                <a:latin typeface="Times New Roman" pitchFamily="18" charset="0"/>
                <a:cs typeface="Times New Roman" pitchFamily="18" charset="0"/>
              </a:rPr>
              <a:t>Ký tự thứ hai - loại dữ liệu:</a:t>
            </a:r>
          </a:p>
          <a:p>
            <a:pPr lvl="1">
              <a:buFont typeface="Arial" charset="0"/>
              <a:buChar char="–"/>
              <a:defRPr/>
            </a:pPr>
            <a:r>
              <a:rPr lang="en-US" sz="2400">
                <a:latin typeface="Times New Roman" pitchFamily="18" charset="0"/>
                <a:cs typeface="Times New Roman" pitchFamily="18" charset="0"/>
              </a:rPr>
              <a:t>Báo cáo “Toàn hàng” (Total) : T;</a:t>
            </a:r>
          </a:p>
          <a:p>
            <a:pPr lvl="1">
              <a:buFont typeface="Arial" charset="0"/>
              <a:buChar char="–"/>
              <a:defRPr/>
            </a:pPr>
            <a:r>
              <a:rPr lang="en-US" sz="2400">
                <a:latin typeface="Times New Roman" pitchFamily="18" charset="0"/>
                <a:cs typeface="Times New Roman" pitchFamily="18" charset="0"/>
              </a:rPr>
              <a:t>Báo cáo “Chi nhánh” (Individual) : I.</a:t>
            </a:r>
          </a:p>
          <a:p>
            <a:pPr lvl="1">
              <a:buFont typeface="Arial" charset="0"/>
              <a:buNone/>
              <a:defRPr/>
            </a:pPr>
            <a:r>
              <a:rPr lang="en-US" sz="2400" b="1">
                <a:latin typeface="Times New Roman" pitchFamily="18" charset="0"/>
                <a:cs typeface="Times New Roman" pitchFamily="18" charset="0"/>
              </a:rPr>
              <a:t>Các báo cáo Riêng lẻ, Hợp nhất, tổng hợp: T</a:t>
            </a:r>
            <a:endParaRPr lang="fr-FR"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0405552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319" y="0"/>
            <a:ext cx="8686800" cy="571501"/>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523875" y="785813"/>
            <a:ext cx="8715375" cy="5357812"/>
          </a:xfrm>
        </p:spPr>
        <p:txBody>
          <a:bodyPr/>
          <a:lstStyle/>
          <a:p>
            <a:pPr marL="514350" indent="-514350">
              <a:buFont typeface="Arial" charset="0"/>
              <a:buNone/>
              <a:defRPr/>
            </a:pP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C99: C/C99 </a:t>
            </a:r>
          </a:p>
          <a:p>
            <a:pPr marL="514350" indent="-514350">
              <a:buFont typeface="Arial" charset="0"/>
              <a:buNone/>
              <a:defRPr/>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C99 </a:t>
            </a:r>
            <a:r>
              <a:rPr lang="en-US" sz="2800" dirty="0" err="1">
                <a:latin typeface="Times New Roman" pitchFamily="18" charset="0"/>
                <a:cs typeface="Times New Roman" pitchFamily="18" charset="0"/>
              </a:rPr>
              <a:t>dành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đính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a:t>
            </a:r>
            <a:endParaRPr lang="en-US" sz="2800" b="1" dirty="0">
              <a:latin typeface="Times New Roman" pitchFamily="18" charset="0"/>
              <a:cs typeface="Times New Roman" pitchFamily="18" charset="0"/>
            </a:endParaRPr>
          </a:p>
          <a:p>
            <a:pPr>
              <a:buFont typeface="Arial" charset="0"/>
              <a:buNone/>
              <a:defRPr/>
            </a:pP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a:p>
            <a:pPr>
              <a:buFont typeface="Arial" charset="0"/>
              <a:buChar char="•"/>
              <a:defRPr/>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(Main report) : M;</a:t>
            </a:r>
          </a:p>
          <a:p>
            <a:pPr>
              <a:buFont typeface="Arial" charset="0"/>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(N/A Report) : N;</a:t>
            </a:r>
          </a:p>
          <a:p>
            <a:pPr>
              <a:buFont typeface="Arial" charset="0"/>
              <a:buChar char="•"/>
              <a:defRPr/>
            </a:pP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 (Remark File) : R;</a:t>
            </a:r>
          </a:p>
          <a:p>
            <a:pPr>
              <a:buFont typeface="Arial" charset="0"/>
              <a:buChar char="•"/>
              <a:defRPr/>
            </a:pP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đính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 (Attach File) : A +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ký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397425957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9155" name="Content Placeholder 2"/>
          <p:cNvSpPr>
            <a:spLocks noGrp="1"/>
          </p:cNvSpPr>
          <p:nvPr>
            <p:ph idx="4294967295"/>
          </p:nvPr>
        </p:nvSpPr>
        <p:spPr>
          <a:xfrm>
            <a:off x="523875" y="785813"/>
            <a:ext cx="8929688" cy="5357812"/>
          </a:xfrm>
        </p:spPr>
        <p:txBody>
          <a:bodyPr/>
          <a:lstStyle/>
          <a:p>
            <a:pPr marL="514350" indent="-514350">
              <a:buNone/>
            </a:pP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99</a:t>
            </a:r>
          </a:p>
          <a:p>
            <a:pPr marL="514350" indent="-514350">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ký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01</a:t>
            </a:r>
          </a:p>
          <a:p>
            <a:pPr marL="514350" indent="-514350">
              <a:buNone/>
            </a:pPr>
            <a:r>
              <a:rPr lang="en-US" altLang="en-US" sz="2400" b="1" i="1" dirty="0" err="1">
                <a:latin typeface="Times New Roman" panose="02020603050405020304" pitchFamily="18" charset="0"/>
                <a:cs typeface="Times New Roman" panose="02020603050405020304" pitchFamily="18" charset="0"/>
              </a:rPr>
              <a:t>Lưu</a:t>
            </a:r>
            <a:r>
              <a:rPr lang="en-US" altLang="en-US" sz="2400" b="1" i="1" dirty="0">
                <a:latin typeface="Times New Roman" panose="02020603050405020304" pitchFamily="18" charset="0"/>
                <a:cs typeface="Times New Roman" panose="02020603050405020304" pitchFamily="18" charset="0"/>
              </a:rPr>
              <a:t> ý: </a:t>
            </a:r>
          </a:p>
          <a:p>
            <a:pPr marL="514350" indent="-514350">
              <a:buNone/>
            </a:pPr>
            <a:r>
              <a:rPr lang="en-US" altLang="en-US" sz="2400" dirty="0" err="1">
                <a:latin typeface="Times New Roman" panose="02020603050405020304" pitchFamily="18" charset="0"/>
                <a:cs typeface="Times New Roman" panose="02020603050405020304" pitchFamily="18" charset="0"/>
              </a:rPr>
              <a:t>Hệ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lý</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khóa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a:t>
            </a:r>
          </a:p>
          <a:p>
            <a:pPr marL="514350" indent="-514350">
              <a:buNone/>
            </a:pP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 :  </a:t>
            </a:r>
            <a:r>
              <a:rPr lang="en-US" altLang="en-US" sz="2400" dirty="0" err="1">
                <a:latin typeface="Times New Roman" panose="02020603050405020304" pitchFamily="18" charset="0"/>
                <a:cs typeface="Times New Roman" panose="02020603050405020304" pitchFamily="18" charset="0"/>
              </a:rPr>
              <a:t>Định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file </a:t>
            </a: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xlsx</a:t>
            </a:r>
            <a:r>
              <a:rPr lang="en-US" altLang="en-US" sz="2400" dirty="0" smtClean="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xbrl</a:t>
            </a:r>
            <a:endParaRPr lang="en-US" altLang="en-US" sz="2400" dirty="0">
              <a:latin typeface="Times New Roman" panose="02020603050405020304" pitchFamily="18" charset="0"/>
              <a:cs typeface="Times New Roman" panose="02020603050405020304" pitchFamily="18" charset="0"/>
            </a:endParaRP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thuyết</a:t>
            </a:r>
            <a:r>
              <a:rPr lang="en-US" altLang="en-US" sz="2400" dirty="0">
                <a:latin typeface="Times New Roman" panose="02020603050405020304" pitchFamily="18" charset="0"/>
                <a:cs typeface="Times New Roman" panose="02020603050405020304" pitchFamily="18" charset="0"/>
              </a:rPr>
              <a:t> minh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buộc</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xlsx</a:t>
            </a:r>
            <a:endParaRPr lang="en-US" altLang="en-US" sz="2400" dirty="0">
              <a:latin typeface="Times New Roman" panose="02020603050405020304" pitchFamily="18" charset="0"/>
              <a:cs typeface="Times New Roman" panose="02020603050405020304" pitchFamily="18" charset="0"/>
            </a:endParaRP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đính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kèm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thuyết</a:t>
            </a:r>
            <a:r>
              <a:rPr lang="en-US" altLang="en-US" sz="2400" dirty="0">
                <a:latin typeface="Times New Roman" panose="02020603050405020304" pitchFamily="18" charset="0"/>
                <a:cs typeface="Times New Roman" panose="02020603050405020304" pitchFamily="18" charset="0"/>
              </a:rPr>
              <a:t> minh: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file</a:t>
            </a:r>
          </a:p>
          <a:p>
            <a:pPr marL="514350" indent="-514350">
              <a:buNone/>
            </a:pPr>
            <a:endParaRPr lang="en-US" alt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520357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563428"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50179" name="Content Placeholder 2"/>
          <p:cNvSpPr>
            <a:spLocks noGrp="1"/>
          </p:cNvSpPr>
          <p:nvPr>
            <p:ph idx="4294967295"/>
          </p:nvPr>
        </p:nvSpPr>
        <p:spPr>
          <a:xfrm>
            <a:off x="381000" y="787401"/>
            <a:ext cx="8929688" cy="5357813"/>
          </a:xfrm>
        </p:spPr>
        <p:txBody>
          <a:bodyPr/>
          <a:lstStyle/>
          <a:p>
            <a:pPr marL="514350" indent="-514350">
              <a:buNone/>
            </a:pPr>
            <a:r>
              <a:rPr lang="en-US" altLang="en-US" sz="2800" kern="0" dirty="0" err="1" smtClean="0">
                <a:solidFill>
                  <a:srgbClr val="015294"/>
                </a:solidFill>
                <a:latin typeface="Times New Roman" pitchFamily="18" charset="0"/>
                <a:cs typeface="Times New Roman" pitchFamily="18" charset="0"/>
              </a:rPr>
              <a:t>Ví</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dụ</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về</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tên</a:t>
            </a:r>
            <a:r>
              <a:rPr lang="en-US" altLang="en-US" sz="2800" kern="0" dirty="0" smtClean="0">
                <a:solidFill>
                  <a:srgbClr val="015294"/>
                </a:solidFill>
                <a:latin typeface="Times New Roman" pitchFamily="18" charset="0"/>
                <a:cs typeface="Times New Roman" pitchFamily="18" charset="0"/>
              </a:rPr>
              <a:t> file (1):</a:t>
            </a:r>
          </a:p>
          <a:p>
            <a:pPr marL="514350" indent="-514350">
              <a:buFontTx/>
              <a:buChar char="-"/>
            </a:pPr>
            <a:r>
              <a:rPr lang="en-US" altLang="en-US" sz="2800" kern="0" dirty="0" err="1" smtClean="0">
                <a:solidFill>
                  <a:srgbClr val="015294"/>
                </a:solidFill>
                <a:latin typeface="Times New Roman" pitchFamily="18" charset="0"/>
                <a:cs typeface="Times New Roman" pitchFamily="18" charset="0"/>
              </a:rPr>
              <a:t>Thông</a:t>
            </a:r>
            <a:r>
              <a:rPr lang="en-US" altLang="en-US" sz="2800" kern="0" dirty="0" smtClean="0">
                <a:solidFill>
                  <a:srgbClr val="015294"/>
                </a:solidFill>
                <a:latin typeface="Times New Roman" pitchFamily="18" charset="0"/>
                <a:cs typeface="Times New Roman" pitchFamily="18" charset="0"/>
              </a:rPr>
              <a:t> tin chung</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định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danh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A00014 </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của</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đơn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vị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phát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sinh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dữ</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liệu</a:t>
            </a:r>
            <a:r>
              <a:rPr lang="en-US" altLang="en-US" sz="2400" kern="0" dirty="0" smtClean="0">
                <a:latin typeface="Times New Roman" pitchFamily="18" charset="0"/>
                <a:cs typeface="Times New Roman" pitchFamily="18" charset="0"/>
              </a:rPr>
              <a:t>: 01203001, 01203003</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của</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đơn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vị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gửi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 01203001</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Ngày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201512 </a:t>
            </a:r>
          </a:p>
          <a:p>
            <a:pPr>
              <a:buFontTx/>
              <a:buChar char="-"/>
            </a:pPr>
            <a:r>
              <a:rPr lang="en-US" altLang="en-US" sz="2800" kern="0" dirty="0" err="1" smtClean="0">
                <a:solidFill>
                  <a:srgbClr val="015294"/>
                </a:solidFill>
                <a:latin typeface="Times New Roman" pitchFamily="18" charset="0"/>
                <a:cs typeface="Times New Roman" pitchFamily="18" charset="0"/>
              </a:rPr>
              <a:t>Tên</a:t>
            </a:r>
            <a:r>
              <a:rPr lang="en-US" altLang="en-US" sz="2800" kern="0" dirty="0" smtClean="0">
                <a:solidFill>
                  <a:srgbClr val="015294"/>
                </a:solidFill>
                <a:latin typeface="Times New Roman" pitchFamily="18" charset="0"/>
                <a:cs typeface="Times New Roman" pitchFamily="18" charset="0"/>
              </a:rPr>
              <a:t> </a:t>
            </a:r>
            <a:r>
              <a:rPr lang="en-US" altLang="en-US" sz="2800" kern="0" dirty="0" smtClean="0">
                <a:solidFill>
                  <a:srgbClr val="015294"/>
                </a:solidFill>
                <a:latin typeface="Times New Roman" pitchFamily="18" charset="0"/>
                <a:cs typeface="Times New Roman" pitchFamily="18" charset="0"/>
              </a:rPr>
              <a:t>file (chi </a:t>
            </a:r>
            <a:r>
              <a:rPr lang="en-US" altLang="en-US" sz="2800" kern="0" dirty="0" err="1" smtClean="0">
                <a:solidFill>
                  <a:srgbClr val="015294"/>
                </a:solidFill>
                <a:latin typeface="Times New Roman" pitchFamily="18" charset="0"/>
                <a:cs typeface="Times New Roman" pitchFamily="18" charset="0"/>
              </a:rPr>
              <a:t>tiết</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tại</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Phụ</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lục</a:t>
            </a:r>
            <a:r>
              <a:rPr lang="en-US" altLang="en-US" sz="2800" kern="0" smtClean="0">
                <a:solidFill>
                  <a:srgbClr val="015294"/>
                </a:solidFill>
                <a:latin typeface="Times New Roman" pitchFamily="18" charset="0"/>
                <a:cs typeface="Times New Roman" pitchFamily="18" charset="0"/>
              </a:rPr>
              <a:t> 03, CV 1112)</a:t>
            </a:r>
            <a:endParaRPr lang="en-US" altLang="en-US" sz="2800" kern="0" dirty="0" smtClean="0">
              <a:solidFill>
                <a:srgbClr val="015294"/>
              </a:solidFill>
              <a:latin typeface="Times New Roman" pitchFamily="18" charset="0"/>
              <a:cs typeface="Times New Roman" pitchFamily="18" charset="0"/>
            </a:endParaRPr>
          </a:p>
          <a:p>
            <a:pPr marL="514350" lvl="0" indent="-514350" algn="just" latinLnBrk="0">
              <a:lnSpc>
                <a:spcPct val="115000"/>
              </a:lnSpc>
              <a:spcBef>
                <a:spcPts val="0"/>
              </a:spcBef>
              <a:defRPr/>
            </a:pPr>
            <a:r>
              <a:rPr lang="en-US" altLang="en-US" sz="2400" kern="0" dirty="0" smtClean="0">
                <a:latin typeface="Times New Roman" pitchFamily="18" charset="0"/>
                <a:cs typeface="Times New Roman" pitchFamily="18" charset="0"/>
              </a:rPr>
              <a:t>File Toàn </a:t>
            </a:r>
            <a:r>
              <a:rPr lang="en-US" altLang="en-US" sz="2400" kern="0" dirty="0" err="1" smtClean="0">
                <a:latin typeface="Times New Roman" pitchFamily="18" charset="0"/>
                <a:cs typeface="Times New Roman" pitchFamily="18" charset="0"/>
              </a:rPr>
              <a:t>hàng</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A00014-01203001-01203001-201512-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T-</a:t>
            </a:r>
            <a:r>
              <a:rPr lang="en-US" altLang="en-US" sz="2400" kern="0" dirty="0" smtClean="0">
                <a:solidFill>
                  <a:srgbClr val="FF0000"/>
                </a:solidFill>
                <a:latin typeface="Times New Roman" pitchFamily="18" charset="0"/>
                <a:cs typeface="Times New Roman" pitchFamily="18" charset="0"/>
              </a:rPr>
              <a:t>M</a:t>
            </a:r>
            <a:r>
              <a:rPr lang="en-US" altLang="en-US" sz="2400" kern="0" dirty="0" smtClean="0">
                <a:latin typeface="Times New Roman" pitchFamily="18" charset="0"/>
                <a:cs typeface="Times New Roman" pitchFamily="18" charset="0"/>
              </a:rPr>
              <a:t>-01.xlsx</a:t>
            </a:r>
          </a:p>
          <a:p>
            <a:pPr marL="514350" lvl="0" indent="-514350" algn="just" latinLnBrk="0">
              <a:lnSpc>
                <a:spcPct val="115000"/>
              </a:lnSpc>
              <a:spcBef>
                <a:spcPts val="0"/>
              </a:spcBef>
              <a:defRPr/>
            </a:pPr>
            <a:r>
              <a:rPr lang="en-US" altLang="en-US" sz="2400" kern="0" dirty="0" smtClean="0">
                <a:latin typeface="Times New Roman" pitchFamily="18" charset="0"/>
                <a:cs typeface="Times New Roman" pitchFamily="18" charset="0"/>
              </a:rPr>
              <a:t>File chi </a:t>
            </a:r>
            <a:r>
              <a:rPr lang="en-US" altLang="en-US" sz="2400" kern="0" dirty="0" err="1" smtClean="0">
                <a:latin typeface="Times New Roman" pitchFamily="18" charset="0"/>
                <a:cs typeface="Times New Roman" pitchFamily="18" charset="0"/>
              </a:rPr>
              <a:t>nhánh</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t>
            </a:r>
            <a:r>
              <a:rPr lang="en-US" altLang="en-US" sz="2400" kern="0" dirty="0" smtClean="0">
                <a:latin typeface="Times New Roman" pitchFamily="18" charset="0"/>
                <a:cs typeface="Times New Roman" pitchFamily="18" charset="0"/>
              </a:rPr>
              <a:t>A00014-01203001-01203001-201512-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I-</a:t>
            </a:r>
            <a:r>
              <a:rPr lang="en-US" altLang="en-US" sz="2400" kern="0" dirty="0" smtClean="0">
                <a:solidFill>
                  <a:srgbClr val="FF0000"/>
                </a:solidFill>
                <a:latin typeface="Times New Roman" pitchFamily="18" charset="0"/>
                <a:cs typeface="Times New Roman" pitchFamily="18" charset="0"/>
              </a:rPr>
              <a:t>M</a:t>
            </a:r>
            <a:r>
              <a:rPr lang="en-US" altLang="en-US" sz="2400" kern="0" dirty="0" smtClean="0">
                <a:latin typeface="Times New Roman" pitchFamily="18" charset="0"/>
                <a:cs typeface="Times New Roman" pitchFamily="18" charset="0"/>
              </a:rPr>
              <a:t>-01.xlsx</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t>
            </a:r>
            <a:r>
              <a:rPr lang="en-US" altLang="en-US" sz="2400" kern="0" dirty="0" smtClean="0">
                <a:latin typeface="Times New Roman" pitchFamily="18" charset="0"/>
                <a:cs typeface="Times New Roman" pitchFamily="18" charset="0"/>
              </a:rPr>
              <a:t>A00014-01203003-01203001-201512-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I-</a:t>
            </a:r>
            <a:r>
              <a:rPr lang="en-US" altLang="en-US" sz="2400" kern="0" dirty="0" smtClean="0">
                <a:solidFill>
                  <a:srgbClr val="FF0000"/>
                </a:solidFill>
                <a:latin typeface="Times New Roman" pitchFamily="18" charset="0"/>
                <a:cs typeface="Times New Roman" pitchFamily="18" charset="0"/>
              </a:rPr>
              <a:t>N</a:t>
            </a:r>
            <a:r>
              <a:rPr lang="en-US" altLang="en-US" sz="2400" kern="0" dirty="0" smtClean="0">
                <a:latin typeface="Times New Roman" pitchFamily="18" charset="0"/>
                <a:cs typeface="Times New Roman" pitchFamily="18" charset="0"/>
              </a:rPr>
              <a:t>-01.xlsx</a:t>
            </a:r>
            <a:endParaRPr lang="en-US" altLang="en-US" sz="2400" kern="0" dirty="0" smtClean="0">
              <a:latin typeface="Times New Roman" pitchFamily="18" charset="0"/>
              <a:cs typeface="Times New Roman" pitchFamily="18" charset="0"/>
            </a:endParaRPr>
          </a:p>
          <a:p>
            <a:pPr>
              <a:buFontTx/>
              <a:buChar char="-"/>
            </a:pPr>
            <a:endParaRPr lang="en-US" altLang="en-US" sz="2800" kern="0" dirty="0" smtClean="0">
              <a:solidFill>
                <a:srgbClr val="015294"/>
              </a:solidFill>
              <a:latin typeface="Times New Roman" pitchFamily="18" charset="0"/>
              <a:cs typeface="Times New Roman" pitchFamily="18" charset="0"/>
            </a:endParaRPr>
          </a:p>
          <a:p>
            <a:pPr marL="514350" indent="-514350">
              <a:buNone/>
            </a:pPr>
            <a:endParaRPr lang="en-US" altLang="en-US" sz="2800" kern="0" dirty="0" smtClean="0">
              <a:solidFill>
                <a:srgbClr val="015294"/>
              </a:solidFill>
              <a:latin typeface="Times New Roman" pitchFamily="18" charset="0"/>
              <a:cs typeface="Times New Roman" pitchFamily="18" charset="0"/>
            </a:endParaRPr>
          </a:p>
          <a:p>
            <a:pPr marL="514350" indent="-514350">
              <a:buNone/>
            </a:pPr>
            <a:endParaRPr lang="en-US" altLang="en-US" sz="2800" dirty="0">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 xmlns:p14="http://schemas.microsoft.com/office/powerpoint/2010/main" val="15582362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4463"/>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809626" y="857251"/>
            <a:ext cx="8429625" cy="5357813"/>
          </a:xfrm>
        </p:spPr>
        <p:txBody>
          <a:bodyPr/>
          <a:lstStyle/>
          <a:p>
            <a:pPr>
              <a:buFont typeface="Arial" charset="0"/>
              <a:buNone/>
              <a:defRP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file Excel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file XBRL</a:t>
            </a:r>
          </a:p>
          <a:p>
            <a:pPr>
              <a:buFontTx/>
              <a:buChar char="-"/>
              <a:defRPr/>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(template)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pt-BR" sz="2800" dirty="0">
                <a:latin typeface="Times New Roman" pitchFamily="18" charset="0"/>
                <a:cs typeface="Times New Roman" pitchFamily="18" charset="0"/>
              </a:rPr>
              <a:t>từ  trang web </a:t>
            </a:r>
            <a:r>
              <a:rPr lang="pt-BR" sz="2800" dirty="0">
                <a:latin typeface="Times New Roman" pitchFamily="18" charset="0"/>
                <a:cs typeface="Times New Roman" pitchFamily="18" charset="0"/>
                <a:hlinkClick r:id="rId2"/>
              </a:rPr>
              <a:t>www.sbv.gov.vn</a:t>
            </a:r>
            <a:r>
              <a:rPr lang="pt-BR" sz="2800" dirty="0">
                <a:latin typeface="Times New Roman" pitchFamily="18" charset="0"/>
                <a:cs typeface="Times New Roman" pitchFamily="18" charset="0"/>
              </a:rPr>
              <a:t> mục “Hệ thống báo cáo NHNN” thuộc chuyên mục “Hoạt động khác - Công nghệ thông tin – Hỗ trợ kỹ thuật”.</a:t>
            </a:r>
          </a:p>
          <a:p>
            <a:pPr>
              <a:buFontTx/>
              <a:buChar char="-"/>
              <a:defRPr/>
            </a:pPr>
            <a:r>
              <a:rPr lang="pt-BR" sz="2800" b="1" dirty="0">
                <a:latin typeface="Times New Roman" pitchFamily="18" charset="0"/>
                <a:cs typeface="Times New Roman" pitchFamily="18" charset="0"/>
              </a:rPr>
              <a:t> Ví dụ file Excel:</a:t>
            </a:r>
          </a:p>
          <a:p>
            <a:pPr lvl="1">
              <a:buFont typeface="Arial" charset="0"/>
              <a:buNone/>
              <a:defRPr/>
            </a:pPr>
            <a:r>
              <a:rPr lang="pt-BR" sz="2400" u="sng" dirty="0">
                <a:solidFill>
                  <a:srgbClr val="FF0000"/>
                </a:solidFill>
                <a:latin typeface="Times New Roman" pitchFamily="18" charset="0"/>
                <a:cs typeface="Times New Roman" pitchFamily="18" charset="0"/>
              </a:rPr>
              <a:t>+ File phát sinh dữ liệu </a:t>
            </a:r>
            <a:endParaRPr lang="pt-BR" sz="2400" u="sng" dirty="0" smtClean="0">
              <a:solidFill>
                <a:srgbClr val="FF0000"/>
              </a:solidFill>
              <a:latin typeface="Times New Roman" pitchFamily="18" charset="0"/>
              <a:cs typeface="Times New Roman" pitchFamily="18" charset="0"/>
            </a:endParaRPr>
          </a:p>
          <a:p>
            <a:pPr lvl="1">
              <a:buFont typeface="Arial" charset="0"/>
              <a:buNone/>
              <a:defRPr/>
            </a:pPr>
            <a:r>
              <a:rPr lang="pt-BR" sz="2400" u="sng" dirty="0" smtClean="0">
                <a:solidFill>
                  <a:srgbClr val="FF0000"/>
                </a:solidFill>
                <a:latin typeface="Times New Roman" pitchFamily="18" charset="0"/>
                <a:cs typeface="Times New Roman" pitchFamily="18" charset="0"/>
              </a:rPr>
              <a:t>+ </a:t>
            </a:r>
            <a:r>
              <a:rPr lang="pt-BR" sz="2400" u="sng" dirty="0">
                <a:solidFill>
                  <a:srgbClr val="FF0000"/>
                </a:solidFill>
                <a:latin typeface="Times New Roman" pitchFamily="18" charset="0"/>
                <a:cs typeface="Times New Roman" pitchFamily="18" charset="0"/>
              </a:rPr>
              <a:t>File không phát </a:t>
            </a:r>
            <a:r>
              <a:rPr lang="pt-BR" sz="2400" u="sng" dirty="0" smtClean="0">
                <a:solidFill>
                  <a:srgbClr val="FF0000"/>
                </a:solidFill>
                <a:latin typeface="Times New Roman" pitchFamily="18" charset="0"/>
                <a:cs typeface="Times New Roman" pitchFamily="18" charset="0"/>
              </a:rPr>
              <a:t>sinh</a:t>
            </a:r>
            <a:endParaRPr lang="pt-BR" sz="2400" u="sng" dirty="0">
              <a:solidFill>
                <a:srgbClr val="FF0000"/>
              </a:solidFill>
              <a:latin typeface="Times New Roman" pitchFamily="18" charset="0"/>
              <a:cs typeface="Times New Roman" pitchFamily="18" charset="0"/>
            </a:endParaRPr>
          </a:p>
          <a:p>
            <a:pPr marL="514350" indent="-514350">
              <a:buFont typeface="Arial" charset="0"/>
              <a:buNone/>
              <a:defRPr/>
            </a:pPr>
            <a:endParaRPr lang="fr-FR" sz="2800" b="1" dirty="0">
              <a:latin typeface="Times New Roman" pitchFamily="18" charset="0"/>
              <a:cs typeface="Times New Roman" pitchFamily="18" charset="0"/>
            </a:endParaRPr>
          </a:p>
          <a:p>
            <a:pPr marL="514350" indent="-514350">
              <a:buNone/>
              <a:defRPr/>
            </a:pPr>
            <a:endParaRPr lang="fr-FR"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3722245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t>
            </a:r>
            <a:br>
              <a:rPr lang="en-US" sz="2800" b="1" dirty="0" smtClean="0">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6" name="Content Placeholder 2"/>
          <p:cNvSpPr txBox="1">
            <a:spLocks/>
          </p:cNvSpPr>
          <p:nvPr/>
        </p:nvSpPr>
        <p:spPr>
          <a:xfrm>
            <a:off x="428625" y="857250"/>
            <a:ext cx="8429625" cy="53578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None/>
              <a:defRPr/>
            </a:pPr>
            <a:r>
              <a:rPr lang="en-US" sz="2800" b="1" dirty="0" err="1" smtClean="0">
                <a:latin typeface="Times New Roman" pitchFamily="18" charset="0"/>
                <a:cs typeface="Times New Roman" pitchFamily="18" charset="0"/>
              </a:rPr>
              <a:t>Lưu</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file Excel</a:t>
            </a: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phẩy</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a:t>
            </a:r>
          </a:p>
          <a:p>
            <a:pPr>
              <a:buFont typeface="Arial" charset="0"/>
              <a:buNone/>
              <a:defRPr/>
            </a:pP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99999999,99</a:t>
            </a: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text: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max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4000 </a:t>
            </a:r>
            <a:r>
              <a:rPr lang="en-US" sz="2800" dirty="0" err="1" smtClean="0">
                <a:latin typeface="Times New Roman" pitchFamily="18" charset="0"/>
                <a:cs typeface="Times New Roman" pitchFamily="18" charset="0"/>
              </a:rPr>
              <a:t>ký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endParaRPr lang="en-US" sz="2800" dirty="0" smtClean="0">
              <a:latin typeface="Times New Roman" pitchFamily="18" charset="0"/>
              <a:cs typeface="Times New Roman" pitchFamily="18" charset="0"/>
            </a:endParaRP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p>
          <a:p>
            <a:pPr marL="514350" indent="-514350">
              <a:buFont typeface="Arial" charset="0"/>
              <a:buNone/>
              <a:defRPr/>
            </a:pPr>
            <a:endParaRPr lang="pt-BR" sz="2400" dirty="0" smtClean="0">
              <a:latin typeface="Times New Roman" pitchFamily="18" charset="0"/>
              <a:cs typeface="Times New Roman" pitchFamily="18" charset="0"/>
            </a:endParaRPr>
          </a:p>
          <a:p>
            <a:pPr marL="514350" indent="-514350">
              <a:buFont typeface="Arial" charset="0"/>
              <a:buNone/>
              <a:defRPr/>
            </a:pPr>
            <a:endParaRPr lang="fr-FR" sz="28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0748827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82550"/>
            <a:ext cx="9359900" cy="477838"/>
          </a:xfrm>
          <a:prstGeom prst="rect">
            <a:avLst/>
          </a:prstGeom>
        </p:spPr>
        <p:txBody>
          <a:bodyPr/>
          <a:lstStyle/>
          <a:p>
            <a:pPr algn="l"/>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1.1</a:t>
            </a:r>
            <a:r>
              <a:rPr lang="en-US" altLang="ko-KR" sz="2400" dirty="0" smtClean="0">
                <a:latin typeface="Times New Roman" pitchFamily="18" charset="0"/>
                <a:cs typeface="Times New Roman" pitchFamily="18" charset="0"/>
              </a:rPr>
              <a:t>.</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Tổng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quan</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về</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hệ</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thống</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thu</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thập</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dữ</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liệu</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(Data Submission System)</a:t>
            </a:r>
          </a:p>
        </p:txBody>
      </p:sp>
      <p:sp>
        <p:nvSpPr>
          <p:cNvPr id="3" name="Title 1"/>
          <p:cNvSpPr txBox="1">
            <a:spLocks/>
          </p:cNvSpPr>
          <p:nvPr/>
        </p:nvSpPr>
        <p:spPr>
          <a:xfrm>
            <a:off x="1" y="1087820"/>
            <a:ext cx="9727324" cy="4587765"/>
          </a:xfrm>
          <a:prstGeom prst="rect">
            <a:avLst/>
          </a:prstGeom>
        </p:spPr>
        <p:txBody>
          <a:bodyPr anchor="ctr"/>
          <a:lstStyle>
            <a:lvl1pPr algn="l" defTabSz="914400" rtl="0" eaLnBrk="1" latinLnBrk="1"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marL="514350" indent="-514350" eaLnBrk="0" hangingPunct="0">
              <a:spcBef>
                <a:spcPct val="20000"/>
              </a:spcBef>
              <a:buFontTx/>
              <a:buChar char="-"/>
              <a:defRPr/>
            </a:pPr>
            <a:r>
              <a:rPr lang="en-US" sz="2800" b="1" kern="0" dirty="0" err="1">
                <a:solidFill>
                  <a:srgbClr val="015294"/>
                </a:solidFill>
              </a:rPr>
              <a:t>Các</a:t>
            </a:r>
            <a:r>
              <a:rPr lang="en-US" sz="2800" b="1" kern="0" dirty="0">
                <a:solidFill>
                  <a:srgbClr val="015294"/>
                </a:solidFill>
              </a:rPr>
              <a:t> </a:t>
            </a:r>
            <a:r>
              <a:rPr lang="en-US" sz="2800" b="1" kern="0" dirty="0" err="1">
                <a:solidFill>
                  <a:srgbClr val="015294"/>
                </a:solidFill>
              </a:rPr>
              <a:t>kênh</a:t>
            </a:r>
            <a:r>
              <a:rPr lang="en-US" sz="2800" b="1" kern="0" dirty="0">
                <a:solidFill>
                  <a:srgbClr val="015294"/>
                </a:solidFill>
              </a:rPr>
              <a:t> </a:t>
            </a:r>
            <a:r>
              <a:rPr lang="en-US" sz="2800" b="1" kern="0" dirty="0" err="1">
                <a:solidFill>
                  <a:srgbClr val="015294"/>
                </a:solidFill>
              </a:rPr>
              <a:t>thu</a:t>
            </a:r>
            <a:r>
              <a:rPr lang="en-US" sz="2800" b="1" kern="0" dirty="0">
                <a:solidFill>
                  <a:srgbClr val="015294"/>
                </a:solidFill>
              </a:rPr>
              <a:t> </a:t>
            </a:r>
            <a:r>
              <a:rPr lang="en-US" sz="2800" b="1" kern="0" dirty="0" err="1">
                <a:solidFill>
                  <a:srgbClr val="015294"/>
                </a:solidFill>
              </a:rPr>
              <a:t>thập</a:t>
            </a:r>
            <a:r>
              <a:rPr lang="en-US" sz="2800" b="1" kern="0" dirty="0">
                <a:solidFill>
                  <a:srgbClr val="015294"/>
                </a:solidFill>
              </a:rPr>
              <a:t> </a:t>
            </a:r>
            <a:r>
              <a:rPr lang="en-US" sz="2800" b="1" kern="0" dirty="0" err="1">
                <a:solidFill>
                  <a:srgbClr val="015294"/>
                </a:solidFill>
              </a:rPr>
              <a:t>báo</a:t>
            </a:r>
            <a:r>
              <a:rPr lang="en-US" sz="2800" b="1" kern="0" dirty="0">
                <a:solidFill>
                  <a:srgbClr val="015294"/>
                </a:solidFill>
              </a:rPr>
              <a:t> </a:t>
            </a:r>
            <a:r>
              <a:rPr lang="en-US" sz="2800" b="1" kern="0" dirty="0" err="1">
                <a:solidFill>
                  <a:srgbClr val="015294"/>
                </a:solidFill>
              </a:rPr>
              <a:t>cáo</a:t>
            </a:r>
            <a:r>
              <a:rPr lang="en-US" sz="2800" b="1" kern="0" dirty="0">
                <a:solidFill>
                  <a:srgbClr val="015294"/>
                </a:solidFill>
              </a:rPr>
              <a:t>: </a:t>
            </a:r>
          </a:p>
          <a:p>
            <a:pPr indent="-514350" latinLnBrk="0">
              <a:spcBef>
                <a:spcPct val="20000"/>
              </a:spcBef>
              <a:spcAft>
                <a:spcPts val="1200"/>
              </a:spcAft>
              <a:defRPr/>
            </a:pPr>
            <a:r>
              <a:rPr lang="pt-BR" sz="2800" dirty="0"/>
              <a:t> </a:t>
            </a:r>
            <a:r>
              <a:rPr lang="pt-BR" sz="2800" kern="0" dirty="0">
                <a:solidFill>
                  <a:srgbClr val="015294"/>
                </a:solidFill>
              </a:rPr>
              <a:t>+ </a:t>
            </a:r>
            <a:r>
              <a:rPr lang="pt-BR" altLang="ko-KR" sz="2800" dirty="0">
                <a:solidFill>
                  <a:schemeClr val="tx2"/>
                </a:solidFill>
                <a:ea typeface="Gill Sans" charset="0"/>
                <a:sym typeface="Gill Sans" charset="0"/>
              </a:rPr>
              <a:t>Cổng thông tin gửi báo cáo (Data </a:t>
            </a:r>
            <a:r>
              <a:rPr lang="en-US" altLang="ko-KR" sz="2800" dirty="0">
                <a:solidFill>
                  <a:schemeClr val="tx2"/>
                </a:solidFill>
                <a:ea typeface="Gill Sans" charset="0"/>
                <a:sym typeface="Gill Sans" charset="0"/>
              </a:rPr>
              <a:t>Submission Portal) </a:t>
            </a:r>
          </a:p>
          <a:p>
            <a:pPr indent="-514350" latinLnBrk="0">
              <a:spcBef>
                <a:spcPct val="20000"/>
              </a:spcBef>
              <a:spcAft>
                <a:spcPts val="1200"/>
              </a:spcAft>
              <a:defRPr/>
            </a:pPr>
            <a:r>
              <a:rPr lang="en-US" altLang="ko-KR" sz="2800" dirty="0">
                <a:solidFill>
                  <a:schemeClr val="tx2"/>
                </a:solidFill>
                <a:ea typeface="Gill Sans" charset="0"/>
                <a:sym typeface="Gill Sans" charset="0"/>
              </a:rPr>
              <a:t> + </a:t>
            </a:r>
            <a:r>
              <a:rPr lang="en-US" altLang="ko-KR" sz="2800" dirty="0" err="1">
                <a:solidFill>
                  <a:schemeClr val="tx2"/>
                </a:solidFill>
                <a:ea typeface="Gill Sans" charset="0"/>
                <a:sym typeface="Gill Sans" charset="0"/>
              </a:rPr>
              <a:t>Phần</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mềm</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cài</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đặt</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tại</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Đơn</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vị</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báo</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cáo</a:t>
            </a:r>
            <a:r>
              <a:rPr lang="en-US" altLang="ko-KR" sz="2800" dirty="0">
                <a:solidFill>
                  <a:schemeClr val="tx2"/>
                </a:solidFill>
                <a:ea typeface="Gill Sans" charset="0"/>
                <a:sym typeface="Gill Sans" charset="0"/>
              </a:rPr>
              <a:t>(UDSS - Unified Data Submission Subsystem​</a:t>
            </a:r>
            <a:r>
              <a:rPr lang="pt-BR" altLang="ko-KR" sz="2800" dirty="0">
                <a:solidFill>
                  <a:schemeClr val="tx2"/>
                </a:solidFill>
                <a:ea typeface="Gill Sans" charset="0"/>
                <a:sym typeface="Gill Sans" charset="0"/>
              </a:rPr>
              <a:t>).</a:t>
            </a:r>
            <a:endParaRPr lang="en-US" altLang="ko-KR" sz="2800" dirty="0">
              <a:solidFill>
                <a:schemeClr val="tx2"/>
              </a:solidFill>
              <a:ea typeface="Gill Sans" charset="0"/>
              <a:sym typeface="Gill Sans" charset="0"/>
            </a:endParaRPr>
          </a:p>
          <a:p>
            <a:pPr marL="514350" indent="-514350" eaLnBrk="0" hangingPunct="0">
              <a:spcBef>
                <a:spcPct val="20000"/>
              </a:spcBef>
              <a:buFontTx/>
              <a:buChar char="-"/>
              <a:defRPr/>
            </a:pPr>
            <a:r>
              <a:rPr lang="en-US" sz="2800" b="1" kern="0" dirty="0" err="1">
                <a:solidFill>
                  <a:srgbClr val="015294"/>
                </a:solidFill>
              </a:rPr>
              <a:t>Các</a:t>
            </a:r>
            <a:r>
              <a:rPr lang="en-US" sz="2800" b="1" kern="0" dirty="0">
                <a:solidFill>
                  <a:srgbClr val="015294"/>
                </a:solidFill>
              </a:rPr>
              <a:t> </a:t>
            </a:r>
            <a:r>
              <a:rPr lang="en-US" sz="2800" b="1" kern="0" dirty="0" err="1">
                <a:solidFill>
                  <a:srgbClr val="015294"/>
                </a:solidFill>
              </a:rPr>
              <a:t>hình</a:t>
            </a:r>
            <a:r>
              <a:rPr lang="en-US" sz="2800" b="1" kern="0" dirty="0">
                <a:solidFill>
                  <a:srgbClr val="015294"/>
                </a:solidFill>
              </a:rPr>
              <a:t> </a:t>
            </a:r>
            <a:r>
              <a:rPr lang="en-US" sz="2800" b="1" kern="0" dirty="0" err="1">
                <a:solidFill>
                  <a:srgbClr val="015294"/>
                </a:solidFill>
              </a:rPr>
              <a:t>thức</a:t>
            </a:r>
            <a:r>
              <a:rPr lang="en-US" sz="2800" b="1" kern="0" dirty="0">
                <a:solidFill>
                  <a:srgbClr val="015294"/>
                </a:solidFill>
              </a:rPr>
              <a:t> </a:t>
            </a:r>
            <a:r>
              <a:rPr lang="en-US" sz="2800" b="1" kern="0" dirty="0" err="1">
                <a:solidFill>
                  <a:srgbClr val="015294"/>
                </a:solidFill>
              </a:rPr>
              <a:t>thu</a:t>
            </a:r>
            <a:r>
              <a:rPr lang="en-US" sz="2800" b="1" kern="0" dirty="0">
                <a:solidFill>
                  <a:srgbClr val="015294"/>
                </a:solidFill>
              </a:rPr>
              <a:t> </a:t>
            </a:r>
            <a:r>
              <a:rPr lang="en-US" sz="2800" b="1" kern="0" dirty="0" err="1">
                <a:solidFill>
                  <a:srgbClr val="015294"/>
                </a:solidFill>
              </a:rPr>
              <a:t>thập</a:t>
            </a:r>
            <a:r>
              <a:rPr lang="en-US" sz="2800" b="1" kern="0" dirty="0">
                <a:solidFill>
                  <a:srgbClr val="015294"/>
                </a:solidFill>
              </a:rPr>
              <a:t> </a:t>
            </a:r>
            <a:r>
              <a:rPr lang="en-US" sz="2800" b="1" kern="0" dirty="0" err="1">
                <a:solidFill>
                  <a:srgbClr val="015294"/>
                </a:solidFill>
              </a:rPr>
              <a:t>báo</a:t>
            </a:r>
            <a:r>
              <a:rPr lang="en-US" sz="2800" b="1" kern="0" dirty="0">
                <a:solidFill>
                  <a:srgbClr val="015294"/>
                </a:solidFill>
              </a:rPr>
              <a:t> </a:t>
            </a:r>
            <a:r>
              <a:rPr lang="en-US" sz="2800" b="1" kern="0" dirty="0" err="1">
                <a:solidFill>
                  <a:srgbClr val="015294"/>
                </a:solidFill>
              </a:rPr>
              <a:t>cáo</a:t>
            </a:r>
            <a:r>
              <a:rPr lang="en-US" sz="2800" b="1" kern="0" dirty="0">
                <a:solidFill>
                  <a:srgbClr val="015294"/>
                </a:solidFill>
              </a:rPr>
              <a:t>: </a:t>
            </a:r>
          </a:p>
          <a:p>
            <a:pPr marL="0" lvl="1" indent="-514350">
              <a:spcBef>
                <a:spcPct val="20000"/>
              </a:spcBef>
              <a:spcAft>
                <a:spcPts val="1200"/>
              </a:spcAft>
              <a:defRPr/>
            </a:pP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Gửi</a:t>
            </a:r>
            <a:r>
              <a:rPr lang="fr-FR" altLang="ko-KR" sz="2800" dirty="0">
                <a:solidFill>
                  <a:schemeClr val="tx2"/>
                </a:solidFill>
                <a:latin typeface="Times New Roman" pitchFamily="18" charset="0"/>
                <a:ea typeface="Gill Sans" charset="0"/>
                <a:cs typeface="Times New Roman" pitchFamily="18" charset="0"/>
                <a:sym typeface="Gill Sans" charset="0"/>
              </a:rPr>
              <a:t> file </a:t>
            </a:r>
            <a:r>
              <a:rPr lang="fr-FR" altLang="ko-KR" sz="2800" dirty="0" err="1">
                <a:solidFill>
                  <a:schemeClr val="tx2"/>
                </a:solidFill>
                <a:latin typeface="Times New Roman" pitchFamily="18" charset="0"/>
                <a:ea typeface="Gill Sans" charset="0"/>
                <a:cs typeface="Times New Roman" pitchFamily="18" charset="0"/>
                <a:sym typeface="Gill Sans" charset="0"/>
              </a:rPr>
              <a:t>dữ</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liệu</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báo</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cáo</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điện</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tử</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dưới</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dạng</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excel</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pt-BR" altLang="ko-KR" sz="2800" dirty="0">
                <a:solidFill>
                  <a:schemeClr val="tx2"/>
                </a:solidFill>
                <a:latin typeface="Times New Roman" pitchFamily="18" charset="0"/>
                <a:ea typeface="Gill Sans" charset="0"/>
                <a:cs typeface="Times New Roman" pitchFamily="18" charset="0"/>
                <a:sym typeface="Gill Sans" charset="0"/>
              </a:rPr>
              <a:t>phiên bản MS Excel 2007</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hoặc</a:t>
            </a:r>
            <a:r>
              <a:rPr lang="fr-FR" altLang="ko-KR" sz="2800" dirty="0">
                <a:solidFill>
                  <a:schemeClr val="tx2"/>
                </a:solidFill>
                <a:latin typeface="Times New Roman" pitchFamily="18" charset="0"/>
                <a:ea typeface="Gill Sans" charset="0"/>
                <a:cs typeface="Times New Roman" pitchFamily="18" charset="0"/>
                <a:sym typeface="Gill Sans" charset="0"/>
              </a:rPr>
              <a:t> file XBRL (</a:t>
            </a:r>
            <a:r>
              <a:rPr lang="pt-BR" altLang="ko-KR" sz="2800" dirty="0">
                <a:solidFill>
                  <a:schemeClr val="tx2"/>
                </a:solidFill>
                <a:latin typeface="Times New Roman" pitchFamily="18" charset="0"/>
                <a:ea typeface="Gill Sans" charset="0"/>
                <a:cs typeface="Times New Roman" pitchFamily="18" charset="0"/>
                <a:sym typeface="Gill Sans" charset="0"/>
              </a:rPr>
              <a:t>phiên bản XBRL 2.1</a:t>
            </a:r>
            <a:r>
              <a:rPr lang="fr-FR" altLang="ko-KR" sz="2800" dirty="0">
                <a:solidFill>
                  <a:schemeClr val="tx2"/>
                </a:solidFill>
                <a:latin typeface="Times New Roman" pitchFamily="18" charset="0"/>
                <a:ea typeface="Gill Sans" charset="0"/>
                <a:cs typeface="Times New Roman" pitchFamily="18" charset="0"/>
                <a:sym typeface="Gill Sans" charset="0"/>
              </a:rPr>
              <a:t>)</a:t>
            </a:r>
            <a:endParaRPr lang="en-US" altLang="ko-KR" sz="2800" dirty="0">
              <a:solidFill>
                <a:schemeClr val="tx2"/>
              </a:solidFill>
              <a:latin typeface="Times New Roman" pitchFamily="18" charset="0"/>
              <a:ea typeface="Gill Sans" charset="0"/>
              <a:cs typeface="Times New Roman" pitchFamily="18" charset="0"/>
              <a:sym typeface="Gill Sans" charset="0"/>
            </a:endParaRPr>
          </a:p>
          <a:p>
            <a:pPr marL="0" lvl="1" indent="-514350">
              <a:spcBef>
                <a:spcPct val="20000"/>
              </a:spcBef>
              <a:spcAft>
                <a:spcPts val="1200"/>
              </a:spcAft>
              <a:defRPr/>
            </a:pP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Nhập</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trực</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tiếp</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thông</a:t>
            </a:r>
            <a:r>
              <a:rPr lang="en-US" altLang="ko-KR" sz="2800" dirty="0">
                <a:solidFill>
                  <a:schemeClr val="tx2"/>
                </a:solidFill>
                <a:latin typeface="Times New Roman" pitchFamily="18" charset="0"/>
                <a:ea typeface="Gill Sans" charset="0"/>
                <a:cs typeface="Times New Roman" pitchFamily="18" charset="0"/>
                <a:sym typeface="Gill Sans" charset="0"/>
              </a:rPr>
              <a:t> qua </a:t>
            </a:r>
            <a:r>
              <a:rPr lang="en-US" altLang="ko-KR" sz="2800" dirty="0" err="1">
                <a:solidFill>
                  <a:schemeClr val="tx2"/>
                </a:solidFill>
                <a:latin typeface="Times New Roman" pitchFamily="18" charset="0"/>
                <a:ea typeface="Gill Sans" charset="0"/>
                <a:cs typeface="Times New Roman" pitchFamily="18" charset="0"/>
                <a:sym typeface="Gill Sans" charset="0"/>
              </a:rPr>
              <a:t>trên</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Hệ</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thống</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báo</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cáo</a:t>
            </a:r>
            <a:r>
              <a:rPr lang="en-US" altLang="ko-KR" sz="2800" dirty="0">
                <a:solidFill>
                  <a:schemeClr val="tx2"/>
                </a:solidFill>
                <a:latin typeface="Times New Roman" pitchFamily="18" charset="0"/>
                <a:ea typeface="Gill Sans" charset="0"/>
                <a:cs typeface="Times New Roman" pitchFamily="18" charset="0"/>
                <a:sym typeface="Gill Sans" charset="0"/>
              </a:rPr>
              <a:t> NHNN.</a:t>
            </a:r>
          </a:p>
          <a:p>
            <a:endParaRPr lang="en-US" dirty="0"/>
          </a:p>
        </p:txBody>
      </p:sp>
    </p:spTree>
    <p:extLst>
      <p:ext uri="{BB962C8B-B14F-4D97-AF65-F5344CB8AC3E}">
        <p14:creationId xmlns="" xmlns:p14="http://schemas.microsoft.com/office/powerpoint/2010/main" val="18282440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t>
            </a:r>
            <a:r>
              <a:rPr lang="en-US" sz="2800" kern="0" dirty="0" smtClean="0">
                <a:solidFill>
                  <a:srgbClr val="015294"/>
                </a:solidFill>
                <a:latin typeface="Times New Roman" pitchFamily="18" charset="0"/>
                <a:cs typeface="Times New Roman" pitchFamily="18" charset="0"/>
              </a:rPr>
              <a:t/>
            </a:r>
            <a:br>
              <a:rPr lang="en-US" sz="2800" kern="0" dirty="0" smtClean="0">
                <a:solidFill>
                  <a:srgbClr val="015294"/>
                </a:solidFill>
                <a:latin typeface="Times New Roman" pitchFamily="18" charset="0"/>
                <a:cs typeface="Times New Roman" pitchFamily="18" charset="0"/>
              </a:rPr>
            </a:br>
            <a:r>
              <a:rPr lang="en-US" sz="2800" kern="0" dirty="0" smtClean="0">
                <a:solidFill>
                  <a:srgbClr val="015294"/>
                </a:solidFill>
                <a:latin typeface="Times New Roman" pitchFamily="18" charset="0"/>
                <a:cs typeface="Times New Roman" pitchFamily="18" charset="0"/>
              </a:rPr>
              <a:t/>
            </a:r>
            <a:br>
              <a:rPr lang="en-US" sz="2800" kern="0" dirty="0" smtClean="0">
                <a:solidFill>
                  <a:srgbClr val="015294"/>
                </a:solidFill>
                <a:latin typeface="Times New Roman" pitchFamily="18" charset="0"/>
                <a:cs typeface="Times New Roman" pitchFamily="18" charset="0"/>
              </a:rPr>
            </a:br>
            <a:endParaRPr lang="en-US" sz="2800" dirty="0"/>
          </a:p>
        </p:txBody>
      </p:sp>
      <p:sp>
        <p:nvSpPr>
          <p:cNvPr id="53251" name="Content Placeholder 2"/>
          <p:cNvSpPr>
            <a:spLocks noGrp="1"/>
          </p:cNvSpPr>
          <p:nvPr>
            <p:ph idx="4294967295"/>
          </p:nvPr>
        </p:nvSpPr>
        <p:spPr>
          <a:xfrm>
            <a:off x="809626" y="857251"/>
            <a:ext cx="8429625" cy="5357813"/>
          </a:xfrm>
        </p:spPr>
        <p:txBody>
          <a:bodyPr/>
          <a:lstStyle/>
          <a:p>
            <a:pPr marL="514350" indent="-514350">
              <a:buNone/>
            </a:pPr>
            <a:r>
              <a:rPr lang="pt-BR" altLang="en-US" sz="2800" b="1" dirty="0" smtClean="0">
                <a:latin typeface="Times New Roman" panose="02020603050405020304" pitchFamily="18" charset="0"/>
                <a:cs typeface="Times New Roman" panose="02020603050405020304" pitchFamily="18" charset="0"/>
              </a:rPr>
              <a:t>Ví dụ file XBRL:</a:t>
            </a:r>
          </a:p>
          <a:p>
            <a:pPr marL="514350" indent="-514350">
              <a:buFontTx/>
              <a:buChar char="-"/>
            </a:pPr>
            <a:r>
              <a:rPr lang="en-US" altLang="en-US" sz="2800" b="1" dirty="0" err="1" smtClean="0">
                <a:latin typeface="Times New Roman" panose="02020603050405020304" pitchFamily="18" charset="0"/>
                <a:cs typeface="Times New Roman" panose="02020603050405020304" pitchFamily="18" charset="0"/>
              </a:rPr>
              <a:t>Tải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file Taxonomy: </a:t>
            </a:r>
            <a:r>
              <a:rPr lang="en-US" altLang="en-US" sz="2800" b="1" dirty="0" err="1">
                <a:solidFill>
                  <a:srgbClr val="FF0000"/>
                </a:solidFill>
                <a:latin typeface="Times New Roman" panose="02020603050405020304" pitchFamily="18" charset="0"/>
                <a:cs typeface="Times New Roman" panose="02020603050405020304" pitchFamily="18" charset="0"/>
              </a:rPr>
              <a:t>Trình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bày</a:t>
            </a:r>
            <a:r>
              <a:rPr lang="en-US" altLang="en-US" sz="2800" b="1" dirty="0">
                <a:solidFill>
                  <a:srgbClr val="FF0000"/>
                </a:solidFill>
                <a:latin typeface="Times New Roman" panose="02020603050405020304" pitchFamily="18" charset="0"/>
                <a:cs typeface="Times New Roman" panose="02020603050405020304" pitchFamily="18" charset="0"/>
              </a:rPr>
              <a:t> DEMO </a:t>
            </a:r>
            <a:endParaRPr lang="en-US" altLang="en-US" sz="28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Char char="-"/>
            </a:pPr>
            <a:r>
              <a:rPr lang="en-US" altLang="en-US" sz="2800" b="1" dirty="0" err="1" smtClean="0">
                <a:latin typeface="Times New Roman" panose="02020603050405020304" pitchFamily="18" charset="0"/>
                <a:cs typeface="Times New Roman" panose="02020603050405020304" pitchFamily="18" charset="0"/>
              </a:rPr>
              <a:t>Tạo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Instance</a:t>
            </a:r>
          </a:p>
          <a:p>
            <a:pPr lvl="1">
              <a:buNone/>
            </a:pPr>
            <a:r>
              <a:rPr lang="pt-BR" altLang="en-US" sz="2400" u="sng" dirty="0">
                <a:solidFill>
                  <a:srgbClr val="FF0000"/>
                </a:solidFill>
                <a:latin typeface="Times New Roman" panose="02020603050405020304" pitchFamily="18" charset="0"/>
                <a:cs typeface="Times New Roman" panose="02020603050405020304" pitchFamily="18" charset="0"/>
              </a:rPr>
              <a:t>+ File phát sinh dữ liệu </a:t>
            </a:r>
            <a:endParaRPr lang="pt-BR" altLang="en-US" sz="2400" u="sng" dirty="0" smtClean="0">
              <a:solidFill>
                <a:srgbClr val="FF0000"/>
              </a:solidFill>
              <a:latin typeface="Times New Roman" panose="02020603050405020304" pitchFamily="18" charset="0"/>
              <a:cs typeface="Times New Roman" panose="02020603050405020304" pitchFamily="18" charset="0"/>
            </a:endParaRPr>
          </a:p>
          <a:p>
            <a:pPr lvl="1">
              <a:buNone/>
            </a:pPr>
            <a:r>
              <a:rPr lang="pt-BR" altLang="en-US" sz="2400" u="sng" dirty="0" smtClean="0">
                <a:solidFill>
                  <a:srgbClr val="FF0000"/>
                </a:solidFill>
                <a:latin typeface="Times New Roman" panose="02020603050405020304" pitchFamily="18" charset="0"/>
                <a:cs typeface="Times New Roman" panose="02020603050405020304" pitchFamily="18" charset="0"/>
              </a:rPr>
              <a:t>+ </a:t>
            </a:r>
            <a:r>
              <a:rPr lang="pt-BR" altLang="en-US" sz="2400" u="sng" dirty="0">
                <a:solidFill>
                  <a:srgbClr val="FF0000"/>
                </a:solidFill>
                <a:latin typeface="Times New Roman" panose="02020603050405020304" pitchFamily="18" charset="0"/>
                <a:cs typeface="Times New Roman" panose="02020603050405020304" pitchFamily="18" charset="0"/>
              </a:rPr>
              <a:t>File không phát sinh </a:t>
            </a:r>
            <a:endParaRPr lang="pt-BR" altLang="en-US" sz="2400" u="sng" dirty="0" smtClean="0">
              <a:solidFill>
                <a:srgbClr val="FF0000"/>
              </a:solidFill>
              <a:latin typeface="Times New Roman" panose="02020603050405020304" pitchFamily="18" charset="0"/>
              <a:cs typeface="Times New Roman" panose="02020603050405020304" pitchFamily="18" charset="0"/>
            </a:endParaRPr>
          </a:p>
          <a:p>
            <a:pPr marL="514350" indent="-514350">
              <a:buNone/>
            </a:pPr>
            <a:endParaRPr lang="fr-FR"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8022347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356" y="861391"/>
            <a:ext cx="9369287" cy="490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1. </a:t>
            </a:r>
            <a:r>
              <a:rPr lang="en-US" altLang="ko-KR" dirty="0" err="1" smtClean="0"/>
              <a:t>Khi</a:t>
            </a:r>
            <a:r>
              <a:rPr lang="en-US" altLang="ko-KR" dirty="0" smtClean="0"/>
              <a:t> </a:t>
            </a:r>
            <a:r>
              <a:rPr lang="en-US" altLang="ko-KR" dirty="0" err="1" smtClean="0"/>
              <a:t>tạo</a:t>
            </a:r>
            <a:r>
              <a:rPr lang="en-US" altLang="ko-KR" dirty="0" smtClean="0"/>
              <a:t> file Instance, </a:t>
            </a:r>
            <a:r>
              <a:rPr lang="en-US" altLang="ko-KR" dirty="0" err="1" smtClean="0"/>
              <a:t>đơn</a:t>
            </a:r>
            <a:r>
              <a:rPr lang="en-US" altLang="ko-KR" dirty="0" smtClean="0"/>
              <a:t> </a:t>
            </a:r>
            <a:r>
              <a:rPr lang="en-US" altLang="ko-KR" dirty="0" err="1" smtClean="0"/>
              <a:t>vị</a:t>
            </a:r>
            <a:r>
              <a:rPr lang="en-US" altLang="ko-KR" dirty="0" smtClean="0"/>
              <a:t> </a:t>
            </a:r>
            <a:r>
              <a:rPr lang="en-US" altLang="ko-KR" dirty="0" err="1" smtClean="0"/>
              <a:t>báo</a:t>
            </a:r>
            <a:r>
              <a:rPr lang="en-US" altLang="ko-KR" dirty="0" smtClean="0"/>
              <a:t> </a:t>
            </a:r>
            <a:r>
              <a:rPr lang="en-US" altLang="ko-KR" dirty="0" err="1" smtClean="0"/>
              <a:t>cáo</a:t>
            </a:r>
            <a:r>
              <a:rPr lang="en-US" altLang="ko-KR" dirty="0" smtClean="0"/>
              <a:t> </a:t>
            </a:r>
            <a:r>
              <a:rPr lang="en-US" altLang="ko-KR" dirty="0" err="1" smtClean="0"/>
              <a:t>phải</a:t>
            </a:r>
            <a:r>
              <a:rPr lang="en-US" altLang="ko-KR" dirty="0" smtClean="0"/>
              <a:t> </a:t>
            </a:r>
            <a:r>
              <a:rPr lang="en-US" altLang="ko-KR" dirty="0" err="1" smtClean="0"/>
              <a:t>liên</a:t>
            </a:r>
            <a:r>
              <a:rPr lang="en-US" altLang="ko-KR" dirty="0" smtClean="0"/>
              <a:t> </a:t>
            </a:r>
            <a:r>
              <a:rPr lang="en-US" altLang="ko-KR" dirty="0" err="1" smtClean="0"/>
              <a:t>kết</a:t>
            </a:r>
            <a:r>
              <a:rPr lang="en-US" altLang="ko-KR" dirty="0" smtClean="0"/>
              <a:t> Entry Taxonomy </a:t>
            </a:r>
            <a:r>
              <a:rPr lang="en-US" altLang="ko-KR" dirty="0" err="1" smtClean="0"/>
              <a:t>với</a:t>
            </a:r>
            <a:r>
              <a:rPr lang="en-US" altLang="ko-KR" dirty="0" smtClean="0"/>
              <a:t> file </a:t>
            </a:r>
            <a:r>
              <a:rPr lang="en-US" altLang="ko-KR" dirty="0" err="1" smtClean="0"/>
              <a:t>gốc</a:t>
            </a:r>
            <a:r>
              <a:rPr lang="en-US" altLang="ko-KR" dirty="0" smtClean="0"/>
              <a:t> </a:t>
            </a:r>
            <a:r>
              <a:rPr lang="en-US" altLang="ko-KR" dirty="0" err="1" smtClean="0"/>
              <a:t>được</a:t>
            </a:r>
            <a:r>
              <a:rPr lang="en-US" altLang="ko-KR" dirty="0" smtClean="0"/>
              <a:t> </a:t>
            </a:r>
            <a:r>
              <a:rPr lang="en-US" altLang="ko-KR" dirty="0" err="1" smtClean="0"/>
              <a:t>cung</a:t>
            </a:r>
            <a:r>
              <a:rPr lang="en-US" altLang="ko-KR" dirty="0" smtClean="0"/>
              <a:t> </a:t>
            </a:r>
            <a:r>
              <a:rPr lang="en-US" altLang="ko-KR" dirty="0" err="1" smtClean="0"/>
              <a:t>cấp</a:t>
            </a:r>
            <a:r>
              <a:rPr lang="en-US" altLang="ko-KR" dirty="0" smtClean="0"/>
              <a:t> </a:t>
            </a:r>
            <a:r>
              <a:rPr lang="en-US" altLang="ko-KR" dirty="0" err="1" smtClean="0"/>
              <a:t>trên</a:t>
            </a:r>
            <a:r>
              <a:rPr lang="en-US" altLang="ko-KR" dirty="0" smtClean="0"/>
              <a:t> website </a:t>
            </a:r>
            <a:r>
              <a:rPr lang="en-US" altLang="ko-KR" dirty="0" err="1" smtClean="0"/>
              <a:t>của</a:t>
            </a:r>
            <a:r>
              <a:rPr lang="en-US" altLang="ko-KR" dirty="0" smtClean="0"/>
              <a:t> NHNN.</a:t>
            </a:r>
            <a:r>
              <a:rPr lang="ko-KR" altLang="en-US" dirty="0" smtClean="0"/>
              <a:t> </a:t>
            </a:r>
            <a:endParaRPr lang="en-US" dirty="0"/>
          </a:p>
        </p:txBody>
      </p:sp>
      <p:sp>
        <p:nvSpPr>
          <p:cNvPr id="4" name="Title 3"/>
          <p:cNvSpPr txBox="1">
            <a:spLocks/>
          </p:cNvSpPr>
          <p:nvPr/>
        </p:nvSpPr>
        <p:spPr>
          <a:xfrm>
            <a:off x="0" y="83128"/>
            <a:ext cx="9906000" cy="47798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lvl="1">
              <a:buNone/>
            </a:pPr>
            <a:r>
              <a:rPr lang="en-US" altLang="en-US" sz="2800" b="1">
                <a:latin typeface="Times New Roman" panose="02020603050405020304" pitchFamily="18" charset="0"/>
                <a:cs typeface="Times New Roman" panose="02020603050405020304" pitchFamily="18" charset="0"/>
              </a:rPr>
              <a:t>Lưu ý khi tạo file </a:t>
            </a:r>
            <a:r>
              <a:rPr lang="en-US" altLang="en-US" sz="2800" b="1" smtClean="0">
                <a:latin typeface="Times New Roman" panose="02020603050405020304" pitchFamily="18" charset="0"/>
                <a:cs typeface="Times New Roman" panose="02020603050405020304" pitchFamily="18" charset="0"/>
              </a:rPr>
              <a:t>XBRL </a:t>
            </a:r>
            <a:endParaRPr lang="en-US" alt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643270" y="2676939"/>
            <a:ext cx="7994372" cy="653572"/>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&lt;</a:t>
            </a:r>
            <a:r>
              <a:rPr lang="en-US" sz="1500" dirty="0" err="1">
                <a:solidFill>
                  <a:schemeClr val="tx1"/>
                </a:solidFill>
              </a:rPr>
              <a:t>link:schemaRef</a:t>
            </a:r>
            <a:r>
              <a:rPr lang="en-US" sz="1500" dirty="0">
                <a:solidFill>
                  <a:schemeClr val="tx1"/>
                </a:solidFill>
              </a:rPr>
              <a:t> </a:t>
            </a:r>
            <a:r>
              <a:rPr lang="en-US" sz="1500" dirty="0" err="1">
                <a:solidFill>
                  <a:schemeClr val="tx1"/>
                </a:solidFill>
              </a:rPr>
              <a:t>xlink:href</a:t>
            </a:r>
            <a:r>
              <a:rPr lang="en-US" sz="1500" dirty="0" smtClean="0">
                <a:solidFill>
                  <a:schemeClr val="tx1"/>
                </a:solidFill>
              </a:rPr>
              <a:t>=”</a:t>
            </a:r>
            <a:r>
              <a:rPr lang="en-US" sz="1500" i="1" dirty="0" smtClean="0">
                <a:solidFill>
                  <a:srgbClr val="FF0000"/>
                </a:solidFill>
              </a:rPr>
              <a:t>https://sg4.sbv.gov.vn/XBRL/</a:t>
            </a:r>
            <a:r>
              <a:rPr lang="en-US" sz="1500" i="1" dirty="0" err="1" smtClean="0">
                <a:solidFill>
                  <a:srgbClr val="FF0000"/>
                </a:solidFill>
              </a:rPr>
              <a:t>taxo</a:t>
            </a:r>
            <a:r>
              <a:rPr lang="en-US" sz="1500" i="1" dirty="0" smtClean="0">
                <a:solidFill>
                  <a:srgbClr val="FF0000"/>
                </a:solidFill>
              </a:rPr>
              <a:t>/sbv-t-a00015-20151101.xsd</a:t>
            </a:r>
            <a:r>
              <a:rPr lang="en-US" sz="1500" dirty="0">
                <a:solidFill>
                  <a:schemeClr val="tx1"/>
                </a:solidFill>
              </a:rPr>
              <a:t>" </a:t>
            </a:r>
            <a:r>
              <a:rPr lang="en-US" sz="1500" dirty="0" err="1">
                <a:solidFill>
                  <a:schemeClr val="tx1"/>
                </a:solidFill>
              </a:rPr>
              <a:t>xlink:type</a:t>
            </a:r>
            <a:r>
              <a:rPr lang="en-US" sz="1500" dirty="0">
                <a:solidFill>
                  <a:schemeClr val="tx1"/>
                </a:solidFill>
              </a:rPr>
              <a:t>="simple" /&gt;</a:t>
            </a:r>
          </a:p>
        </p:txBody>
      </p:sp>
      <p:sp>
        <p:nvSpPr>
          <p:cNvPr id="6" name="Rectangle 5"/>
          <p:cNvSpPr/>
          <p:nvPr/>
        </p:nvSpPr>
        <p:spPr>
          <a:xfrm>
            <a:off x="1643270" y="1497497"/>
            <a:ext cx="7994372" cy="1086677"/>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altLang="ko-KR" sz="1500" dirty="0" err="1" smtClean="0">
                <a:solidFill>
                  <a:schemeClr val="tx1"/>
                </a:solidFill>
              </a:rPr>
              <a:t>Chỉ</a:t>
            </a:r>
            <a:r>
              <a:rPr lang="en-US" altLang="ko-KR" sz="1500" dirty="0" smtClean="0">
                <a:solidFill>
                  <a:schemeClr val="tx1"/>
                </a:solidFill>
              </a:rPr>
              <a:t> </a:t>
            </a: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của</a:t>
            </a:r>
            <a:r>
              <a:rPr lang="en-US" altLang="ko-KR" sz="1500" dirty="0" smtClean="0">
                <a:solidFill>
                  <a:schemeClr val="tx1"/>
                </a:solidFill>
              </a:rPr>
              <a:t> “</a:t>
            </a:r>
            <a:r>
              <a:rPr lang="en-US" sz="1500" dirty="0" err="1" smtClean="0">
                <a:solidFill>
                  <a:schemeClr val="tx1"/>
                </a:solidFill>
              </a:rPr>
              <a:t>link:schemaRef</a:t>
            </a:r>
            <a:r>
              <a:rPr lang="en-US" sz="1500" dirty="0" smtClean="0">
                <a:solidFill>
                  <a:schemeClr val="tx1"/>
                </a:solidFill>
              </a:rPr>
              <a:t> </a:t>
            </a:r>
            <a:r>
              <a:rPr lang="en-US" sz="1500" dirty="0" err="1" smtClean="0">
                <a:solidFill>
                  <a:schemeClr val="tx1"/>
                </a:solidFill>
              </a:rPr>
              <a:t>xlink:href</a:t>
            </a:r>
            <a:r>
              <a:rPr lang="en-US" altLang="ko-KR" sz="1500" dirty="0" smtClean="0">
                <a:solidFill>
                  <a:schemeClr val="tx1"/>
                </a:solidFill>
              </a:rPr>
              <a:t>”</a:t>
            </a:r>
            <a:r>
              <a:rPr lang="ko-KR" altLang="en-US"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thay</a:t>
            </a:r>
            <a:r>
              <a:rPr lang="en-US" altLang="ko-KR" sz="1500" dirty="0" smtClean="0">
                <a:solidFill>
                  <a:schemeClr val="tx1"/>
                </a:solidFill>
              </a:rPr>
              <a:t> </a:t>
            </a:r>
            <a:r>
              <a:rPr lang="en-US" altLang="ko-KR" sz="1500" dirty="0" err="1" smtClean="0">
                <a:solidFill>
                  <a:schemeClr val="tx1"/>
                </a:solidFill>
              </a:rPr>
              <a:t>đổi</a:t>
            </a:r>
            <a:r>
              <a:rPr lang="en-US" altLang="ko-KR" sz="1500" dirty="0" smtClean="0">
                <a:solidFill>
                  <a:schemeClr val="tx1"/>
                </a:solidFill>
              </a:rPr>
              <a:t>. </a:t>
            </a:r>
          </a:p>
          <a:p>
            <a:pPr marL="342900" indent="-342900">
              <a:buFontTx/>
              <a:buAutoNum type="arabicParenR"/>
            </a:pPr>
            <a:r>
              <a:rPr lang="en-US" sz="1500" dirty="0" smtClean="0">
                <a:solidFill>
                  <a:schemeClr val="tx1"/>
                </a:solidFill>
                <a:hlinkClick r:id="rId3"/>
              </a:rPr>
              <a:t>https://sg4.sbv.gov.vn/XBRL/taxo/</a:t>
            </a:r>
            <a:r>
              <a:rPr lang="en-US" sz="1500" dirty="0" smtClean="0">
                <a:solidFill>
                  <a:schemeClr val="tx1"/>
                </a:solidFill>
              </a:rPr>
              <a:t> </a:t>
            </a:r>
            <a:r>
              <a:rPr lang="en-US" sz="1500" dirty="0" err="1" smtClean="0">
                <a:solidFill>
                  <a:schemeClr val="tx1"/>
                </a:solidFill>
              </a:rPr>
              <a:t>là</a:t>
            </a:r>
            <a:r>
              <a:rPr lang="en-US" sz="1500" dirty="0" smtClean="0">
                <a:solidFill>
                  <a:schemeClr val="tx1"/>
                </a:solidFill>
              </a:rPr>
              <a:t> </a:t>
            </a:r>
            <a:r>
              <a:rPr lang="en-US" sz="1500" dirty="0" err="1" smtClean="0">
                <a:solidFill>
                  <a:schemeClr val="tx1"/>
                </a:solidFill>
              </a:rPr>
              <a:t>giá</a:t>
            </a:r>
            <a:r>
              <a:rPr lang="en-US" sz="1500" dirty="0" smtClean="0">
                <a:solidFill>
                  <a:schemeClr val="tx1"/>
                </a:solidFill>
              </a:rPr>
              <a:t> </a:t>
            </a:r>
            <a:r>
              <a:rPr lang="en-US" sz="1500" dirty="0" err="1" smtClean="0">
                <a:solidFill>
                  <a:schemeClr val="tx1"/>
                </a:solidFill>
              </a:rPr>
              <a:t>trị</a:t>
            </a:r>
            <a:r>
              <a:rPr lang="en-US" sz="1500" dirty="0" smtClean="0">
                <a:solidFill>
                  <a:schemeClr val="tx1"/>
                </a:solidFill>
              </a:rPr>
              <a:t> </a:t>
            </a:r>
            <a:r>
              <a:rPr lang="en-US" sz="1500" dirty="0" err="1" smtClean="0">
                <a:solidFill>
                  <a:schemeClr val="tx1"/>
                </a:solidFill>
              </a:rPr>
              <a:t>cơ</a:t>
            </a:r>
            <a:r>
              <a:rPr lang="en-US" sz="1500" dirty="0" smtClean="0">
                <a:solidFill>
                  <a:schemeClr val="tx1"/>
                </a:solidFill>
              </a:rPr>
              <a:t> </a:t>
            </a:r>
            <a:r>
              <a:rPr lang="en-US" sz="1500" dirty="0" err="1" smtClean="0">
                <a:solidFill>
                  <a:schemeClr val="tx1"/>
                </a:solidFill>
              </a:rPr>
              <a:t>bản</a:t>
            </a:r>
            <a:endParaRPr lang="en-US" altLang="ko-KR" sz="1500" dirty="0" smtClean="0">
              <a:solidFill>
                <a:schemeClr val="tx1"/>
              </a:solidFill>
            </a:endParaRPr>
          </a:p>
          <a:p>
            <a:pPr marL="342900" indent="-342900">
              <a:buFontTx/>
              <a:buAutoNum type="arabicParenR"/>
            </a:pPr>
            <a:r>
              <a:rPr lang="en-US" altLang="ko-KR" sz="1500" dirty="0" err="1" smtClean="0">
                <a:solidFill>
                  <a:schemeClr val="tx1"/>
                </a:solidFill>
              </a:rPr>
              <a:t>Tạo</a:t>
            </a:r>
            <a:r>
              <a:rPr lang="en-US" altLang="ko-KR" sz="1500" dirty="0" smtClean="0">
                <a:solidFill>
                  <a:schemeClr val="tx1"/>
                </a:solidFill>
              </a:rPr>
              <a:t> </a:t>
            </a:r>
            <a:r>
              <a:rPr lang="en-US" altLang="ko-KR" sz="1500" dirty="0" err="1" smtClean="0">
                <a:solidFill>
                  <a:schemeClr val="tx1"/>
                </a:solidFill>
              </a:rPr>
              <a:t>tên</a:t>
            </a:r>
            <a:r>
              <a:rPr lang="en-US" altLang="ko-KR" sz="1500" dirty="0" smtClean="0">
                <a:solidFill>
                  <a:schemeClr val="tx1"/>
                </a:solidFill>
              </a:rPr>
              <a:t> Entry Taxonomy </a:t>
            </a:r>
            <a:r>
              <a:rPr lang="en-US" altLang="ko-KR" sz="1500" dirty="0" err="1" smtClean="0">
                <a:solidFill>
                  <a:schemeClr val="tx1"/>
                </a:solidFill>
              </a:rPr>
              <a:t>của</a:t>
            </a:r>
            <a:r>
              <a:rPr lang="en-US" altLang="ko-KR" sz="1500" dirty="0" smtClean="0">
                <a:solidFill>
                  <a:schemeClr val="tx1"/>
                </a:solidFill>
              </a:rPr>
              <a:t> </a:t>
            </a:r>
            <a:r>
              <a:rPr lang="en-US" altLang="ko-KR" sz="1500" dirty="0" err="1" smtClean="0">
                <a:solidFill>
                  <a:schemeClr val="tx1"/>
                </a:solidFill>
              </a:rPr>
              <a:t>báo</a:t>
            </a:r>
            <a:r>
              <a:rPr lang="en-US" altLang="ko-KR" sz="1500" dirty="0" smtClean="0">
                <a:solidFill>
                  <a:schemeClr val="tx1"/>
                </a:solidFill>
              </a:rPr>
              <a:t> </a:t>
            </a:r>
            <a:r>
              <a:rPr lang="en-US" altLang="ko-KR" sz="1500" dirty="0" err="1" smtClean="0">
                <a:solidFill>
                  <a:schemeClr val="tx1"/>
                </a:solidFill>
              </a:rPr>
              <a:t>cáo</a:t>
            </a:r>
            <a:r>
              <a:rPr lang="en-US" altLang="ko-KR" sz="1500" dirty="0" smtClean="0">
                <a:solidFill>
                  <a:schemeClr val="tx1"/>
                </a:solidFill>
              </a:rPr>
              <a:t> </a:t>
            </a:r>
            <a:r>
              <a:rPr lang="en-US" altLang="ko-KR" sz="1500" dirty="0" err="1" smtClean="0">
                <a:solidFill>
                  <a:schemeClr val="tx1"/>
                </a:solidFill>
              </a:rPr>
              <a:t>cần</a:t>
            </a:r>
            <a:r>
              <a:rPr lang="en-US" altLang="ko-KR" sz="1500" dirty="0" smtClean="0">
                <a:solidFill>
                  <a:schemeClr val="tx1"/>
                </a:solidFill>
              </a:rPr>
              <a:t> </a:t>
            </a:r>
            <a:r>
              <a:rPr lang="en-US" altLang="ko-KR" sz="1500" dirty="0" err="1" smtClean="0">
                <a:solidFill>
                  <a:schemeClr val="tx1"/>
                </a:solidFill>
              </a:rPr>
              <a:t>lập</a:t>
            </a:r>
            <a:r>
              <a:rPr lang="en-US" altLang="ko-KR" sz="1500" dirty="0" smtClean="0">
                <a:solidFill>
                  <a:schemeClr val="tx1"/>
                </a:solidFill>
              </a:rPr>
              <a:t>.</a:t>
            </a:r>
            <a:br>
              <a:rPr lang="en-US" altLang="ko-KR" sz="1500" dirty="0" smtClean="0">
                <a:solidFill>
                  <a:schemeClr val="tx1"/>
                </a:solidFill>
              </a:rPr>
            </a:br>
            <a:r>
              <a:rPr lang="en-US" altLang="ko-KR" sz="1500" dirty="0" smtClean="0">
                <a:solidFill>
                  <a:schemeClr val="tx1"/>
                </a:solidFill>
              </a:rPr>
              <a:t>(</a:t>
            </a:r>
            <a:r>
              <a:rPr lang="en-US" altLang="ko-KR" sz="1500" dirty="0" err="1" smtClean="0">
                <a:solidFill>
                  <a:schemeClr val="tx1"/>
                </a:solidFill>
              </a:rPr>
              <a:t>sbv</a:t>
            </a:r>
            <a:r>
              <a:rPr lang="en-US" altLang="ko-KR" sz="1500" dirty="0" smtClean="0">
                <a:solidFill>
                  <a:schemeClr val="tx1"/>
                </a:solidFill>
              </a:rPr>
              <a:t>-t-</a:t>
            </a:r>
            <a:r>
              <a:rPr lang="en-US" altLang="ko-KR" sz="1500" i="1" dirty="0" smtClean="0">
                <a:solidFill>
                  <a:srgbClr val="FF0000"/>
                </a:solidFill>
              </a:rPr>
              <a:t>[Technical Report Code]-[Report </a:t>
            </a:r>
            <a:r>
              <a:rPr lang="en-US" altLang="ko-KR" sz="1500" i="1" dirty="0" err="1" smtClean="0">
                <a:solidFill>
                  <a:srgbClr val="FF0000"/>
                </a:solidFill>
              </a:rPr>
              <a:t>Staart</a:t>
            </a:r>
            <a:r>
              <a:rPr lang="en-US" altLang="ko-KR" sz="1500" i="1" dirty="0" smtClean="0">
                <a:solidFill>
                  <a:srgbClr val="FF0000"/>
                </a:solidFill>
              </a:rPr>
              <a:t> Date].</a:t>
            </a:r>
            <a:r>
              <a:rPr lang="en-US" altLang="ko-KR" sz="1500" dirty="0" err="1" smtClean="0">
                <a:solidFill>
                  <a:schemeClr val="tx1"/>
                </a:solidFill>
              </a:rPr>
              <a:t>xsd</a:t>
            </a:r>
            <a:r>
              <a:rPr lang="en-US" altLang="ko-KR" sz="1500" dirty="0" smtClean="0">
                <a:solidFill>
                  <a:schemeClr val="tx1"/>
                </a:solidFill>
              </a:rPr>
              <a:t>)</a:t>
            </a:r>
            <a:endParaRPr lang="en-US" sz="1500" dirty="0">
              <a:solidFill>
                <a:schemeClr val="tx1"/>
              </a:solidFill>
            </a:endParaRPr>
          </a:p>
        </p:txBody>
      </p:sp>
      <p:sp>
        <p:nvSpPr>
          <p:cNvPr id="7" name="Rectangle 6"/>
          <p:cNvSpPr/>
          <p:nvPr/>
        </p:nvSpPr>
        <p:spPr>
          <a:xfrm>
            <a:off x="268355" y="1497497"/>
            <a:ext cx="1374915" cy="1086677"/>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Tiêu chuẩn tạo</a:t>
            </a:r>
            <a:endParaRPr lang="en-US" sz="1500" dirty="0">
              <a:solidFill>
                <a:schemeClr val="tx1"/>
              </a:solidFill>
            </a:endParaRPr>
          </a:p>
        </p:txBody>
      </p:sp>
      <p:sp>
        <p:nvSpPr>
          <p:cNvPr id="8" name="Rectangle 7"/>
          <p:cNvSpPr/>
          <p:nvPr/>
        </p:nvSpPr>
        <p:spPr>
          <a:xfrm>
            <a:off x="268355" y="2676939"/>
            <a:ext cx="1374915" cy="653572"/>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Ví dụ</a:t>
            </a:r>
            <a:endParaRPr lang="en-US" sz="1500" dirty="0">
              <a:solidFill>
                <a:schemeClr val="tx1"/>
              </a:solidFill>
            </a:endParaRPr>
          </a:p>
        </p:txBody>
      </p:sp>
      <p:sp>
        <p:nvSpPr>
          <p:cNvPr id="9" name="Rectangle 8"/>
          <p:cNvSpPr/>
          <p:nvPr/>
        </p:nvSpPr>
        <p:spPr>
          <a:xfrm>
            <a:off x="268355" y="3520561"/>
            <a:ext cx="9369287" cy="490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2. </a:t>
            </a:r>
            <a:r>
              <a:rPr lang="en-US" altLang="ko-KR" dirty="0" err="1" smtClean="0">
                <a:solidFill>
                  <a:schemeClr val="tx1"/>
                </a:solidFill>
              </a:rPr>
              <a:t>Mã</a:t>
            </a:r>
            <a:r>
              <a:rPr lang="en-US" altLang="ko-KR" dirty="0" smtClean="0">
                <a:solidFill>
                  <a:schemeClr val="tx1"/>
                </a:solidFill>
              </a:rPr>
              <a:t> </a:t>
            </a:r>
            <a:r>
              <a:rPr lang="en-US" altLang="ko-KR" dirty="0" err="1" smtClean="0">
                <a:solidFill>
                  <a:schemeClr val="tx1"/>
                </a:solidFill>
              </a:rPr>
              <a:t>ngân</a:t>
            </a:r>
            <a:r>
              <a:rPr lang="en-US" altLang="ko-KR" dirty="0" smtClean="0">
                <a:solidFill>
                  <a:schemeClr val="tx1"/>
                </a:solidFill>
              </a:rPr>
              <a:t> </a:t>
            </a:r>
            <a:r>
              <a:rPr lang="en-US" altLang="ko-KR" dirty="0" err="1" smtClean="0">
                <a:solidFill>
                  <a:schemeClr val="tx1"/>
                </a:solidFill>
              </a:rPr>
              <a:t>hàng</a:t>
            </a:r>
            <a:r>
              <a:rPr lang="en-US" altLang="ko-KR" dirty="0" smtClean="0">
                <a:solidFill>
                  <a:schemeClr val="tx1"/>
                </a:solidFill>
              </a:rPr>
              <a:t> </a:t>
            </a:r>
            <a:r>
              <a:rPr lang="en-US" altLang="ko-KR" dirty="0" err="1" smtClean="0">
                <a:solidFill>
                  <a:schemeClr val="tx1"/>
                </a:solidFill>
              </a:rPr>
              <a:t>của</a:t>
            </a:r>
            <a:r>
              <a:rPr lang="en-US" altLang="ko-KR" dirty="0" smtClean="0">
                <a:solidFill>
                  <a:schemeClr val="tx1"/>
                </a:solidFill>
              </a:rPr>
              <a:t> </a:t>
            </a:r>
            <a:r>
              <a:rPr lang="en-US" altLang="ko-KR" dirty="0" err="1" smtClean="0">
                <a:solidFill>
                  <a:schemeClr val="tx1"/>
                </a:solidFill>
              </a:rPr>
              <a:t>đơn</a:t>
            </a:r>
            <a:r>
              <a:rPr lang="en-US" altLang="ko-KR" dirty="0" smtClean="0">
                <a:solidFill>
                  <a:schemeClr val="tx1"/>
                </a:solidFill>
              </a:rPr>
              <a:t> </a:t>
            </a:r>
            <a:r>
              <a:rPr lang="en-US" altLang="ko-KR" dirty="0" err="1" smtClean="0">
                <a:solidFill>
                  <a:schemeClr val="tx1"/>
                </a:solidFill>
              </a:rPr>
              <a:t>vị</a:t>
            </a:r>
            <a:r>
              <a:rPr lang="en-US" altLang="ko-KR" dirty="0" smtClean="0">
                <a:solidFill>
                  <a:schemeClr val="tx1"/>
                </a:solidFill>
              </a:rPr>
              <a:t> </a:t>
            </a:r>
            <a:r>
              <a:rPr lang="en-US" altLang="ko-KR" dirty="0" err="1" smtClean="0">
                <a:solidFill>
                  <a:schemeClr val="tx1"/>
                </a:solidFill>
              </a:rPr>
              <a:t>báo</a:t>
            </a:r>
            <a:r>
              <a:rPr lang="en-US" altLang="ko-KR" dirty="0" smtClean="0">
                <a:solidFill>
                  <a:schemeClr val="tx1"/>
                </a:solidFill>
              </a:rPr>
              <a:t> </a:t>
            </a:r>
            <a:r>
              <a:rPr lang="en-US" altLang="ko-KR" dirty="0" err="1" smtClean="0">
                <a:solidFill>
                  <a:schemeClr val="tx1"/>
                </a:solidFill>
              </a:rPr>
              <a:t>cáo</a:t>
            </a:r>
            <a:r>
              <a:rPr lang="en-US" altLang="ko-KR" dirty="0" smtClean="0">
                <a:solidFill>
                  <a:schemeClr val="tx1"/>
                </a:solidFill>
              </a:rPr>
              <a:t> </a:t>
            </a:r>
            <a:r>
              <a:rPr lang="en-US" altLang="ko-KR" dirty="0" err="1" smtClean="0">
                <a:solidFill>
                  <a:schemeClr val="tx1"/>
                </a:solidFill>
              </a:rPr>
              <a:t>phải</a:t>
            </a:r>
            <a:r>
              <a:rPr lang="en-US" altLang="ko-KR" dirty="0" smtClean="0">
                <a:solidFill>
                  <a:schemeClr val="tx1"/>
                </a:solidFill>
              </a:rPr>
              <a:t> </a:t>
            </a:r>
            <a:r>
              <a:rPr lang="en-US" altLang="ko-KR" dirty="0" err="1" smtClean="0">
                <a:solidFill>
                  <a:schemeClr val="tx1"/>
                </a:solidFill>
              </a:rPr>
              <a:t>được</a:t>
            </a:r>
            <a:r>
              <a:rPr lang="en-US" altLang="ko-KR" dirty="0" smtClean="0">
                <a:solidFill>
                  <a:schemeClr val="tx1"/>
                </a:solidFill>
              </a:rPr>
              <a:t> </a:t>
            </a:r>
            <a:r>
              <a:rPr lang="en-US" altLang="ko-KR" dirty="0" err="1" smtClean="0">
                <a:solidFill>
                  <a:schemeClr val="tx1"/>
                </a:solidFill>
              </a:rPr>
              <a:t>nhập</a:t>
            </a:r>
            <a:r>
              <a:rPr lang="en-US" altLang="ko-KR" dirty="0" smtClean="0">
                <a:solidFill>
                  <a:schemeClr val="tx1"/>
                </a:solidFill>
              </a:rPr>
              <a:t> </a:t>
            </a:r>
            <a:r>
              <a:rPr lang="en-US" altLang="ko-KR" dirty="0" err="1" smtClean="0">
                <a:solidFill>
                  <a:schemeClr val="tx1"/>
                </a:solidFill>
              </a:rPr>
              <a:t>vào</a:t>
            </a:r>
            <a:r>
              <a:rPr lang="en-US" altLang="ko-KR" dirty="0" smtClean="0">
                <a:solidFill>
                  <a:schemeClr val="tx1"/>
                </a:solidFill>
              </a:rPr>
              <a:t> </a:t>
            </a:r>
            <a:r>
              <a:rPr lang="en-US" altLang="ko-KR" dirty="0" err="1" smtClean="0">
                <a:solidFill>
                  <a:schemeClr val="tx1"/>
                </a:solidFill>
              </a:rPr>
              <a:t>phần</a:t>
            </a:r>
            <a:r>
              <a:rPr lang="en-US" altLang="ko-KR" dirty="0" smtClean="0">
                <a:solidFill>
                  <a:schemeClr val="tx1"/>
                </a:solidFill>
              </a:rPr>
              <a:t> </a:t>
            </a:r>
            <a:r>
              <a:rPr lang="en-US" altLang="ko-KR" dirty="0" err="1" smtClean="0">
                <a:solidFill>
                  <a:schemeClr val="tx1"/>
                </a:solidFill>
              </a:rPr>
              <a:t>giá</a:t>
            </a:r>
            <a:r>
              <a:rPr lang="en-US" altLang="ko-KR" dirty="0" smtClean="0">
                <a:solidFill>
                  <a:schemeClr val="tx1"/>
                </a:solidFill>
              </a:rPr>
              <a:t> </a:t>
            </a:r>
            <a:r>
              <a:rPr lang="en-US" altLang="ko-KR" dirty="0" err="1" smtClean="0">
                <a:solidFill>
                  <a:schemeClr val="tx1"/>
                </a:solidFill>
              </a:rPr>
              <a:t>trị</a:t>
            </a:r>
            <a:r>
              <a:rPr lang="en-US" altLang="ko-KR" dirty="0" smtClean="0">
                <a:solidFill>
                  <a:schemeClr val="tx1"/>
                </a:solidFill>
              </a:rPr>
              <a:t> </a:t>
            </a:r>
            <a:r>
              <a:rPr lang="en-US" altLang="ko-KR" dirty="0" err="1" smtClean="0">
                <a:solidFill>
                  <a:schemeClr val="tx1"/>
                </a:solidFill>
              </a:rPr>
              <a:t>của</a:t>
            </a:r>
            <a:r>
              <a:rPr lang="en-US" altLang="ko-KR" dirty="0" smtClean="0">
                <a:solidFill>
                  <a:schemeClr val="tx1"/>
                </a:solidFill>
              </a:rPr>
              <a:t> </a:t>
            </a:r>
            <a:r>
              <a:rPr lang="en-US" altLang="ko-KR" i="1" dirty="0" smtClean="0"/>
              <a:t>identifier </a:t>
            </a:r>
            <a:r>
              <a:rPr lang="en-US" altLang="ko-KR" i="1" dirty="0"/>
              <a:t>item</a:t>
            </a:r>
            <a:r>
              <a:rPr lang="en-US" altLang="ko-KR" dirty="0" smtClean="0">
                <a:solidFill>
                  <a:schemeClr val="tx1"/>
                </a:solidFill>
              </a:rPr>
              <a:t> </a:t>
            </a:r>
            <a:endParaRPr lang="en-US" dirty="0">
              <a:solidFill>
                <a:schemeClr val="tx1"/>
              </a:solidFill>
            </a:endParaRPr>
          </a:p>
        </p:txBody>
      </p:sp>
      <p:sp>
        <p:nvSpPr>
          <p:cNvPr id="10" name="Rectangle 9"/>
          <p:cNvSpPr/>
          <p:nvPr/>
        </p:nvSpPr>
        <p:spPr>
          <a:xfrm>
            <a:off x="1643269" y="5308164"/>
            <a:ext cx="7994372" cy="1134139"/>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rPr>
              <a:t>&lt;context id=“</a:t>
            </a:r>
            <a:r>
              <a:rPr lang="en-US" sz="1500" i="1" dirty="0" err="1" smtClean="0">
                <a:solidFill>
                  <a:srgbClr val="FF0000"/>
                </a:solidFill>
              </a:rPr>
              <a:t>sbv</a:t>
            </a:r>
            <a:r>
              <a:rPr lang="en-US" sz="1500" i="1" dirty="0" smtClean="0">
                <a:solidFill>
                  <a:srgbClr val="FF0000"/>
                </a:solidFill>
              </a:rPr>
              <a:t>_</a:t>
            </a:r>
            <a:r>
              <a:rPr lang="fi-FI" sz="1500" i="1" dirty="0" smtClean="0">
                <a:solidFill>
                  <a:schemeClr val="accent1"/>
                </a:solidFill>
              </a:rPr>
              <a:t>10204006</a:t>
            </a:r>
            <a:r>
              <a:rPr lang="fi-FI" sz="1500" i="1" dirty="0" smtClean="0">
                <a:solidFill>
                  <a:srgbClr val="FF0000"/>
                </a:solidFill>
              </a:rPr>
              <a:t>_20160401</a:t>
            </a:r>
            <a:r>
              <a:rPr lang="en-US" sz="1500" dirty="0" smtClean="0">
                <a:solidFill>
                  <a:schemeClr val="tx1"/>
                </a:solidFill>
              </a:rPr>
              <a:t>”&gt;</a:t>
            </a:r>
          </a:p>
          <a:p>
            <a:r>
              <a:rPr lang="en-US" sz="1500" dirty="0" smtClean="0">
                <a:solidFill>
                  <a:schemeClr val="tx1"/>
                </a:solidFill>
              </a:rPr>
              <a:t>&lt;</a:t>
            </a:r>
            <a:r>
              <a:rPr lang="en-US" sz="1500" dirty="0">
                <a:solidFill>
                  <a:schemeClr val="tx1"/>
                </a:solidFill>
              </a:rPr>
              <a:t>entity&gt;</a:t>
            </a:r>
          </a:p>
          <a:p>
            <a:r>
              <a:rPr lang="en-US" sz="1500" dirty="0" smtClean="0">
                <a:solidFill>
                  <a:schemeClr val="tx1"/>
                </a:solidFill>
              </a:rPr>
              <a:t>   </a:t>
            </a:r>
            <a:r>
              <a:rPr lang="en-US" sz="1500" dirty="0">
                <a:solidFill>
                  <a:schemeClr val="tx1"/>
                </a:solidFill>
              </a:rPr>
              <a:t>&lt;identifier scheme</a:t>
            </a:r>
            <a:r>
              <a:rPr lang="en-US" sz="1500" dirty="0" smtClean="0">
                <a:solidFill>
                  <a:schemeClr val="tx1"/>
                </a:solidFill>
              </a:rPr>
              <a:t>="</a:t>
            </a:r>
            <a:r>
              <a:rPr lang="en-US" altLang="ko-KR" sz="1500" i="1" dirty="0">
                <a:solidFill>
                  <a:srgbClr val="FF0000"/>
                </a:solidFill>
              </a:rPr>
              <a:t>http://</a:t>
            </a:r>
            <a:r>
              <a:rPr lang="en-US" altLang="ko-KR" sz="1500" i="1" dirty="0" err="1">
                <a:solidFill>
                  <a:srgbClr val="FF0000"/>
                </a:solidFill>
              </a:rPr>
              <a:t>www.sbv.gov.vn</a:t>
            </a:r>
            <a:r>
              <a:rPr lang="en-US" altLang="ko-KR" sz="1500" i="1" dirty="0">
                <a:solidFill>
                  <a:srgbClr val="FF0000"/>
                </a:solidFill>
              </a:rPr>
              <a:t>/</a:t>
            </a:r>
            <a:r>
              <a:rPr lang="en-US" altLang="ko-KR" sz="1500" i="1" dirty="0" err="1">
                <a:solidFill>
                  <a:srgbClr val="FF0000"/>
                </a:solidFill>
              </a:rPr>
              <a:t>bankcd</a:t>
            </a:r>
            <a:r>
              <a:rPr lang="en-US" altLang="ko-KR" sz="1500" i="1" dirty="0" smtClean="0">
                <a:solidFill>
                  <a:srgbClr val="FF0000"/>
                </a:solidFill>
              </a:rPr>
              <a:t>/</a:t>
            </a:r>
            <a:r>
              <a:rPr lang="en-US" sz="1500" dirty="0" smtClean="0">
                <a:solidFill>
                  <a:schemeClr val="tx1"/>
                </a:solidFill>
              </a:rPr>
              <a:t>"&gt;</a:t>
            </a:r>
            <a:r>
              <a:rPr lang="fi-FI" sz="1500" i="1" dirty="0">
                <a:solidFill>
                  <a:schemeClr val="accent1"/>
                </a:solidFill>
              </a:rPr>
              <a:t>10204006</a:t>
            </a:r>
            <a:r>
              <a:rPr lang="en-US" sz="1500" dirty="0" smtClean="0">
                <a:solidFill>
                  <a:schemeClr val="tx1"/>
                </a:solidFill>
              </a:rPr>
              <a:t>&lt;/</a:t>
            </a:r>
            <a:r>
              <a:rPr lang="en-US" sz="1500" dirty="0">
                <a:solidFill>
                  <a:schemeClr val="tx1"/>
                </a:solidFill>
              </a:rPr>
              <a:t>identifier&gt;</a:t>
            </a:r>
          </a:p>
          <a:p>
            <a:r>
              <a:rPr lang="en-US" sz="1500" dirty="0" smtClean="0">
                <a:solidFill>
                  <a:schemeClr val="tx1"/>
                </a:solidFill>
              </a:rPr>
              <a:t>&lt;/</a:t>
            </a:r>
            <a:r>
              <a:rPr lang="en-US" sz="1500" dirty="0">
                <a:solidFill>
                  <a:schemeClr val="tx1"/>
                </a:solidFill>
              </a:rPr>
              <a:t>entity</a:t>
            </a:r>
            <a:r>
              <a:rPr lang="en-US" sz="1500" dirty="0" smtClean="0">
                <a:solidFill>
                  <a:schemeClr val="tx1"/>
                </a:solidFill>
              </a:rPr>
              <a:t>&gt;</a:t>
            </a:r>
            <a:endParaRPr lang="en-US" sz="1500" dirty="0">
              <a:solidFill>
                <a:schemeClr val="tx1"/>
              </a:solidFill>
            </a:endParaRPr>
          </a:p>
        </p:txBody>
      </p:sp>
      <p:sp>
        <p:nvSpPr>
          <p:cNvPr id="11" name="Rectangle 10"/>
          <p:cNvSpPr/>
          <p:nvPr/>
        </p:nvSpPr>
        <p:spPr>
          <a:xfrm>
            <a:off x="1643269" y="4156667"/>
            <a:ext cx="7994372" cy="1151496"/>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altLang="ko-KR" sz="1500" dirty="0" smtClean="0">
                <a:solidFill>
                  <a:schemeClr val="tx1"/>
                </a:solidFill>
              </a:rPr>
              <a:t>Id </a:t>
            </a:r>
            <a:r>
              <a:rPr lang="en-US" altLang="ko-KR" sz="1500" dirty="0">
                <a:solidFill>
                  <a:schemeClr val="tx1"/>
                </a:solidFill>
              </a:rPr>
              <a:t>attribute </a:t>
            </a:r>
            <a:r>
              <a:rPr lang="en-US" altLang="ko-KR" sz="1500" dirty="0" err="1">
                <a:solidFill>
                  <a:schemeClr val="tx1"/>
                </a:solidFill>
              </a:rPr>
              <a:t>của</a:t>
            </a:r>
            <a:r>
              <a:rPr lang="en-US" altLang="ko-KR" sz="1500" dirty="0">
                <a:solidFill>
                  <a:schemeClr val="tx1"/>
                </a:solidFill>
              </a:rPr>
              <a:t> Context 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nhập</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a:t>
            </a:r>
            <a:r>
              <a:rPr lang="en-US" altLang="ko-KR" sz="1500" dirty="0" err="1" smtClean="0">
                <a:solidFill>
                  <a:schemeClr val="tx1"/>
                </a:solidFill>
              </a:rPr>
              <a:t>sbv</a:t>
            </a:r>
            <a:r>
              <a:rPr lang="en-US" altLang="ko-KR" sz="1500" dirty="0" smtClean="0">
                <a:solidFill>
                  <a:schemeClr val="tx1"/>
                </a:solidFill>
              </a:rPr>
              <a:t>_</a:t>
            </a:r>
            <a:r>
              <a:rPr lang="en-US" altLang="ko-KR" sz="1500" i="1" dirty="0" smtClean="0">
                <a:solidFill>
                  <a:srgbClr val="FF0000"/>
                </a:solidFill>
              </a:rPr>
              <a:t>[bank code]</a:t>
            </a:r>
            <a:r>
              <a:rPr lang="en-US" altLang="ko-KR" sz="1500" dirty="0" smtClean="0">
                <a:solidFill>
                  <a:schemeClr val="tx1"/>
                </a:solidFill>
              </a:rPr>
              <a:t>_[Report Date]_</a:t>
            </a:r>
            <a:r>
              <a:rPr lang="en-US" altLang="ko-KR" sz="1500" i="1" dirty="0" smtClean="0">
                <a:solidFill>
                  <a:schemeClr val="tx2"/>
                </a:solidFill>
              </a:rPr>
              <a:t>[Dimension Item]” </a:t>
            </a:r>
          </a:p>
          <a:p>
            <a:pPr marL="342900" indent="-342900">
              <a:buAutoNum type="arabicParenR"/>
            </a:pP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scheme</a:t>
            </a:r>
            <a:r>
              <a:rPr lang="ko-KR" altLang="en-US" sz="1500" dirty="0" smtClean="0">
                <a:solidFill>
                  <a:schemeClr val="tx1"/>
                </a:solidFill>
              </a:rPr>
              <a:t> </a:t>
            </a:r>
            <a:r>
              <a:rPr lang="en-US" altLang="ko-KR" sz="1500" dirty="0">
                <a:solidFill>
                  <a:schemeClr val="tx1"/>
                </a:solidFill>
              </a:rPr>
              <a:t>attribute </a:t>
            </a:r>
            <a:r>
              <a:rPr lang="en-US" altLang="ko-KR" sz="1500" dirty="0" err="1">
                <a:solidFill>
                  <a:schemeClr val="tx1"/>
                </a:solidFill>
              </a:rPr>
              <a:t>của</a:t>
            </a:r>
            <a:r>
              <a:rPr lang="en-US" altLang="ko-KR" sz="1500" dirty="0">
                <a:solidFill>
                  <a:schemeClr val="tx1"/>
                </a:solidFill>
              </a:rPr>
              <a:t> entity/identifier</a:t>
            </a:r>
            <a:r>
              <a:rPr lang="ko-KR" altLang="en-US" sz="1500" dirty="0">
                <a:solidFill>
                  <a:schemeClr val="tx1"/>
                </a:solidFill>
              </a:rPr>
              <a:t> </a:t>
            </a:r>
            <a:r>
              <a:rPr lang="en-US" altLang="ko-KR" sz="1500" dirty="0" smtClean="0">
                <a:solidFill>
                  <a:schemeClr val="tx1"/>
                </a:solidFill>
              </a:rPr>
              <a:t>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cố</a:t>
            </a:r>
            <a:r>
              <a:rPr lang="en-US" altLang="ko-KR" sz="1500" dirty="0" smtClean="0">
                <a:solidFill>
                  <a:schemeClr val="tx1"/>
                </a:solidFill>
              </a:rPr>
              <a:t> </a:t>
            </a:r>
            <a:r>
              <a:rPr lang="en-US" altLang="ko-KR" sz="1500" dirty="0" err="1" smtClean="0">
                <a:solidFill>
                  <a:schemeClr val="tx1"/>
                </a:solidFill>
              </a:rPr>
              <a:t>định</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“http</a:t>
            </a:r>
            <a:r>
              <a:rPr lang="en-US" altLang="ko-KR" sz="1500" dirty="0">
                <a:solidFill>
                  <a:schemeClr val="tx1"/>
                </a:solidFill>
              </a:rPr>
              <a:t>://www.sbv.gov.vn/bankcd</a:t>
            </a:r>
            <a:r>
              <a:rPr lang="en-US" altLang="ko-KR" sz="1500" dirty="0" smtClean="0">
                <a:solidFill>
                  <a:schemeClr val="tx1"/>
                </a:solidFill>
              </a:rPr>
              <a:t>/”</a:t>
            </a:r>
            <a:r>
              <a:rPr lang="ko-KR" altLang="en-US" sz="1500" dirty="0" smtClean="0">
                <a:solidFill>
                  <a:schemeClr val="tx1"/>
                </a:solidFill>
              </a:rPr>
              <a:t> </a:t>
            </a:r>
            <a:endParaRPr lang="en-US" altLang="ko-KR" sz="1500" dirty="0" smtClean="0">
              <a:solidFill>
                <a:schemeClr val="tx1"/>
              </a:solidFill>
            </a:endParaRPr>
          </a:p>
          <a:p>
            <a:pPr marL="342900" indent="-342900">
              <a:buAutoNum type="arabicParenR"/>
            </a:pP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của</a:t>
            </a:r>
            <a:r>
              <a:rPr lang="en-US" altLang="ko-KR" sz="1500" dirty="0" smtClean="0">
                <a:solidFill>
                  <a:schemeClr val="tx1"/>
                </a:solidFill>
              </a:rPr>
              <a:t> identifier 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nhập</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a:t>
            </a: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là</a:t>
            </a:r>
            <a:r>
              <a:rPr lang="en-US" altLang="ko-KR" sz="1500" dirty="0" smtClean="0">
                <a:solidFill>
                  <a:schemeClr val="tx1"/>
                </a:solidFill>
              </a:rPr>
              <a:t> </a:t>
            </a:r>
            <a:r>
              <a:rPr lang="en-US" altLang="ko-KR" sz="1500" dirty="0" err="1" smtClean="0">
                <a:solidFill>
                  <a:schemeClr val="tx1"/>
                </a:solidFill>
              </a:rPr>
              <a:t>mã</a:t>
            </a:r>
            <a:r>
              <a:rPr lang="en-US" altLang="ko-KR" sz="1500" dirty="0" smtClean="0">
                <a:solidFill>
                  <a:schemeClr val="tx1"/>
                </a:solidFill>
              </a:rPr>
              <a:t> </a:t>
            </a:r>
            <a:r>
              <a:rPr lang="en-US" altLang="ko-KR" sz="1500" dirty="0" err="1" smtClean="0">
                <a:solidFill>
                  <a:schemeClr val="tx1"/>
                </a:solidFill>
              </a:rPr>
              <a:t>ngân</a:t>
            </a:r>
            <a:r>
              <a:rPr lang="en-US" altLang="ko-KR" sz="1500" dirty="0" smtClean="0">
                <a:solidFill>
                  <a:schemeClr val="tx1"/>
                </a:solidFill>
              </a:rPr>
              <a:t> </a:t>
            </a:r>
            <a:r>
              <a:rPr lang="en-US" altLang="ko-KR" sz="1500" dirty="0" err="1" smtClean="0">
                <a:solidFill>
                  <a:schemeClr val="tx1"/>
                </a:solidFill>
              </a:rPr>
              <a:t>hàng</a:t>
            </a:r>
            <a:r>
              <a:rPr lang="en-US" altLang="ko-KR" sz="1500" dirty="0" smtClean="0">
                <a:solidFill>
                  <a:schemeClr val="tx1"/>
                </a:solidFill>
              </a:rPr>
              <a:t>. </a:t>
            </a:r>
            <a:endParaRPr lang="en-US" sz="1500" dirty="0">
              <a:solidFill>
                <a:schemeClr val="tx1"/>
              </a:solidFill>
            </a:endParaRPr>
          </a:p>
        </p:txBody>
      </p:sp>
      <p:sp>
        <p:nvSpPr>
          <p:cNvPr id="12" name="Rectangle 11"/>
          <p:cNvSpPr/>
          <p:nvPr/>
        </p:nvSpPr>
        <p:spPr>
          <a:xfrm>
            <a:off x="268353" y="4156667"/>
            <a:ext cx="1374915" cy="1151496"/>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Tiêu chuẩn tạo</a:t>
            </a:r>
            <a:endParaRPr lang="en-US" sz="1500" dirty="0">
              <a:solidFill>
                <a:schemeClr val="tx1"/>
              </a:solidFill>
            </a:endParaRPr>
          </a:p>
        </p:txBody>
      </p:sp>
      <p:sp>
        <p:nvSpPr>
          <p:cNvPr id="13" name="Rectangle 12"/>
          <p:cNvSpPr/>
          <p:nvPr/>
        </p:nvSpPr>
        <p:spPr>
          <a:xfrm>
            <a:off x="268352" y="5308165"/>
            <a:ext cx="1374915" cy="1134138"/>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Ví dụ</a:t>
            </a:r>
            <a:endParaRPr lang="en-US" sz="1500" dirty="0">
              <a:solidFill>
                <a:schemeClr val="tx1"/>
              </a:solidFill>
            </a:endParaRPr>
          </a:p>
        </p:txBody>
      </p:sp>
    </p:spTree>
    <p:extLst>
      <p:ext uri="{BB962C8B-B14F-4D97-AF65-F5344CB8AC3E}">
        <p14:creationId xmlns="" xmlns:p14="http://schemas.microsoft.com/office/powerpoint/2010/main" val="236591329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319" y="112486"/>
            <a:ext cx="86868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5. </a:t>
            </a:r>
            <a:r>
              <a:rPr lang="en-US" altLang="en-US" sz="2800" b="1" dirty="0" err="1" smtClean="0">
                <a:latin typeface="Times New Roman" panose="02020603050405020304" pitchFamily="18" charset="0"/>
                <a:cs typeface="Times New Roman" panose="02020603050405020304" pitchFamily="18" charset="0"/>
              </a:rPr>
              <a:t>Hướng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dẫn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đăng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IP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đăng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số</a:t>
            </a:r>
            <a:r>
              <a:rPr lang="en-US" altLang="en-US" sz="2800" b="1" dirty="0" smtClean="0">
                <a:latin typeface="Times New Roman" panose="02020603050405020304" pitchFamily="18" charset="0"/>
                <a:cs typeface="Times New Roman" panose="02020603050405020304" pitchFamily="18" charset="0"/>
              </a:rPr>
              <a:t/>
            </a:r>
            <a:br>
              <a:rPr lang="en-US" altLang="en-US" sz="2800" b="1" dirty="0" smtClean="0">
                <a:latin typeface="Times New Roman" panose="02020603050405020304" pitchFamily="18" charset="0"/>
                <a:cs typeface="Times New Roman" panose="02020603050405020304"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54275" name="Content Placeholder 2"/>
          <p:cNvSpPr>
            <a:spLocks noGrp="1"/>
          </p:cNvSpPr>
          <p:nvPr>
            <p:ph idx="4294967295"/>
          </p:nvPr>
        </p:nvSpPr>
        <p:spPr>
          <a:xfrm>
            <a:off x="523875" y="785813"/>
            <a:ext cx="8929688" cy="5357812"/>
          </a:xfrm>
        </p:spPr>
        <p:txBody>
          <a:bodyPr/>
          <a:lstStyle/>
          <a:p>
            <a:pPr marL="514350" indent="-514350">
              <a:buNone/>
            </a:pPr>
            <a:r>
              <a:rPr lang="en-US" altLang="en-US" sz="2800" b="1" dirty="0" smtClean="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Phòng</a:t>
            </a:r>
            <a:r>
              <a:rPr lang="en-US" altLang="en-US" sz="2800" b="1" dirty="0">
                <a:latin typeface="Times New Roman" panose="02020603050405020304" pitchFamily="18" charset="0"/>
                <a:cs typeface="Times New Roman" panose="02020603050405020304" pitchFamily="18" charset="0"/>
              </a:rPr>
              <a:t> An </a:t>
            </a:r>
            <a:r>
              <a:rPr lang="en-US" altLang="en-US" sz="2800" b="1" dirty="0" err="1">
                <a:latin typeface="Times New Roman" panose="02020603050405020304" pitchFamily="18" charset="0"/>
                <a:cs typeface="Times New Roman" panose="02020603050405020304" pitchFamily="18" charset="0"/>
              </a:rPr>
              <a:t>ninh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r>
              <a:rPr lang="en-US" altLang="en-US" sz="2800" b="1" dirty="0">
                <a:latin typeface="Times New Roman" panose="02020603050405020304" pitchFamily="18" charset="0"/>
                <a:cs typeface="Times New Roman" panose="02020603050405020304" pitchFamily="18" charset="0"/>
              </a:rPr>
              <a:t> tin </a:t>
            </a:r>
            <a:r>
              <a:rPr lang="en-US" altLang="en-US" sz="2800" b="1" dirty="0" err="1">
                <a:latin typeface="Times New Roman" panose="02020603050405020304" pitchFamily="18" charset="0"/>
                <a:cs typeface="Times New Roman" panose="02020603050405020304" pitchFamily="18" charset="0"/>
              </a:rPr>
              <a:t>chuẩn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9017789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7213834" cy="892552"/>
          </a:xfrm>
          <a:prstGeom prst="rect">
            <a:avLst/>
          </a:prstGeom>
        </p:spPr>
        <p:txBody>
          <a:bodyPr wrap="none">
            <a:spAutoFit/>
          </a:bodyPr>
          <a:lstStyle/>
          <a:p>
            <a:pPr fontAlgn="base">
              <a:spcBef>
                <a:spcPct val="0"/>
              </a:spcBef>
              <a:spcAft>
                <a:spcPct val="0"/>
              </a:spcAft>
            </a:pP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III</a:t>
            </a:r>
            <a:r>
              <a:rPr lang="en-US" altLang="ko-KR" sz="2800" b="1" dirty="0" smtClean="0">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Các</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nội</a:t>
            </a:r>
            <a:r>
              <a:rPr lang="en-US" altLang="ko-KR" sz="2800" b="1" dirty="0" smtClean="0">
                <a:latin typeface="Times New Roman" pitchFamily="18" charset="0"/>
                <a:ea typeface="Gill Sans" charset="0"/>
                <a:cs typeface="Times New Roman" pitchFamily="18" charset="0"/>
                <a:sym typeface="Gill Sans" charset="0"/>
              </a:rPr>
              <a:t> dung </a:t>
            </a:r>
            <a:r>
              <a:rPr lang="en-US" altLang="ko-KR" sz="2800" b="1" dirty="0" err="1" smtClean="0">
                <a:latin typeface="Times New Roman" pitchFamily="18" charset="0"/>
                <a:ea typeface="Gill Sans" charset="0"/>
                <a:cs typeface="Times New Roman" pitchFamily="18" charset="0"/>
                <a:sym typeface="Gill Sans" charset="0"/>
              </a:rPr>
              <a:t>đơn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vị</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báo</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cáo</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cần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chuẩn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bị</a:t>
            </a:r>
            <a:r>
              <a:rPr lang="en-US" altLang="ko-KR" sz="2800" b="1" dirty="0" smtClean="0">
                <a:latin typeface="Times New Roman" pitchFamily="18" charset="0"/>
                <a:ea typeface="Gill Sans" charset="0"/>
                <a:cs typeface="Times New Roman" pitchFamily="18" charset="0"/>
                <a:sym typeface="Gill Sans" charset="0"/>
              </a:rPr>
              <a:t>.</a:t>
            </a:r>
          </a:p>
          <a:p>
            <a:pPr fontAlgn="base">
              <a:spcBef>
                <a:spcPct val="0"/>
              </a:spcBef>
              <a:spcAft>
                <a:spcPct val="0"/>
              </a:spcAft>
            </a:pP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sp>
        <p:nvSpPr>
          <p:cNvPr id="4" name="Content Placeholder 2"/>
          <p:cNvSpPr txBox="1">
            <a:spLocks/>
          </p:cNvSpPr>
          <p:nvPr/>
        </p:nvSpPr>
        <p:spPr>
          <a:xfrm>
            <a:off x="523875" y="785813"/>
            <a:ext cx="8929688" cy="5357812"/>
          </a:xfrm>
        </p:spPr>
        <p:txBody>
          <a:bodyPr/>
          <a:lstStyle/>
          <a:p>
            <a:pPr marL="514350" marR="0" lvl="0" indent="-514350" algn="l" defTabSz="914400" rtl="0" eaLnBrk="1" fontAlgn="auto" latinLnBrk="1" hangingPunct="1">
              <a:lnSpc>
                <a:spcPct val="100000"/>
              </a:lnSpc>
              <a:spcBef>
                <a:spcPct val="20000"/>
              </a:spcBef>
              <a:spcAft>
                <a:spcPts val="0"/>
              </a:spcAft>
              <a:buClrTx/>
              <a:buSzTx/>
              <a:buFontTx/>
              <a:buChar char="-"/>
              <a:tabLst/>
              <a:defRPr/>
            </a:pPr>
            <a:r>
              <a:rPr lang="en-US" altLang="en-US" sz="2400" b="1" dirty="0" err="1" smtClean="0">
                <a:latin typeface="Times New Roman" panose="02020603050405020304" pitchFamily="18" charset="0"/>
                <a:cs typeface="Times New Roman" panose="02020603050405020304" pitchFamily="18" charset="0"/>
              </a:rPr>
              <a:t>Đối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với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đơn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sử</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dụng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phần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mềm</a:t>
            </a:r>
            <a:r>
              <a:rPr lang="en-US" altLang="en-US" sz="2400" b="1" dirty="0" smtClean="0">
                <a:latin typeface="Times New Roman" panose="02020603050405020304" pitchFamily="18" charset="0"/>
                <a:cs typeface="Times New Roman" panose="02020603050405020304" pitchFamily="18" charset="0"/>
              </a:rPr>
              <a:t> UDSS</a:t>
            </a:r>
          </a:p>
          <a:p>
            <a:pPr marL="514350" marR="0" lvl="0" indent="-514350" algn="just" fontAlgn="auto">
              <a:lnSpc>
                <a:spcPct val="115000"/>
              </a:lnSpc>
              <a:spcAft>
                <a:spcPts val="0"/>
              </a:spcAft>
              <a:buClrTx/>
              <a:buSzTx/>
              <a:tabLst/>
              <a:defRPr/>
            </a:pPr>
            <a:r>
              <a:rPr lang="en-US" altLang="en-US" sz="2400" dirty="0" smtClean="0">
                <a:latin typeface="Times New Roman" panose="02020603050405020304" pitchFamily="18" charset="0"/>
                <a:cs typeface="Times New Roman" panose="02020603050405020304" pitchFamily="18" charset="0"/>
              </a:rPr>
              <a:t>+ </a:t>
            </a:r>
            <a:r>
              <a:rPr lang="en-US" altLang="en-US" sz="2400" kern="0" dirty="0" err="1" smtClean="0">
                <a:latin typeface="Times New Roman" pitchFamily="18" charset="0"/>
                <a:cs typeface="Times New Roman" pitchFamily="18" charset="0"/>
              </a:rPr>
              <a:t>Có</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đường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truyền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kết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nối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đến</a:t>
            </a:r>
            <a:r>
              <a:rPr lang="en-US" altLang="en-US" sz="2400" kern="0" dirty="0" smtClean="0">
                <a:latin typeface="Times New Roman" pitchFamily="18" charset="0"/>
                <a:cs typeface="Times New Roman" pitchFamily="18" charset="0"/>
              </a:rPr>
              <a:t> NHNN</a:t>
            </a: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máy</a:t>
            </a:r>
            <a:r>
              <a:rPr lang="en-US" altLang="en-US" sz="2400" kern="0" dirty="0" smtClean="0">
                <a:latin typeface="Times New Roman" pitchFamily="18" charset="0"/>
                <a:cs typeface="Times New Roman" pitchFamily="18" charset="0"/>
              </a:rPr>
              <a:t> PC </a:t>
            </a:r>
            <a:r>
              <a:rPr lang="en-US" altLang="en-US" sz="2400" kern="0" dirty="0" err="1" smtClean="0">
                <a:latin typeface="Times New Roman" pitchFamily="18" charset="0"/>
                <a:cs typeface="Times New Roman" pitchFamily="18" charset="0"/>
              </a:rPr>
              <a:t>cài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đặt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phần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mềm</a:t>
            </a:r>
            <a:r>
              <a:rPr lang="en-US" altLang="en-US" sz="2400" kern="0" dirty="0" smtClean="0">
                <a:latin typeface="Times New Roman" pitchFamily="18" charset="0"/>
                <a:cs typeface="Times New Roman" pitchFamily="18" charset="0"/>
              </a:rPr>
              <a:t> do NHNN </a:t>
            </a:r>
            <a:r>
              <a:rPr lang="en-US" altLang="en-US" sz="2400" kern="0" dirty="0" err="1" smtClean="0">
                <a:latin typeface="Times New Roman" pitchFamily="18" charset="0"/>
                <a:cs typeface="Times New Roman" pitchFamily="18" charset="0"/>
              </a:rPr>
              <a:t>cung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cấp</a:t>
            </a:r>
            <a:endParaRPr lang="en-US" altLang="en-US" sz="2400" kern="0" dirty="0" smtClean="0">
              <a:latin typeface="Times New Roman" pitchFamily="18" charset="0"/>
              <a:cs typeface="Times New Roman" pitchFamily="18" charset="0"/>
            </a:endParaRP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Ikey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ký</a:t>
            </a:r>
            <a:r>
              <a:rPr lang="en-US" altLang="en-US" sz="2400" kern="0" dirty="0" smtClean="0">
                <a:latin typeface="Times New Roman" pitchFamily="18" charset="0"/>
                <a:cs typeface="Times New Roman" pitchFamily="18" charset="0"/>
              </a:rPr>
              <a:t> CKĐT (</a:t>
            </a:r>
            <a:r>
              <a:rPr lang="en-US" altLang="en-US" sz="2400" kern="0" dirty="0" err="1" smtClean="0">
                <a:latin typeface="Times New Roman" pitchFamily="18" charset="0"/>
                <a:cs typeface="Times New Roman" pitchFamily="18" charset="0"/>
              </a:rPr>
              <a:t>sử</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dụng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được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lại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Ikey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đang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dùng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ký</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gửi</a:t>
            </a:r>
            <a:r>
              <a:rPr lang="en-US" altLang="en-US" sz="2400" kern="0" dirty="0" smtClean="0">
                <a:latin typeface="Times New Roman" pitchFamily="18" charset="0"/>
                <a:cs typeface="Times New Roman" pitchFamily="18" charset="0"/>
              </a:rPr>
              <a:t> NHNN)</a:t>
            </a: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Lấy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mẫu</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điện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tử</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từ</a:t>
            </a:r>
            <a:r>
              <a:rPr lang="en-US" altLang="en-US" sz="2400" kern="0" dirty="0" smtClean="0">
                <a:latin typeface="Times New Roman" pitchFamily="18" charset="0"/>
                <a:cs typeface="Times New Roman" pitchFamily="18" charset="0"/>
              </a:rPr>
              <a:t> trang web NHNN,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chương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trình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theo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mẫu</a:t>
            </a:r>
            <a:endParaRPr lang="en-US" altLang="en-US" sz="2400" kern="0" dirty="0" smtClean="0">
              <a:latin typeface="Times New Roman" pitchFamily="18" charset="0"/>
              <a:cs typeface="Times New Roman" pitchFamily="18" charset="0"/>
            </a:endParaRPr>
          </a:p>
          <a:p>
            <a:pPr marL="514350" marR="0" lvl="0" indent="-514350" algn="l" defTabSz="914400" rtl="0" eaLnBrk="1" fontAlgn="auto" latinLnBrk="1" hangingPunct="1">
              <a:lnSpc>
                <a:spcPct val="100000"/>
              </a:lnSpc>
              <a:spcBef>
                <a:spcPct val="20000"/>
              </a:spcBef>
              <a:spcAft>
                <a:spcPts val="0"/>
              </a:spcAft>
              <a:buClrTx/>
              <a:buSzTx/>
              <a:buFontTx/>
              <a:buChar char="-"/>
              <a:tabLst/>
              <a:defRPr/>
            </a:pPr>
            <a:r>
              <a:rPr lang="en-US" altLang="en-US" sz="2400" b="1" dirty="0" err="1" smtClean="0">
                <a:latin typeface="Times New Roman" panose="02020603050405020304" pitchFamily="18" charset="0"/>
                <a:cs typeface="Times New Roman" panose="02020603050405020304" pitchFamily="18" charset="0"/>
              </a:rPr>
              <a:t>Đối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với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đơn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sử</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dụng</a:t>
            </a:r>
            <a:r>
              <a:rPr lang="en-US" altLang="en-US" sz="2400" b="1" dirty="0" smtClean="0">
                <a:latin typeface="Times New Roman" panose="02020603050405020304" pitchFamily="18" charset="0"/>
                <a:cs typeface="Times New Roman" panose="02020603050405020304" pitchFamily="18" charset="0"/>
              </a:rPr>
              <a:t> portal (</a:t>
            </a:r>
            <a:r>
              <a:rPr lang="en-US" altLang="en-US" sz="2400" b="1" dirty="0" err="1" smtClean="0">
                <a:latin typeface="Times New Roman" panose="02020603050405020304" pitchFamily="18" charset="0"/>
                <a:cs typeface="Times New Roman" panose="02020603050405020304" pitchFamily="18" charset="0"/>
              </a:rPr>
              <a:t>gồm</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cả</a:t>
            </a:r>
            <a:r>
              <a:rPr lang="en-US" altLang="en-US" sz="2400" b="1" dirty="0" smtClean="0">
                <a:latin typeface="Times New Roman" panose="02020603050405020304" pitchFamily="18" charset="0"/>
                <a:cs typeface="Times New Roman" panose="02020603050405020304" pitchFamily="18" charset="0"/>
              </a:rPr>
              <a:t> QTDND)</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Đăng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ký</a:t>
            </a:r>
            <a:r>
              <a:rPr lang="en-US" altLang="en-US" sz="2400" dirty="0" smtClean="0">
                <a:latin typeface="Times New Roman" panose="02020603050405020304" pitchFamily="18" charset="0"/>
                <a:cs typeface="Times New Roman" panose="02020603050405020304" pitchFamily="18" charset="0"/>
              </a:rPr>
              <a:t> IP </a:t>
            </a:r>
            <a:r>
              <a:rPr lang="en-US" altLang="en-US" sz="2400" dirty="0" err="1" smtClean="0">
                <a:latin typeface="Times New Roman" panose="02020603050405020304" pitchFamily="18" charset="0"/>
                <a:cs typeface="Times New Roman" panose="02020603050405020304" pitchFamily="18" charset="0"/>
              </a:rPr>
              <a:t>với</a:t>
            </a:r>
            <a:r>
              <a:rPr lang="en-US" altLang="en-US" sz="2400" dirty="0" smtClean="0">
                <a:latin typeface="Times New Roman" panose="02020603050405020304" pitchFamily="18" charset="0"/>
                <a:cs typeface="Times New Roman" panose="02020603050405020304" pitchFamily="18" charset="0"/>
              </a:rPr>
              <a:t> NHNN</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Chuẩn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bị</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Ikey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để</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ký</a:t>
            </a:r>
            <a:r>
              <a:rPr lang="en-US" altLang="en-US" sz="2400" dirty="0" smtClean="0">
                <a:latin typeface="Times New Roman" panose="02020603050405020304" pitchFamily="18" charset="0"/>
                <a:cs typeface="Times New Roman" panose="02020603050405020304" pitchFamily="18" charset="0"/>
              </a:rPr>
              <a:t> CKĐT </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Lấy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mẫu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điện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từ</a:t>
            </a:r>
            <a:r>
              <a:rPr lang="en-US" altLang="en-US" sz="2400" dirty="0" smtClean="0">
                <a:latin typeface="Times New Roman" panose="02020603050405020304" pitchFamily="18" charset="0"/>
                <a:cs typeface="Times New Roman" panose="02020603050405020304" pitchFamily="18" charset="0"/>
              </a:rPr>
              <a:t> trang web NHNN, </a:t>
            </a:r>
            <a:r>
              <a:rPr lang="en-US" altLang="en-US" sz="2400" dirty="0" err="1" smtClean="0">
                <a:latin typeface="Times New Roman" panose="02020603050405020304" pitchFamily="18" charset="0"/>
                <a:cs typeface="Times New Roman" panose="02020603050405020304" pitchFamily="18" charset="0"/>
              </a:rPr>
              <a:t>chuẩn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bị</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chương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để</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theo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mẫu</a:t>
            </a:r>
            <a:endParaRPr lang="en-US" altLang="en-US" sz="2400" dirty="0" smtClean="0">
              <a:latin typeface="Times New Roman" panose="02020603050405020304" pitchFamily="18" charset="0"/>
              <a:cs typeface="Times New Roman" panose="02020603050405020304" pitchFamily="18" charset="0"/>
            </a:endParaRPr>
          </a:p>
          <a:p>
            <a:pPr marL="514350" lvl="0" indent="-514350" latinLnBrk="1">
              <a:spcBef>
                <a:spcPct val="20000"/>
              </a:spcBef>
            </a:pPr>
            <a:endParaRPr lang="en-US" altLang="en-US" sz="2800" b="1" dirty="0" smtClean="0">
              <a:latin typeface="Times New Roman" panose="02020603050405020304" pitchFamily="18" charset="0"/>
              <a:cs typeface="Times New Roman" panose="02020603050405020304" pitchFamily="18" charset="0"/>
            </a:endParaRPr>
          </a:p>
          <a:p>
            <a:pPr marL="514350" marR="0" lvl="0" indent="-514350" algn="l" defTabSz="914400" rtl="0" eaLnBrk="1" fontAlgn="auto" latinLnBrk="1" hangingPunct="1">
              <a:lnSpc>
                <a:spcPct val="100000"/>
              </a:lnSpc>
              <a:spcBef>
                <a:spcPct val="20000"/>
              </a:spcBef>
              <a:spcAft>
                <a:spcPts val="0"/>
              </a:spcAft>
              <a:buClrTx/>
              <a:buSzTx/>
              <a:buFontTx/>
              <a:buChar char="-"/>
              <a:tabLst/>
              <a:defRPr/>
            </a:pPr>
            <a:endPar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6152775" cy="1323439"/>
          </a:xfrm>
          <a:prstGeom prst="rect">
            <a:avLst/>
          </a:prstGeom>
        </p:spPr>
        <p:txBody>
          <a:bodyPr wrap="none">
            <a:spAutoFit/>
          </a:bodyPr>
          <a:lstStyle/>
          <a:p>
            <a:pPr fontAlgn="base">
              <a:spcBef>
                <a:spcPct val="0"/>
              </a:spcBef>
              <a:spcAft>
                <a:spcPct val="0"/>
              </a:spcAft>
            </a:pPr>
            <a:r>
              <a:rPr lang="en-US" altLang="ko-KR" sz="2800" b="1" dirty="0" smtClean="0">
                <a:effectLst>
                  <a:glow rad="101600">
                    <a:prstClr val="white"/>
                  </a:glow>
                </a:effectLst>
                <a:latin typeface="Times New Roman" panose="02020603050405020304" pitchFamily="18" charset="0"/>
                <a:ea typeface="+mj-ea"/>
                <a:cs typeface="Times New Roman" panose="02020603050405020304" pitchFamily="18" charset="0"/>
                <a:sym typeface="Gill Sans" charset="0"/>
              </a:rPr>
              <a:t>IV. </a:t>
            </a:r>
            <a:r>
              <a:rPr lang="en-US" altLang="ko-KR" sz="2800" b="1" dirty="0" err="1" smtClean="0">
                <a:latin typeface="Times New Roman" pitchFamily="18" charset="0"/>
                <a:ea typeface="Gill Sans" charset="0"/>
                <a:cs typeface="Times New Roman" pitchFamily="18" charset="0"/>
                <a:sym typeface="Gill Sans" charset="0"/>
              </a:rPr>
              <a:t>Kế</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hoạch</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triển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khai</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trong</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tương</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lai</a:t>
            </a:r>
            <a:endParaRPr lang="en-US" altLang="en-US" sz="2800" b="1" dirty="0" smtClean="0">
              <a:latin typeface="Times New Roman" pitchFamily="18" charset="0"/>
              <a:ea typeface="Gill Sans" charset="0"/>
              <a:cs typeface="Times New Roman" pitchFamily="18" charset="0"/>
              <a:sym typeface="Gill Sans" charset="0"/>
            </a:endParaRPr>
          </a:p>
          <a:p>
            <a:pPr fontAlgn="base">
              <a:spcBef>
                <a:spcPct val="0"/>
              </a:spcBef>
              <a:spcAft>
                <a:spcPct val="0"/>
              </a:spcAft>
            </a:pPr>
            <a:endParaRPr lang="en-US" altLang="ko-KR" sz="2800" b="1" dirty="0" smtClean="0">
              <a:latin typeface="Times New Roman" pitchFamily="18" charset="0"/>
              <a:ea typeface="Gill Sans" charset="0"/>
              <a:cs typeface="Times New Roman" pitchFamily="18" charset="0"/>
              <a:sym typeface="Gill Sans" charset="0"/>
            </a:endParaRPr>
          </a:p>
          <a:p>
            <a:pPr fontAlgn="base">
              <a:spcBef>
                <a:spcPct val="0"/>
              </a:spcBef>
              <a:spcAft>
                <a:spcPct val="0"/>
              </a:spcAft>
            </a:pP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graphicFrame>
        <p:nvGraphicFramePr>
          <p:cNvPr id="4" name="Table 3"/>
          <p:cNvGraphicFramePr>
            <a:graphicFrameLocks noGrp="1"/>
          </p:cNvGraphicFramePr>
          <p:nvPr/>
        </p:nvGraphicFramePr>
        <p:xfrm>
          <a:off x="609600" y="863600"/>
          <a:ext cx="8940800" cy="5296747"/>
        </p:xfrm>
        <a:graphic>
          <a:graphicData uri="http://schemas.openxmlformats.org/drawingml/2006/table">
            <a:tbl>
              <a:tblPr/>
              <a:tblGrid>
                <a:gridCol w="758885"/>
                <a:gridCol w="2990778"/>
                <a:gridCol w="2739512"/>
                <a:gridCol w="2451625"/>
              </a:tblGrid>
              <a:tr h="541867">
                <a:tc>
                  <a:txBody>
                    <a:bodyPr/>
                    <a:lstStyle/>
                    <a:p>
                      <a:pPr algn="ctr">
                        <a:lnSpc>
                          <a:spcPct val="110000"/>
                        </a:lnSpc>
                        <a:spcAft>
                          <a:spcPts val="0"/>
                        </a:spcAft>
                      </a:pPr>
                      <a:r>
                        <a:rPr lang="pt-BR" sz="2400" b="1"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a:solidFill>
                            <a:srgbClr val="000000"/>
                          </a:solidFill>
                          <a:latin typeface="Times New Roman" pitchFamily="18" charset="0"/>
                          <a:ea typeface="Times New Roman"/>
                          <a:cs typeface="Times New Roman" pitchFamily="18" charset="0"/>
                        </a:rPr>
                        <a:t>Nội dung công việc</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dirty="0">
                          <a:solidFill>
                            <a:srgbClr val="000000"/>
                          </a:solidFill>
                          <a:latin typeface="Times New Roman" pitchFamily="18" charset="0"/>
                          <a:ea typeface="Times New Roman"/>
                          <a:cs typeface="Times New Roman" pitchFamily="18" charset="0"/>
                        </a:rPr>
                        <a:t>Thời gian dự kiến</a:t>
                      </a:r>
                      <a:endParaRPr lang="en-US"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a:solidFill>
                            <a:srgbClr val="000000"/>
                          </a:solidFill>
                          <a:latin typeface="Times New Roman" pitchFamily="18" charset="0"/>
                          <a:ea typeface="Times New Roman"/>
                          <a:cs typeface="Times New Roman" pitchFamily="18" charset="0"/>
                        </a:rPr>
                        <a:t>Đối tượng</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Tập huấn về công nghệ và hướng dẫn lập báo cáo điện tử.</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Đầu tháng 4/2016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Tập huấn Hướng dẫn sử dụng Hệ thống báo cáo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7/2016 -10/2016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Kiểm thử</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7/2016 -10/2016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Một số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Thử nghiệm</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11/2016 -12/2016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7150" marR="0" lvl="0" indent="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1534999" y="2595282"/>
            <a:ext cx="7071119"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ko-KR" sz="4000" dirty="0" smtClean="0">
                <a:solidFill>
                  <a:schemeClr val="accent1">
                    <a:lumMod val="75000"/>
                  </a:schemeClr>
                </a:solidFill>
                <a:latin typeface="Times New Roman" pitchFamily="18" charset="0"/>
                <a:ea typeface="Gill Sans" charset="0"/>
                <a:cs typeface="Times New Roman" pitchFamily="18" charset="0"/>
                <a:sym typeface="Gill Sans" charset="0"/>
              </a:rPr>
              <a:t>Thank you</a:t>
            </a:r>
            <a:endParaRPr lang="en-US" altLang="ko-KR" sz="4000" dirty="0">
              <a:solidFill>
                <a:schemeClr val="accent1">
                  <a:lumMod val="75000"/>
                </a:schemeClr>
              </a:solidFill>
              <a:latin typeface="Times New Roman" pitchFamily="18" charset="0"/>
              <a:ea typeface="Gill Sans" charset="0"/>
              <a:cs typeface="Times New Roman" pitchFamily="18" charset="0"/>
              <a:sym typeface="Gill Sans" charset="0"/>
            </a:endParaRPr>
          </a:p>
          <a:p>
            <a:pPr algn="ctr"/>
            <a:r>
              <a:rPr lang="en-US" altLang="en-US" sz="4000" dirty="0">
                <a:solidFill>
                  <a:srgbClr val="5B9BD5">
                    <a:lumMod val="75000"/>
                  </a:srgbClr>
                </a:solidFill>
                <a:latin typeface="Times New Roman" pitchFamily="18" charset="0"/>
                <a:ea typeface="Gill Sans" charset="0"/>
                <a:cs typeface="Times New Roman" pitchFamily="18" charset="0"/>
                <a:sym typeface="Gill Sans" charset="0"/>
              </a:rPr>
              <a:t> </a:t>
            </a:r>
            <a:r>
              <a:rPr lang="en-US" altLang="en-US" sz="4000" dirty="0" smtClean="0">
                <a:solidFill>
                  <a:srgbClr val="5B9BD5">
                    <a:lumMod val="75000"/>
                  </a:srgbClr>
                </a:solidFill>
                <a:latin typeface="Times New Roman" pitchFamily="18" charset="0"/>
                <a:ea typeface="Gill Sans" charset="0"/>
                <a:cs typeface="Times New Roman" pitchFamily="18" charset="0"/>
                <a:sym typeface="Gill Sans" charset="0"/>
              </a:rPr>
              <a:t> </a:t>
            </a:r>
          </a:p>
        </p:txBody>
      </p:sp>
    </p:spTree>
    <p:extLst>
      <p:ext uri="{BB962C8B-B14F-4D97-AF65-F5344CB8AC3E}">
        <p14:creationId xmlns="" xmlns:p14="http://schemas.microsoft.com/office/powerpoint/2010/main" val="9607715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1.2.</a:t>
            </a:r>
            <a:r>
              <a:rPr lang="ko-KR" altLang="en-US"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Tổng</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quan</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về</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UDSS </a:t>
            </a:r>
            <a:endParaRPr lang="en-US" altLang="ko-KR" sz="2400" b="1" dirty="0">
              <a:solidFill>
                <a:schemeClr val="tx2">
                  <a:lumMod val="60000"/>
                  <a:lumOff val="40000"/>
                </a:schemeClr>
              </a:solidFill>
              <a:effectLst>
                <a:glow rad="101600">
                  <a:prstClr val="white"/>
                </a:glow>
              </a:effectLst>
              <a:latin typeface="Times New Roman" pitchFamily="18" charset="0"/>
              <a:ea typeface="맑은 고딕" panose="020B0503020000020004" pitchFamily="50" charset="-127"/>
              <a:cs typeface="Times New Roman" pitchFamily="18" charset="0"/>
            </a:endParaRPr>
          </a:p>
        </p:txBody>
      </p:sp>
      <p:sp>
        <p:nvSpPr>
          <p:cNvPr id="108" name="Freeform 107"/>
          <p:cNvSpPr/>
          <p:nvPr/>
        </p:nvSpPr>
        <p:spPr>
          <a:xfrm>
            <a:off x="3364270" y="-373624"/>
            <a:ext cx="7529851" cy="7600892"/>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grpSp>
        <p:nvGrpSpPr>
          <p:cNvPr id="30" name="Group 29"/>
          <p:cNvGrpSpPr/>
          <p:nvPr/>
        </p:nvGrpSpPr>
        <p:grpSpPr>
          <a:xfrm>
            <a:off x="2767498" y="295426"/>
            <a:ext cx="6995292" cy="6901451"/>
            <a:chOff x="1418945" y="714746"/>
            <a:chExt cx="6995292" cy="6901451"/>
          </a:xfrm>
        </p:grpSpPr>
        <p:sp>
          <p:nvSpPr>
            <p:cNvPr id="4" name="Oval 3"/>
            <p:cNvSpPr/>
            <p:nvPr/>
          </p:nvSpPr>
          <p:spPr>
            <a:xfrm>
              <a:off x="2247064" y="1437527"/>
              <a:ext cx="5400000" cy="54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1" name="Freeform 20"/>
            <p:cNvSpPr/>
            <p:nvPr/>
          </p:nvSpPr>
          <p:spPr>
            <a:xfrm>
              <a:off x="1804820" y="714746"/>
              <a:ext cx="6609417" cy="6609417"/>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2" name="Freeform 21"/>
            <p:cNvSpPr/>
            <p:nvPr/>
          </p:nvSpPr>
          <p:spPr>
            <a:xfrm>
              <a:off x="1591110" y="1006780"/>
              <a:ext cx="6609417" cy="6609417"/>
            </a:xfrm>
            <a:custGeom>
              <a:avLst/>
              <a:gdLst>
                <a:gd name="connsiteX0" fmla="*/ 6166670 w 6609417"/>
                <a:gd name="connsiteY0" fmla="*/ 4957063 h 6609417"/>
                <a:gd name="connsiteX1" fmla="*/ 3304708 w 6609417"/>
                <a:gd name="connsiteY1" fmla="*/ 6609418 h 6609417"/>
                <a:gd name="connsiteX2" fmla="*/ 442746 w 6609417"/>
                <a:gd name="connsiteY2" fmla="*/ 4957064 h 6609417"/>
                <a:gd name="connsiteX3" fmla="*/ 3304709 w 6609417"/>
                <a:gd name="connsiteY3" fmla="*/ 3304709 h 6609417"/>
                <a:gd name="connsiteX4" fmla="*/ 6166670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6166670" y="4957063"/>
                  </a:moveTo>
                  <a:cubicBezTo>
                    <a:pt x="5576341" y="5979544"/>
                    <a:pt x="4485367" y="6609418"/>
                    <a:pt x="3304708" y="6609418"/>
                  </a:cubicBezTo>
                  <a:cubicBezTo>
                    <a:pt x="2124049" y="6609418"/>
                    <a:pt x="1033075" y="5979544"/>
                    <a:pt x="442746" y="4957064"/>
                  </a:cubicBezTo>
                  <a:lnTo>
                    <a:pt x="3304709" y="3304709"/>
                  </a:lnTo>
                  <a:lnTo>
                    <a:pt x="6166670" y="4957063"/>
                  </a:lnTo>
                  <a:close/>
                </a:path>
              </a:pathLst>
            </a:custGeom>
            <a:solidFill>
              <a:schemeClr val="bg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2272" tIns="4252778" rIns="1892271" bIns="475967"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3" name="Freeform 22"/>
            <p:cNvSpPr/>
            <p:nvPr/>
          </p:nvSpPr>
          <p:spPr>
            <a:xfrm>
              <a:off x="1418945" y="756527"/>
              <a:ext cx="6609417" cy="6609417"/>
            </a:xfrm>
            <a:custGeom>
              <a:avLst/>
              <a:gdLst>
                <a:gd name="connsiteX0" fmla="*/ 442747 w 6609417"/>
                <a:gd name="connsiteY0" fmla="*/ 4957063 h 6609417"/>
                <a:gd name="connsiteX1" fmla="*/ 442747 w 6609417"/>
                <a:gd name="connsiteY1" fmla="*/ 1652354 h 6609417"/>
                <a:gd name="connsiteX2" fmla="*/ 3304709 w 6609417"/>
                <a:gd name="connsiteY2" fmla="*/ 0 h 6609417"/>
                <a:gd name="connsiteX3" fmla="*/ 3304709 w 6609417"/>
                <a:gd name="connsiteY3" fmla="*/ 3304709 h 6609417"/>
                <a:gd name="connsiteX4" fmla="*/ 442747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442747" y="4957063"/>
                  </a:moveTo>
                  <a:cubicBezTo>
                    <a:pt x="-147582" y="3934582"/>
                    <a:pt x="-147582" y="2674835"/>
                    <a:pt x="442747" y="1652354"/>
                  </a:cubicBezTo>
                  <a:cubicBezTo>
                    <a:pt x="1033076" y="629873"/>
                    <a:pt x="2124050" y="0"/>
                    <a:pt x="3304709" y="0"/>
                  </a:cubicBezTo>
                  <a:lnTo>
                    <a:pt x="3304709" y="3304709"/>
                  </a:lnTo>
                  <a:lnTo>
                    <a:pt x="442747" y="4957063"/>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90702" tIns="1380829" rIns="3741335" bIns="3190549"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6" name="Oval 25"/>
            <p:cNvSpPr/>
            <p:nvPr/>
          </p:nvSpPr>
          <p:spPr>
            <a:xfrm>
              <a:off x="3276241" y="2396739"/>
              <a:ext cx="3348000" cy="3348000"/>
            </a:xfrm>
            <a:prstGeom prst="ellipse">
              <a:avLst/>
            </a:prstGeom>
            <a:gradFill flip="none" rotWithShape="1">
              <a:gsLst>
                <a:gs pos="0">
                  <a:schemeClr val="accent1">
                    <a:lumMod val="40000"/>
                    <a:lumOff val="60000"/>
                  </a:schemeClr>
                </a:gs>
                <a:gs pos="73000">
                  <a:schemeClr val="accent1">
                    <a:lumMod val="60000"/>
                    <a:lumOff val="40000"/>
                  </a:schemeClr>
                </a:gs>
                <a:gs pos="100000">
                  <a:schemeClr val="accent1">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Times New Roman" pitchFamily="18" charset="0"/>
                <a:cs typeface="Times New Roman" pitchFamily="18" charset="0"/>
              </a:endParaRPr>
            </a:p>
          </p:txBody>
        </p:sp>
      </p:grpSp>
      <p:pic>
        <p:nvPicPr>
          <p:cNvPr id="2" name="Picture 1"/>
          <p:cNvPicPr>
            <a:picLocks noChangeAspect="1"/>
          </p:cNvPicPr>
          <p:nvPr/>
        </p:nvPicPr>
        <p:blipFill>
          <a:blip r:embed="rId3" cstate="print">
            <a:grayscl/>
          </a:blip>
          <a:stretch>
            <a:fillRect/>
          </a:stretch>
        </p:blipFill>
        <p:spPr>
          <a:xfrm>
            <a:off x="6079890" y="4070698"/>
            <a:ext cx="432864" cy="432864"/>
          </a:xfrm>
          <a:prstGeom prst="rect">
            <a:avLst/>
          </a:prstGeom>
        </p:spPr>
      </p:pic>
      <p:sp>
        <p:nvSpPr>
          <p:cNvPr id="3" name="TextBox 2"/>
          <p:cNvSpPr txBox="1"/>
          <p:nvPr/>
        </p:nvSpPr>
        <p:spPr>
          <a:xfrm>
            <a:off x="5333783" y="4503562"/>
            <a:ext cx="1923668" cy="267766"/>
          </a:xfrm>
          <a:prstGeom prst="rect">
            <a:avLst/>
          </a:prstGeom>
        </p:spPr>
        <p:txBody>
          <a:bodyPr wrap="non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Data Submission Repository</a:t>
            </a:r>
          </a:p>
        </p:txBody>
      </p:sp>
      <p:sp>
        <p:nvSpPr>
          <p:cNvPr id="24" name="Rectangle 23"/>
          <p:cNvSpPr/>
          <p:nvPr/>
        </p:nvSpPr>
        <p:spPr>
          <a:xfrm>
            <a:off x="9906000" y="19525"/>
            <a:ext cx="45719" cy="57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597" y="6482481"/>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208385" y="835220"/>
            <a:ext cx="1730433" cy="754941"/>
          </a:xfrm>
          <a:prstGeom prst="rect">
            <a:avLst/>
          </a:prstGeom>
        </p:spPr>
        <p:txBody>
          <a:bodyPr wrap="square" bIns="72000" rtlCol="0">
            <a:spAutoFit/>
          </a:bodyPr>
          <a:lstStyle>
            <a:defPPr>
              <a:defRPr lang="en-US"/>
            </a:defPPr>
            <a:lvl1pPr>
              <a:lnSpc>
                <a:spcPct val="95000"/>
              </a:lnSpc>
              <a:spcAft>
                <a:spcPts val="1000"/>
              </a:spcAft>
              <a:buNone/>
              <a:defRPr>
                <a:solidFill>
                  <a:schemeClr val="bg1"/>
                </a:solidFill>
                <a:latin typeface="Calibri" charset="0"/>
                <a:ea typeface="Calibri" charset="0"/>
                <a:cs typeface="Calibri" charset="0"/>
              </a:defRPr>
            </a:lvl1pPr>
          </a:lstStyle>
          <a:p>
            <a:pPr algn="r">
              <a:lnSpc>
                <a:spcPct val="100000"/>
              </a:lnSpc>
              <a:spcAft>
                <a:spcPts val="400"/>
              </a:spcAft>
            </a:pPr>
            <a:r>
              <a:rPr lang="en-US" sz="2000" b="1" kern="0" dirty="0" smtClean="0"/>
              <a:t>UDSS</a:t>
            </a:r>
          </a:p>
          <a:p>
            <a:pPr algn="r">
              <a:lnSpc>
                <a:spcPct val="100000"/>
              </a:lnSpc>
              <a:spcAft>
                <a:spcPts val="0"/>
              </a:spcAft>
            </a:pPr>
            <a:r>
              <a:rPr lang="en-US" sz="900" dirty="0"/>
              <a:t>(off-line Support,</a:t>
            </a:r>
          </a:p>
          <a:p>
            <a:pPr algn="r">
              <a:lnSpc>
                <a:spcPct val="100000"/>
              </a:lnSpc>
              <a:spcAft>
                <a:spcPts val="0"/>
              </a:spcAft>
            </a:pPr>
            <a:r>
              <a:rPr lang="en-US" sz="900" dirty="0"/>
              <a:t>Report Entity Client Install)</a:t>
            </a:r>
          </a:p>
        </p:txBody>
      </p:sp>
      <p:sp>
        <p:nvSpPr>
          <p:cNvPr id="32" name="TextBox 31"/>
          <p:cNvSpPr txBox="1"/>
          <p:nvPr/>
        </p:nvSpPr>
        <p:spPr>
          <a:xfrm>
            <a:off x="6697640" y="767280"/>
            <a:ext cx="1292177" cy="1106200"/>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Data Submission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(online Web Site)</a:t>
            </a:r>
          </a:p>
        </p:txBody>
      </p:sp>
      <p:pic>
        <p:nvPicPr>
          <p:cNvPr id="46" name="Picture 45"/>
          <p:cNvPicPr>
            <a:picLocks noChangeAspect="1"/>
          </p:cNvPicPr>
          <p:nvPr/>
        </p:nvPicPr>
        <p:blipFill>
          <a:blip r:embed="rId4" cstate="print">
            <a:duotone>
              <a:prstClr val="black"/>
              <a:schemeClr val="accent5">
                <a:tint val="45000"/>
                <a:satMod val="400000"/>
              </a:schemeClr>
            </a:duotone>
            <a:extLst>
              <a:ext uri="{BEBA8EAE-BF5A-486C-A8C5-ECC9F3942E4B}">
                <a14:imgProps xmlns="" xmlns:a14="http://schemas.microsoft.com/office/drawing/2010/main">
                  <a14:imgLayer r:embed="rId5">
                    <a14:imgEffect>
                      <a14:saturation sat="33000"/>
                    </a14:imgEffect>
                  </a14:imgLayer>
                </a14:imgProps>
              </a:ext>
            </a:extLst>
          </a:blip>
          <a:stretch>
            <a:fillRect/>
          </a:stretch>
        </p:blipFill>
        <p:spPr>
          <a:xfrm>
            <a:off x="4015194" y="1547665"/>
            <a:ext cx="609600" cy="609600"/>
          </a:xfrm>
          <a:prstGeom prst="rect">
            <a:avLst/>
          </a:prstGeom>
        </p:spPr>
      </p:pic>
      <p:sp>
        <p:nvSpPr>
          <p:cNvPr id="47" name="TextBox 46"/>
          <p:cNvSpPr txBox="1"/>
          <p:nvPr/>
        </p:nvSpPr>
        <p:spPr>
          <a:xfrm>
            <a:off x="3633799" y="215421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pic>
        <p:nvPicPr>
          <p:cNvPr id="48" name="Picture 47"/>
          <p:cNvPicPr>
            <a:picLocks noChangeAspect="1"/>
          </p:cNvPicPr>
          <p:nvPr/>
        </p:nvPicPr>
        <p:blipFill>
          <a:blip r:embed="rId4" cstate="print">
            <a:duotone>
              <a:prstClr val="black"/>
              <a:schemeClr val="accent5">
                <a:tint val="45000"/>
                <a:satMod val="400000"/>
              </a:schemeClr>
            </a:duotone>
            <a:extLst>
              <a:ext uri="{BEBA8EAE-BF5A-486C-A8C5-ECC9F3942E4B}">
                <a14:imgProps xmlns="" xmlns:a14="http://schemas.microsoft.com/office/drawing/2010/main">
                  <a14:imgLayer r:embed="rId5">
                    <a14:imgEffect>
                      <a14:saturation sat="33000"/>
                    </a14:imgEffect>
                  </a14:imgLayer>
                </a14:imgProps>
              </a:ext>
            </a:extLst>
          </a:blip>
          <a:stretch>
            <a:fillRect/>
          </a:stretch>
        </p:blipFill>
        <p:spPr>
          <a:xfrm>
            <a:off x="8011793" y="1544615"/>
            <a:ext cx="609600" cy="609600"/>
          </a:xfrm>
          <a:prstGeom prst="rect">
            <a:avLst/>
          </a:prstGeom>
        </p:spPr>
      </p:pic>
      <p:sp>
        <p:nvSpPr>
          <p:cNvPr id="49" name="TextBox 48"/>
          <p:cNvSpPr txBox="1"/>
          <p:nvPr/>
        </p:nvSpPr>
        <p:spPr>
          <a:xfrm>
            <a:off x="7630398" y="215116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sp>
        <p:nvSpPr>
          <p:cNvPr id="50" name="TextBox 49"/>
          <p:cNvSpPr txBox="1"/>
          <p:nvPr/>
        </p:nvSpPr>
        <p:spPr>
          <a:xfrm>
            <a:off x="5638590" y="2418035"/>
            <a:ext cx="1292177" cy="881780"/>
          </a:xfrm>
          <a:prstGeom prst="rect">
            <a:avLst/>
          </a:prstGeom>
        </p:spPr>
        <p:txBody>
          <a:bodyPr wrap="square" rtlCol="0">
            <a:spAutoFit/>
          </a:bodyPr>
          <a:lstStyle/>
          <a:p>
            <a:pPr algn="ctr">
              <a:lnSpc>
                <a:spcPct val="95000"/>
              </a:lnSpc>
              <a:spcAft>
                <a:spcPts val="1000"/>
              </a:spcAft>
              <a:buNone/>
            </a:pPr>
            <a:r>
              <a:rPr lang="en-US" b="1" dirty="0" smtClean="0">
                <a:solidFill>
                  <a:schemeClr val="bg1"/>
                </a:solidFill>
                <a:latin typeface="Calibri" charset="0"/>
                <a:ea typeface="Calibri" charset="0"/>
                <a:cs typeface="Calibri" charset="0"/>
              </a:rPr>
              <a:t>Data </a:t>
            </a:r>
            <a:r>
              <a:rPr lang="en-US" b="1" smtClean="0">
                <a:solidFill>
                  <a:schemeClr val="bg1"/>
                </a:solidFill>
                <a:latin typeface="Calibri" charset="0"/>
                <a:ea typeface="Calibri" charset="0"/>
                <a:cs typeface="Calibri" charset="0"/>
              </a:rPr>
              <a:t>Submission Server</a:t>
            </a:r>
            <a:endParaRPr lang="en-US" sz="800" b="1" dirty="0" smtClean="0">
              <a:solidFill>
                <a:schemeClr val="bg1"/>
              </a:solidFill>
              <a:latin typeface="Calibri" charset="0"/>
              <a:ea typeface="Calibri" charset="0"/>
              <a:cs typeface="Calibri" charset="0"/>
            </a:endParaRPr>
          </a:p>
        </p:txBody>
      </p:sp>
      <p:cxnSp>
        <p:nvCxnSpPr>
          <p:cNvPr id="52" name="Straight Arrow Connector 51"/>
          <p:cNvCxnSpPr/>
          <p:nvPr/>
        </p:nvCxnSpPr>
        <p:spPr>
          <a:xfrm flipH="1">
            <a:off x="7267900" y="2218513"/>
            <a:ext cx="359346" cy="33019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80931" y="2441111"/>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cxnSp>
        <p:nvCxnSpPr>
          <p:cNvPr id="60" name="Straight Arrow Connector 59"/>
          <p:cNvCxnSpPr/>
          <p:nvPr/>
        </p:nvCxnSpPr>
        <p:spPr>
          <a:xfrm>
            <a:off x="4984446" y="2032758"/>
            <a:ext cx="424709" cy="437602"/>
          </a:xfrm>
          <a:prstGeom prst="straightConnector1">
            <a:avLst/>
          </a:prstGeom>
          <a:ln w="2222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560909" y="2384225"/>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grpSp>
        <p:nvGrpSpPr>
          <p:cNvPr id="63" name="Group 62"/>
          <p:cNvGrpSpPr/>
          <p:nvPr/>
        </p:nvGrpSpPr>
        <p:grpSpPr>
          <a:xfrm>
            <a:off x="3482203" y="2477529"/>
            <a:ext cx="732321" cy="628101"/>
            <a:chOff x="6210853" y="1684036"/>
            <a:chExt cx="1838448" cy="1319515"/>
          </a:xfrm>
        </p:grpSpPr>
        <p:sp>
          <p:nvSpPr>
            <p:cNvPr id="64" name="Rectangle 63"/>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3410675" y="3121411"/>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72" name="Straight Arrow Connector 71"/>
          <p:cNvCxnSpPr/>
          <p:nvPr/>
        </p:nvCxnSpPr>
        <p:spPr>
          <a:xfrm>
            <a:off x="4432428" y="2841801"/>
            <a:ext cx="494428" cy="20051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208385" y="3079131"/>
            <a:ext cx="901209" cy="253146"/>
          </a:xfrm>
          <a:prstGeom prst="rect">
            <a:avLst/>
          </a:prstGeom>
        </p:spPr>
        <p:txBody>
          <a:bodyPr wrap="none" rtlCol="0">
            <a:spAutoFit/>
          </a:bodyPr>
          <a:lstStyle/>
          <a:p>
            <a:pPr>
              <a:lnSpc>
                <a:spcPct val="95000"/>
              </a:lnSpc>
              <a:spcAft>
                <a:spcPts val="1000"/>
              </a:spcAft>
              <a:buNone/>
            </a:pPr>
            <a:r>
              <a:rPr lang="en-US" sz="1100" b="1" i="1" smtClean="0">
                <a:solidFill>
                  <a:srgbClr val="FF0000"/>
                </a:solidFill>
                <a:latin typeface="Calibri Light" charset="0"/>
                <a:ea typeface="Calibri Light" charset="0"/>
                <a:cs typeface="Calibri Light" charset="0"/>
              </a:rPr>
              <a:t>Data Upload</a:t>
            </a:r>
            <a:endParaRPr lang="en-US" sz="1100" b="1" i="1" dirty="0" smtClean="0">
              <a:solidFill>
                <a:srgbClr val="FF0000"/>
              </a:solidFill>
              <a:latin typeface="Calibri Light" charset="0"/>
              <a:ea typeface="Calibri Light" charset="0"/>
              <a:cs typeface="Calibri Light" charset="0"/>
            </a:endParaRPr>
          </a:p>
        </p:txBody>
      </p:sp>
      <p:pic>
        <p:nvPicPr>
          <p:cNvPr id="75" name="Picture 74"/>
          <p:cNvPicPr>
            <a:picLocks noChangeAspect="1"/>
          </p:cNvPicPr>
          <p:nvPr/>
        </p:nvPicPr>
        <p:blipFill>
          <a:blip r:embed="rId6" cstate="print"/>
          <a:stretch>
            <a:fillRect/>
          </a:stretch>
        </p:blipFill>
        <p:spPr>
          <a:xfrm>
            <a:off x="3538431" y="3565068"/>
            <a:ext cx="609759" cy="609759"/>
          </a:xfrm>
          <a:prstGeom prst="rect">
            <a:avLst/>
          </a:prstGeom>
        </p:spPr>
      </p:pic>
      <p:grpSp>
        <p:nvGrpSpPr>
          <p:cNvPr id="76" name="Group 75"/>
          <p:cNvGrpSpPr/>
          <p:nvPr/>
        </p:nvGrpSpPr>
        <p:grpSpPr>
          <a:xfrm>
            <a:off x="8500940" y="2452904"/>
            <a:ext cx="732321" cy="628101"/>
            <a:chOff x="6210853" y="1684036"/>
            <a:chExt cx="1838448" cy="1319515"/>
          </a:xfrm>
        </p:grpSpPr>
        <p:sp>
          <p:nvSpPr>
            <p:cNvPr id="77" name="Rectangle 76"/>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8429412" y="3096786"/>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82" name="Straight Arrow Connector 81"/>
          <p:cNvCxnSpPr/>
          <p:nvPr/>
        </p:nvCxnSpPr>
        <p:spPr>
          <a:xfrm flipH="1">
            <a:off x="7722019" y="2901569"/>
            <a:ext cx="494223" cy="24690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20589" y="3150692"/>
            <a:ext cx="872355"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Web Service</a:t>
            </a:r>
          </a:p>
        </p:txBody>
      </p:sp>
      <p:pic>
        <p:nvPicPr>
          <p:cNvPr id="86" name="Picture 85"/>
          <p:cNvPicPr>
            <a:picLocks noChangeAspect="1"/>
          </p:cNvPicPr>
          <p:nvPr/>
        </p:nvPicPr>
        <p:blipFill>
          <a:blip r:embed="rId6" cstate="print"/>
          <a:stretch>
            <a:fillRect/>
          </a:stretch>
        </p:blipFill>
        <p:spPr>
          <a:xfrm>
            <a:off x="8581099" y="3574957"/>
            <a:ext cx="609759" cy="609759"/>
          </a:xfrm>
          <a:prstGeom prst="rect">
            <a:avLst/>
          </a:prstGeom>
        </p:spPr>
      </p:pic>
      <p:cxnSp>
        <p:nvCxnSpPr>
          <p:cNvPr id="87" name="Straight Arrow Connector 86"/>
          <p:cNvCxnSpPr/>
          <p:nvPr/>
        </p:nvCxnSpPr>
        <p:spPr>
          <a:xfrm flipV="1">
            <a:off x="4432428" y="3739876"/>
            <a:ext cx="393401" cy="2865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45525" y="4016667"/>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89" name="Straight Arrow Connector 88"/>
          <p:cNvCxnSpPr/>
          <p:nvPr/>
        </p:nvCxnSpPr>
        <p:spPr>
          <a:xfrm flipH="1" flipV="1">
            <a:off x="7775698" y="3739875"/>
            <a:ext cx="489169" cy="28658"/>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606163" y="3915385"/>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102" name="Straight Arrow Connector 101"/>
          <p:cNvCxnSpPr/>
          <p:nvPr/>
        </p:nvCxnSpPr>
        <p:spPr>
          <a:xfrm flipV="1">
            <a:off x="7708641" y="2805806"/>
            <a:ext cx="439989" cy="227729"/>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756675">
            <a:off x="8033485" y="4609345"/>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110" name="TextBox 109"/>
          <p:cNvSpPr txBox="1"/>
          <p:nvPr/>
        </p:nvSpPr>
        <p:spPr>
          <a:xfrm rot="1857036">
            <a:off x="9540762" y="4836605"/>
            <a:ext cx="1292177"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Internal</a:t>
            </a:r>
            <a:endParaRPr lang="en-US" sz="800" dirty="0" smtClean="0">
              <a:solidFill>
                <a:schemeClr val="bg1"/>
              </a:solidFill>
              <a:latin typeface="Calibri" charset="0"/>
              <a:ea typeface="Calibri" charset="0"/>
              <a:cs typeface="Calibri" charset="0"/>
            </a:endParaRPr>
          </a:p>
        </p:txBody>
      </p:sp>
      <p:sp>
        <p:nvSpPr>
          <p:cNvPr id="115" name="Circular Arrow 114"/>
          <p:cNvSpPr/>
          <p:nvPr/>
        </p:nvSpPr>
        <p:spPr>
          <a:xfrm rot="10800000">
            <a:off x="10393238" y="4456143"/>
            <a:ext cx="288000" cy="288000"/>
          </a:xfrm>
          <a:prstGeom prst="circularArrow">
            <a:avLst>
              <a:gd name="adj1" fmla="val 7033"/>
              <a:gd name="adj2" fmla="val 1142319"/>
              <a:gd name="adj3" fmla="val 20302840"/>
              <a:gd name="adj4" fmla="val 5399969"/>
              <a:gd name="adj5" fmla="val 1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Arrow Connector 117"/>
          <p:cNvCxnSpPr/>
          <p:nvPr/>
        </p:nvCxnSpPr>
        <p:spPr>
          <a:xfrm flipH="1">
            <a:off x="9241521" y="4376421"/>
            <a:ext cx="532319" cy="319752"/>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7" cstate="print">
            <a:alphaModFix/>
            <a:grayscl/>
            <a:extLst>
              <a:ext uri="{BEBA8EAE-BF5A-486C-A8C5-ECC9F3942E4B}">
                <a14:imgProps xmlns="" xmlns:a14="http://schemas.microsoft.com/office/drawing/2010/main">
                  <a14:imgLayer r:embed="rId8">
                    <a14:imgEffect>
                      <a14:backgroundRemoval t="5085" b="96610" l="2286" r="96000">
                        <a14:foregroundMark x1="72571" y1="61582" x2="72571" y2="61582"/>
                        <a14:foregroundMark x1="60571" y1="57627" x2="60571" y2="57627"/>
                        <a14:foregroundMark x1="53143" y1="83051" x2="53143" y2="83051"/>
                        <a14:foregroundMark x1="34286" y1="71751" x2="34286" y2="71751"/>
                        <a14:foregroundMark x1="70857" y1="68927" x2="77143" y2="63277"/>
                        <a14:foregroundMark x1="22857" y1="76271" x2="42857" y2="84181"/>
                        <a14:foregroundMark x1="26857" y1="67797" x2="32000" y2="63277"/>
                        <a14:foregroundMark x1="16571" y1="40113" x2="15429" y2="45763"/>
                        <a14:foregroundMark x1="24000" y1="38983" x2="10857" y2="42373"/>
                        <a14:foregroundMark x1="74286" y1="74576" x2="85714" y2="59322"/>
                      </a14:backgroundRemoval>
                    </a14:imgEffect>
                  </a14:imgLayer>
                </a14:imgProps>
              </a:ext>
            </a:extLst>
          </a:blip>
          <a:stretch>
            <a:fillRect/>
          </a:stretch>
        </p:blipFill>
        <p:spPr>
          <a:xfrm>
            <a:off x="6097713" y="3392161"/>
            <a:ext cx="397066" cy="401604"/>
          </a:xfrm>
          <a:prstGeom prst="rect">
            <a:avLst/>
          </a:prstGeom>
        </p:spPr>
      </p:pic>
      <p:sp>
        <p:nvSpPr>
          <p:cNvPr id="122" name="TextBox 121"/>
          <p:cNvSpPr txBox="1"/>
          <p:nvPr/>
        </p:nvSpPr>
        <p:spPr>
          <a:xfrm>
            <a:off x="5420074" y="3783784"/>
            <a:ext cx="1718740"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Submission Processor</a:t>
            </a:r>
          </a:p>
        </p:txBody>
      </p:sp>
      <p:cxnSp>
        <p:nvCxnSpPr>
          <p:cNvPr id="123" name="Straight Arrow Connector 122"/>
          <p:cNvCxnSpPr/>
          <p:nvPr/>
        </p:nvCxnSpPr>
        <p:spPr>
          <a:xfrm flipH="1" flipV="1">
            <a:off x="4506010" y="2732562"/>
            <a:ext cx="448889" cy="175844"/>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t="91896"/>
          <a:stretch/>
        </p:blipFill>
        <p:spPr bwMode="auto">
          <a:xfrm>
            <a:off x="-15552" y="613151"/>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331339" y="-373625"/>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직사각형 20"/>
          <p:cNvSpPr/>
          <p:nvPr/>
        </p:nvSpPr>
        <p:spPr>
          <a:xfrm flipV="1">
            <a:off x="-2208"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2" name="그룹 12"/>
          <p:cNvGrpSpPr/>
          <p:nvPr/>
        </p:nvGrpSpPr>
        <p:grpSpPr>
          <a:xfrm>
            <a:off x="6930785" y="6572272"/>
            <a:ext cx="2880000" cy="214314"/>
            <a:chOff x="6122671" y="6403667"/>
            <a:chExt cx="3617599" cy="403538"/>
          </a:xfrm>
        </p:grpSpPr>
        <p:pic>
          <p:nvPicPr>
            <p:cNvPr id="93" name="그림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bwMode="gray">
            <a:xfrm>
              <a:off x="6122671" y="6430552"/>
              <a:ext cx="1263451" cy="376653"/>
            </a:xfrm>
            <a:prstGeom prst="rect">
              <a:avLst/>
            </a:prstGeom>
          </p:spPr>
        </p:pic>
        <p:pic>
          <p:nvPicPr>
            <p:cNvPr id="94" name="그림 8" descr="mitec-logo-transparent"/>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774435" y="6473517"/>
              <a:ext cx="965835" cy="307340"/>
            </a:xfrm>
            <a:prstGeom prst="rect">
              <a:avLst/>
            </a:prstGeom>
            <a:noFill/>
          </p:spPr>
        </p:pic>
        <p:pic>
          <p:nvPicPr>
            <p:cNvPr id="99" name="그림 9" descr="C:\Users\Administrator\Desktop\FullColor.png"/>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538541" y="6403667"/>
              <a:ext cx="1158875" cy="397510"/>
            </a:xfrm>
            <a:prstGeom prst="rect">
              <a:avLst/>
            </a:prstGeom>
            <a:noFill/>
            <a:ln>
              <a:noFill/>
            </a:ln>
          </p:spPr>
        </p:pic>
      </p:grpSp>
      <p:sp>
        <p:nvSpPr>
          <p:cNvPr id="105" name="TextBox 104"/>
          <p:cNvSpPr txBox="1"/>
          <p:nvPr/>
        </p:nvSpPr>
        <p:spPr>
          <a:xfrm>
            <a:off x="3724499" y="5293011"/>
            <a:ext cx="1619090" cy="552202"/>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SBV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(http://www.sbv.gov.vn)</a:t>
            </a:r>
          </a:p>
        </p:txBody>
      </p:sp>
      <p:sp>
        <p:nvSpPr>
          <p:cNvPr id="106" name="Striped Right Arrow 34"/>
          <p:cNvSpPr/>
          <p:nvPr/>
        </p:nvSpPr>
        <p:spPr>
          <a:xfrm rot="13955690">
            <a:off x="4450960" y="4613567"/>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6509033" y="6236846"/>
            <a:ext cx="1010213"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Taxonomy File</a:t>
            </a:r>
          </a:p>
        </p:txBody>
      </p:sp>
      <p:sp>
        <p:nvSpPr>
          <p:cNvPr id="114" name="TextBox 113"/>
          <p:cNvSpPr txBox="1"/>
          <p:nvPr/>
        </p:nvSpPr>
        <p:spPr>
          <a:xfrm>
            <a:off x="5497885" y="5347020"/>
            <a:ext cx="1694951" cy="297004"/>
          </a:xfrm>
          <a:prstGeom prst="rect">
            <a:avLst/>
          </a:prstGeom>
        </p:spPr>
        <p:txBody>
          <a:bodyPr wrap="none" rtlCol="0">
            <a:spAutoFit/>
          </a:bodyPr>
          <a:lstStyle/>
          <a:p>
            <a:pPr>
              <a:lnSpc>
                <a:spcPct val="95000"/>
              </a:lnSpc>
              <a:spcAft>
                <a:spcPts val="1000"/>
              </a:spcAft>
              <a:buNone/>
            </a:pPr>
            <a:r>
              <a:rPr lang="en-US" sz="1400" b="1" i="1" dirty="0" smtClean="0">
                <a:solidFill>
                  <a:srgbClr val="FF0000"/>
                </a:solidFill>
                <a:latin typeface="Calibri Light" charset="0"/>
                <a:ea typeface="Calibri Light" charset="0"/>
                <a:cs typeface="Calibri Light" charset="0"/>
              </a:rPr>
              <a:t>Distribution Template</a:t>
            </a:r>
          </a:p>
        </p:txBody>
      </p:sp>
      <p:pic>
        <p:nvPicPr>
          <p:cNvPr id="116" name="Picture 94"/>
          <p:cNvPicPr>
            <a:picLocks noChangeAspect="1"/>
          </p:cNvPicPr>
          <p:nvPr/>
        </p:nvPicPr>
        <p:blipFill>
          <a:blip r:embed="rId13" cstate="print"/>
          <a:stretch>
            <a:fillRect/>
          </a:stretch>
        </p:blipFill>
        <p:spPr>
          <a:xfrm>
            <a:off x="5370094" y="5642425"/>
            <a:ext cx="609600" cy="609600"/>
          </a:xfrm>
          <a:prstGeom prst="rect">
            <a:avLst/>
          </a:prstGeom>
        </p:spPr>
      </p:pic>
      <p:sp>
        <p:nvSpPr>
          <p:cNvPr id="117" name="TextBox 116"/>
          <p:cNvSpPr txBox="1"/>
          <p:nvPr/>
        </p:nvSpPr>
        <p:spPr>
          <a:xfrm>
            <a:off x="5115544" y="6250579"/>
            <a:ext cx="1112805"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Export Excel File</a:t>
            </a:r>
          </a:p>
        </p:txBody>
      </p:sp>
      <p:sp>
        <p:nvSpPr>
          <p:cNvPr id="119" name="TextBox 118"/>
          <p:cNvSpPr txBox="1"/>
          <p:nvPr/>
        </p:nvSpPr>
        <p:spPr>
          <a:xfrm rot="1752802">
            <a:off x="8641050" y="5417620"/>
            <a:ext cx="420324" cy="267766"/>
          </a:xfrm>
          <a:prstGeom prst="rect">
            <a:avLst/>
          </a:prstGeom>
        </p:spPr>
        <p:txBody>
          <a:bodyPr wrap="squar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SBV</a:t>
            </a:r>
          </a:p>
        </p:txBody>
      </p:sp>
      <p:pic>
        <p:nvPicPr>
          <p:cNvPr id="120" name="Picture 74"/>
          <p:cNvPicPr>
            <a:picLocks noChangeAspect="1"/>
          </p:cNvPicPr>
          <p:nvPr/>
        </p:nvPicPr>
        <p:blipFill>
          <a:blip r:embed="rId6" cstate="print"/>
          <a:stretch>
            <a:fillRect/>
          </a:stretch>
        </p:blipFill>
        <p:spPr>
          <a:xfrm>
            <a:off x="6709259" y="5636572"/>
            <a:ext cx="609759" cy="609759"/>
          </a:xfrm>
          <a:prstGeom prst="rect">
            <a:avLst/>
          </a:prstGeom>
        </p:spPr>
      </p:pic>
      <p:sp>
        <p:nvSpPr>
          <p:cNvPr id="124" name="Striped Right Arrow 34"/>
          <p:cNvSpPr/>
          <p:nvPr/>
        </p:nvSpPr>
        <p:spPr>
          <a:xfrm rot="18269457">
            <a:off x="7584621" y="4683185"/>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9919343" y="2904987"/>
            <a:ext cx="757069" cy="413959"/>
          </a:xfrm>
          <a:prstGeom prst="rect">
            <a:avLst/>
          </a:prstGeom>
          <a:solidFill>
            <a:schemeClr val="bg1">
              <a:lumMod val="95000"/>
              <a:alpha val="25000"/>
            </a:schemeClr>
          </a:solidFill>
          <a:ln>
            <a:solidFill>
              <a:schemeClr val="bg1"/>
            </a:solidFill>
          </a:ln>
        </p:spPr>
        <p:txBody>
          <a:bodyPr wrap="square" rtlCol="0">
            <a:spAutoFit/>
          </a:bodyPr>
          <a:lstStyle/>
          <a:p>
            <a:pPr>
              <a:lnSpc>
                <a:spcPct val="95000"/>
              </a:lnSpc>
              <a:spcAft>
                <a:spcPts val="1000"/>
              </a:spcAft>
              <a:buNone/>
            </a:pPr>
            <a:r>
              <a:rPr lang="en-US" sz="1050" dirty="0" smtClean="0">
                <a:solidFill>
                  <a:schemeClr val="bg1"/>
                </a:solidFill>
                <a:latin typeface="Calibri" charset="0"/>
                <a:ea typeface="Calibri" charset="0"/>
                <a:cs typeface="Calibri" charset="0"/>
              </a:rPr>
              <a:t>Confirm Report</a:t>
            </a:r>
          </a:p>
        </p:txBody>
      </p:sp>
      <p:sp>
        <p:nvSpPr>
          <p:cNvPr id="126" name="TextBox 125"/>
          <p:cNvSpPr txBox="1"/>
          <p:nvPr/>
        </p:nvSpPr>
        <p:spPr>
          <a:xfrm>
            <a:off x="9924673" y="3428805"/>
            <a:ext cx="758088" cy="574773"/>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400">
                <a:solidFill>
                  <a:schemeClr val="bg1"/>
                </a:solidFill>
                <a:latin typeface="Calibri" charset="0"/>
                <a:ea typeface="Calibri" charset="0"/>
                <a:cs typeface="Calibri" charset="0"/>
              </a:defRPr>
            </a:lvl1pPr>
          </a:lstStyle>
          <a:p>
            <a:r>
              <a:rPr lang="en-US" sz="1050" dirty="0"/>
              <a:t>Schedule Open/</a:t>
            </a:r>
            <a:br>
              <a:rPr lang="en-US" sz="1050" dirty="0"/>
            </a:br>
            <a:r>
              <a:rPr lang="en-US" sz="1050" dirty="0"/>
              <a:t>Close</a:t>
            </a:r>
          </a:p>
        </p:txBody>
      </p:sp>
      <p:sp>
        <p:nvSpPr>
          <p:cNvPr id="127" name="TextBox 126"/>
          <p:cNvSpPr txBox="1"/>
          <p:nvPr/>
        </p:nvSpPr>
        <p:spPr>
          <a:xfrm>
            <a:off x="9775363" y="4145378"/>
            <a:ext cx="758088" cy="413959"/>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200">
                <a:solidFill>
                  <a:schemeClr val="bg1"/>
                </a:solidFill>
                <a:latin typeface="Calibri" charset="0"/>
                <a:ea typeface="Calibri" charset="0"/>
                <a:cs typeface="Calibri" charset="0"/>
              </a:defRPr>
            </a:lvl1pPr>
          </a:lstStyle>
          <a:p>
            <a:r>
              <a:rPr lang="en-US" sz="1050" dirty="0"/>
              <a:t>Report Request</a:t>
            </a:r>
          </a:p>
        </p:txBody>
      </p:sp>
      <p:sp>
        <p:nvSpPr>
          <p:cNvPr id="128" name="TextBox 127"/>
          <p:cNvSpPr txBox="1"/>
          <p:nvPr/>
        </p:nvSpPr>
        <p:spPr>
          <a:xfrm rot="19833693">
            <a:off x="3045362" y="4494814"/>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85" name="TextBox 84"/>
          <p:cNvSpPr txBox="1"/>
          <p:nvPr/>
        </p:nvSpPr>
        <p:spPr>
          <a:xfrm>
            <a:off x="-53803" y="703710"/>
            <a:ext cx="3368503" cy="5909310"/>
          </a:xfrm>
          <a:prstGeom prst="rect">
            <a:avLst/>
          </a:prstGeom>
          <a:noFill/>
        </p:spPr>
        <p:txBody>
          <a:bodyPr wrap="square" rtlCol="0">
            <a:spAutoFit/>
          </a:bodyPr>
          <a:lstStyle/>
          <a:p>
            <a:r>
              <a:rPr lang="en-US" altLang="ko-KR" dirty="0" smtClean="0">
                <a:latin typeface="Times New Roman" pitchFamily="18" charset="0"/>
                <a:cs typeface="Times New Roman" pitchFamily="18" charset="0"/>
              </a:rPr>
              <a:t>UDSS </a:t>
            </a:r>
            <a:r>
              <a:rPr lang="en-US" altLang="ko-KR" dirty="0" err="1" smtClean="0">
                <a:latin typeface="Times New Roman" pitchFamily="18" charset="0"/>
                <a:cs typeface="Times New Roman" pitchFamily="18" charset="0"/>
              </a:rPr>
              <a:t>là</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ứng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cài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đặt</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tại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đơn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vị</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phép</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dùng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và</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gửi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cho</a:t>
            </a:r>
            <a:r>
              <a:rPr lang="en-US" altLang="ko-KR" dirty="0" smtClean="0">
                <a:latin typeface="Times New Roman" pitchFamily="18" charset="0"/>
                <a:cs typeface="Times New Roman" pitchFamily="18" charset="0"/>
              </a:rPr>
              <a:t> NHNN </a:t>
            </a:r>
          </a:p>
          <a:p>
            <a:r>
              <a:rPr lang="en-US" altLang="ko-KR" b="1" dirty="0" err="1" smtClean="0">
                <a:latin typeface="Times New Roman" pitchFamily="18" charset="0"/>
                <a:cs typeface="Times New Roman" pitchFamily="18" charset="0"/>
              </a:rPr>
              <a:t>1) Có 3 loại người dùng:</a:t>
            </a:r>
          </a:p>
          <a:p>
            <a:pPr>
              <a:buFontTx/>
              <a:buChar char="-"/>
            </a:pPr>
            <a:r>
              <a:rPr lang="en-US" altLang="ko-KR" dirty="0" err="1" smtClean="0">
                <a:latin typeface="Times New Roman" pitchFamily="18" charset="0"/>
                <a:cs typeface="Times New Roman" pitchFamily="18" charset="0"/>
              </a:rPr>
              <a:t>Admin: Phân quyền người dùng</a:t>
            </a:r>
          </a:p>
          <a:p>
            <a:r>
              <a:rPr lang="en-US" altLang="ko-KR" dirty="0" err="1" smtClean="0">
                <a:latin typeface="Times New Roman" pitchFamily="18" charset="0"/>
                <a:cs typeface="Times New Roman" pitchFamily="18" charset="0"/>
              </a:rPr>
              <a:t> trong đơn vị</a:t>
            </a:r>
          </a:p>
          <a:p>
            <a:pPr>
              <a:buFontTx/>
              <a:buChar char="-"/>
            </a:pPr>
            <a:r>
              <a:rPr lang="en-US" altLang="ko-KR" dirty="0" err="1" smtClean="0">
                <a:latin typeface="Times New Roman" pitchFamily="18" charset="0"/>
                <a:cs typeface="Times New Roman" pitchFamily="18" charset="0"/>
              </a:rPr>
              <a:t>Người lập báo cáo</a:t>
            </a:r>
          </a:p>
          <a:p>
            <a:pPr>
              <a:buFontTx/>
              <a:buChar char="-"/>
            </a:pPr>
            <a:r>
              <a:rPr lang="en-US" altLang="ko-KR" dirty="0" err="1" smtClean="0">
                <a:latin typeface="Times New Roman" pitchFamily="18" charset="0"/>
                <a:cs typeface="Times New Roman" pitchFamily="18" charset="0"/>
              </a:rPr>
              <a:t>Người kiểm duyệt tại đơn vị</a:t>
            </a:r>
          </a:p>
          <a:p>
            <a:r>
              <a:rPr lang="en-US" altLang="ko-KR" b="1" dirty="0" smtClean="0">
                <a:latin typeface="Times New Roman" pitchFamily="18" charset="0"/>
                <a:cs typeface="Times New Roman" pitchFamily="18" charset="0"/>
              </a:rPr>
              <a:t>2) </a:t>
            </a:r>
            <a:r>
              <a:rPr lang="en-US" altLang="ko-KR" b="1" dirty="0" err="1" smtClean="0">
                <a:latin typeface="Times New Roman" pitchFamily="18" charset="0"/>
                <a:cs typeface="Times New Roman" pitchFamily="18" charset="0"/>
              </a:rPr>
              <a:t>Có</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thể</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mô</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hình</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một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hoặc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hai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cấp</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dùng</a:t>
            </a:r>
            <a:endParaRPr lang="en-US" altLang="ko-KR" b="1" dirty="0" smtClean="0">
              <a:latin typeface="Times New Roman" pitchFamily="18" charset="0"/>
              <a:cs typeface="Times New Roman" pitchFamily="18" charset="0"/>
            </a:endParaRPr>
          </a:p>
          <a:p>
            <a:pPr>
              <a:buFontTx/>
              <a:buChar char="-"/>
            </a:pPr>
            <a:r>
              <a:rPr lang="en-US" altLang="ko-KR" dirty="0" err="1" smtClean="0">
                <a:latin typeface="Times New Roman" pitchFamily="18" charset="0"/>
                <a:cs typeface="Times New Roman" pitchFamily="18" charset="0"/>
              </a:rPr>
              <a:t>Mô hình hai cấp người dùng:</a:t>
            </a:r>
          </a:p>
          <a:p>
            <a:r>
              <a:rPr lang="en-US" altLang="ko-KR" dirty="0" err="1" smtClean="0">
                <a:latin typeface="Times New Roman" pitchFamily="18" charset="0"/>
                <a:cs typeface="Times New Roman" pitchFamily="18" charset="0"/>
              </a:rPr>
              <a:t>+ Người lập báo cáo: Tạo báo cáo và gửi đến người kiểm duyệt tại </a:t>
            </a:r>
          </a:p>
          <a:p>
            <a:r>
              <a:rPr lang="en-US" altLang="ko-KR" dirty="0" err="1" smtClean="0">
                <a:latin typeface="Times New Roman" pitchFamily="18" charset="0"/>
                <a:cs typeface="Times New Roman" pitchFamily="18" charset="0"/>
              </a:rPr>
              <a:t>đơn vị</a:t>
            </a:r>
          </a:p>
          <a:p>
            <a:r>
              <a:rPr lang="en-US" altLang="ko-KR" dirty="0" err="1" smtClean="0">
                <a:latin typeface="Times New Roman" pitchFamily="18" charset="0"/>
                <a:cs typeface="Times New Roman" pitchFamily="18" charset="0"/>
              </a:rPr>
              <a:t>+ Người kiểm duyệt tại đơn vị: xem xét , ký CKĐT và gửi báo cáo </a:t>
            </a:r>
          </a:p>
          <a:p>
            <a:r>
              <a:rPr lang="en-US" altLang="ko-KR" dirty="0" err="1" smtClean="0">
                <a:latin typeface="Times New Roman" pitchFamily="18" charset="0"/>
                <a:cs typeface="Times New Roman" pitchFamily="18" charset="0"/>
              </a:rPr>
              <a:t>đến NHNN</a:t>
            </a:r>
          </a:p>
          <a:p>
            <a:pPr>
              <a:buFontTx/>
              <a:buChar char="-"/>
            </a:pPr>
            <a:r>
              <a:rPr lang="en-US" altLang="ko-KR" dirty="0" err="1" smtClean="0">
                <a:latin typeface="Times New Roman" pitchFamily="18" charset="0"/>
                <a:cs typeface="Times New Roman" pitchFamily="18" charset="0"/>
              </a:rPr>
              <a:t>Mô hình một cấp người dùng</a:t>
            </a:r>
          </a:p>
          <a:p>
            <a:r>
              <a:rPr lang="en-US" altLang="ko-KR" dirty="0" err="1" smtClean="0">
                <a:latin typeface="Times New Roman" pitchFamily="18" charset="0"/>
                <a:cs typeface="Times New Roman" pitchFamily="18" charset="0"/>
              </a:rPr>
              <a:t>+ Người lập và người kiểm duyệt là một</a:t>
            </a:r>
          </a:p>
        </p:txBody>
      </p:sp>
    </p:spTree>
    <p:extLst>
      <p:ext uri="{BB962C8B-B14F-4D97-AF65-F5344CB8AC3E}">
        <p14:creationId xmlns="" xmlns:p14="http://schemas.microsoft.com/office/powerpoint/2010/main" val="262738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ea typeface="맑은 고딕" panose="020B0503020000020004" pitchFamily="50" charset="-127"/>
              </a:rPr>
              <a:t>1.2</a:t>
            </a:r>
            <a:r>
              <a:rPr lang="en-US" altLang="ko-KR" b="1" dirty="0">
                <a:solidFill>
                  <a:prstClr val="black"/>
                </a:solidFill>
                <a:effectLst>
                  <a:glow rad="101600">
                    <a:prstClr val="white"/>
                  </a:glow>
                </a:effectLst>
                <a:ea typeface="맑은 고딕" panose="020B0503020000020004" pitchFamily="50" charset="-127"/>
              </a:rPr>
              <a:t>.</a:t>
            </a:r>
            <a:r>
              <a:rPr lang="ko-KR" altLang="en-US"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UDSS </a:t>
            </a:r>
            <a:r>
              <a:rPr lang="en-US" altLang="ko-KR" b="1" dirty="0">
                <a:solidFill>
                  <a:schemeClr val="tx2">
                    <a:lumMod val="60000"/>
                    <a:lumOff val="40000"/>
                  </a:schemeClr>
                </a:solidFill>
                <a:effectLst>
                  <a:glow rad="101600">
                    <a:prstClr val="white"/>
                  </a:glow>
                </a:effectLst>
                <a:ea typeface="맑은 고딕" panose="020B0503020000020004" pitchFamily="50" charset="-127"/>
              </a:rPr>
              <a:t/>
            </a:r>
            <a:br>
              <a:rPr lang="en-US" altLang="ko-KR" b="1" dirty="0">
                <a:solidFill>
                  <a:schemeClr val="tx2">
                    <a:lumMod val="60000"/>
                    <a:lumOff val="40000"/>
                  </a:schemeClr>
                </a:solidFill>
                <a:effectLst>
                  <a:glow rad="101600">
                    <a:prstClr val="white"/>
                  </a:glow>
                </a:effectLst>
                <a:ea typeface="맑은 고딕" panose="020B0503020000020004" pitchFamily="50" charset="-127"/>
              </a:rPr>
            </a:br>
            <a:r>
              <a:rPr lang="en-US" altLang="ko-KR" b="1" dirty="0" smtClean="0">
                <a:solidFill>
                  <a:schemeClr val="tx2">
                    <a:lumMod val="60000"/>
                    <a:lumOff val="40000"/>
                  </a:schemeClr>
                </a:solidFill>
                <a:effectLst>
                  <a:glow rad="101600">
                    <a:prstClr val="white"/>
                  </a:glow>
                </a:effectLst>
              </a:rPr>
              <a:t/>
            </a:r>
            <a:br>
              <a:rPr lang="en-US" altLang="ko-KR" b="1" dirty="0" smtClean="0">
                <a:solidFill>
                  <a:schemeClr val="tx2">
                    <a:lumMod val="60000"/>
                    <a:lumOff val="40000"/>
                  </a:schemeClr>
                </a:solidFill>
                <a:effectLst>
                  <a:glow rad="101600">
                    <a:prstClr val="white"/>
                  </a:glow>
                </a:effectLst>
              </a:rPr>
            </a:br>
            <a:endParaRPr lang="en-US" dirty="0"/>
          </a:p>
        </p:txBody>
      </p:sp>
      <p:sp>
        <p:nvSpPr>
          <p:cNvPr id="3" name="TextBox 2"/>
          <p:cNvSpPr txBox="1"/>
          <p:nvPr/>
        </p:nvSpPr>
        <p:spPr>
          <a:xfrm>
            <a:off x="0" y="772510"/>
            <a:ext cx="9622221" cy="3129062"/>
          </a:xfrm>
          <a:prstGeom prst="rect">
            <a:avLst/>
          </a:prstGeom>
          <a:noFill/>
        </p:spPr>
        <p:txBody>
          <a:bodyPr wrap="square" rtlCol="0">
            <a:spAutoFit/>
          </a:bodyPr>
          <a:lstStyle/>
          <a:p>
            <a:pPr marL="514350" indent="-514350" eaLnBrk="0" hangingPunct="0">
              <a:spcBef>
                <a:spcPct val="20000"/>
              </a:spcBef>
              <a:defRPr/>
            </a:pPr>
            <a:r>
              <a:rPr lang="pt-BR" sz="2800" kern="0" dirty="0" smtClean="0">
                <a:solidFill>
                  <a:schemeClr val="accent1">
                    <a:lumMod val="50000"/>
                  </a:schemeClr>
                </a:solidFill>
                <a:latin typeface="Times New Roman" pitchFamily="18" charset="0"/>
                <a:cs typeface="Times New Roman" pitchFamily="18" charset="0"/>
              </a:rPr>
              <a:t>	- </a:t>
            </a:r>
            <a:r>
              <a:rPr lang="pt-BR" sz="2800" kern="0" dirty="0">
                <a:solidFill>
                  <a:schemeClr val="accent1">
                    <a:lumMod val="50000"/>
                  </a:schemeClr>
                </a:solidFill>
                <a:latin typeface="Times New Roman" pitchFamily="18" charset="0"/>
                <a:cs typeface="Times New Roman" pitchFamily="18" charset="0"/>
              </a:rPr>
              <a:t>Yêu cầu môi trường để cài đặt UDSS:</a:t>
            </a:r>
          </a:p>
          <a:p>
            <a:pPr marL="971550" lvl="1" indent="-514350" eaLnBrk="0" hangingPunct="0">
              <a:spcBef>
                <a:spcPct val="20000"/>
              </a:spcBef>
              <a:buFont typeface="Arial" pitchFamily="34" charset="0"/>
              <a:buChar char="•"/>
              <a:defRPr/>
            </a:pPr>
            <a:r>
              <a:rPr lang="pt-BR" sz="2800" kern="0" dirty="0">
                <a:solidFill>
                  <a:schemeClr val="accent1">
                    <a:lumMod val="50000"/>
                  </a:schemeClr>
                </a:solidFill>
                <a:latin typeface="Times New Roman" pitchFamily="18" charset="0"/>
                <a:cs typeface="Times New Roman" pitchFamily="18" charset="0"/>
              </a:rPr>
              <a:t>Có đường truyền kết nối đến NHNN (Cục CNTH/chi Cục CNTH)</a:t>
            </a:r>
          </a:p>
          <a:p>
            <a:pPr marL="971550" lvl="1" indent="-514350" eaLnBrk="0" hangingPunct="0">
              <a:spcBef>
                <a:spcPct val="20000"/>
              </a:spcBef>
              <a:buFont typeface="Arial" pitchFamily="34" charset="0"/>
              <a:buChar char="•"/>
              <a:defRPr/>
            </a:pPr>
            <a:r>
              <a:rPr lang="en-US" sz="2800" i="1" kern="0" dirty="0" err="1" smtClean="0">
                <a:solidFill>
                  <a:schemeClr val="accent1">
                    <a:lumMod val="50000"/>
                  </a:schemeClr>
                </a:solidFill>
                <a:latin typeface="Times New Roman" pitchFamily="18" charset="0"/>
                <a:cs typeface="Times New Roman" pitchFamily="18" charset="0"/>
              </a:rPr>
              <a:t>Hệ</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điều</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hành</a:t>
            </a:r>
            <a:r>
              <a:rPr lang="en-US" sz="2800" i="1" kern="0" dirty="0" smtClean="0">
                <a:solidFill>
                  <a:schemeClr val="accent1">
                    <a:lumMod val="50000"/>
                  </a:schemeClr>
                </a:solidFill>
                <a:latin typeface="Times New Roman" pitchFamily="18" charset="0"/>
                <a:cs typeface="Times New Roman" pitchFamily="18" charset="0"/>
              </a:rPr>
              <a:t> Windows 7</a:t>
            </a:r>
            <a:r>
              <a:rPr lang="en-US" altLang="ko-KR" sz="2800" i="1" kern="0" dirty="0" smtClean="0">
                <a:solidFill>
                  <a:schemeClr val="accent1">
                    <a:lumMod val="50000"/>
                  </a:schemeClr>
                </a:solidFill>
                <a:latin typeface="Times New Roman" pitchFamily="18" charset="0"/>
                <a:cs typeface="Times New Roman" pitchFamily="18" charset="0"/>
              </a:rPr>
              <a:t>,</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8,</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8.1,</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10</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(64bit)</a:t>
            </a:r>
            <a:endParaRPr lang="pt-BR" sz="2800" i="1" kern="0" dirty="0" smtClean="0">
              <a:solidFill>
                <a:schemeClr val="accent1">
                  <a:lumMod val="50000"/>
                </a:schemeClr>
              </a:solidFill>
              <a:latin typeface="Times New Roman" pitchFamily="18" charset="0"/>
              <a:cs typeface="Times New Roman" pitchFamily="18" charset="0"/>
            </a:endParaRPr>
          </a:p>
          <a:p>
            <a:pPr marL="971550" lvl="1" indent="-514350" eaLnBrk="0" hangingPunct="0">
              <a:spcBef>
                <a:spcPct val="20000"/>
              </a:spcBef>
              <a:buFont typeface="Arial" pitchFamily="34" charset="0"/>
              <a:buChar char="•"/>
              <a:defRPr/>
            </a:pPr>
            <a:r>
              <a:rPr lang="en-US" sz="2800" i="1" kern="0" dirty="0" err="1" smtClean="0">
                <a:solidFill>
                  <a:schemeClr val="accent1">
                    <a:lumMod val="50000"/>
                  </a:schemeClr>
                </a:solidFill>
                <a:latin typeface="Times New Roman" pitchFamily="18" charset="0"/>
                <a:cs typeface="Times New Roman" pitchFamily="18" charset="0"/>
              </a:rPr>
              <a:t>Cài</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đặt</a:t>
            </a:r>
            <a:r>
              <a:rPr lang="en-US" sz="2800" i="1" kern="0" dirty="0" smtClean="0">
                <a:solidFill>
                  <a:schemeClr val="accent1">
                    <a:lumMod val="50000"/>
                  </a:schemeClr>
                </a:solidFill>
                <a:latin typeface="Times New Roman" pitchFamily="18" charset="0"/>
                <a:cs typeface="Times New Roman" pitchFamily="18" charset="0"/>
              </a:rPr>
              <a:t> Office Excel 2007 </a:t>
            </a:r>
            <a:r>
              <a:rPr lang="en-US" sz="2800" i="1" kern="0" dirty="0" err="1" smtClean="0">
                <a:solidFill>
                  <a:schemeClr val="accent1">
                    <a:lumMod val="50000"/>
                  </a:schemeClr>
                </a:solidFill>
                <a:latin typeface="Times New Roman" pitchFamily="18" charset="0"/>
                <a:cs typeface="Times New Roman" pitchFamily="18" charset="0"/>
              </a:rPr>
              <a:t>trở</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lên</a:t>
            </a:r>
            <a:r>
              <a:rPr lang="en-US" sz="2800" i="1" kern="0" dirty="0" smtClean="0">
                <a:solidFill>
                  <a:schemeClr val="accent1">
                    <a:lumMod val="50000"/>
                  </a:schemeClr>
                </a:solidFill>
                <a:latin typeface="Times New Roman" pitchFamily="18" charset="0"/>
                <a:cs typeface="Times New Roman" pitchFamily="18" charset="0"/>
              </a:rPr>
              <a:t>.</a:t>
            </a:r>
          </a:p>
          <a:p>
            <a:pPr algn="just" latinLnBrk="1">
              <a:lnSpc>
                <a:spcPct val="115000"/>
              </a:lnSpc>
              <a:spcAft>
                <a:spcPts val="1000"/>
              </a:spcAft>
              <a:buFontTx/>
              <a:buChar char="-"/>
            </a:pPr>
            <a:endParaRPr lang="en-US" sz="1400" kern="100" dirty="0" smtClean="0">
              <a:solidFill>
                <a:schemeClr val="accent1">
                  <a:lumMod val="50000"/>
                </a:schemeClr>
              </a:solidFill>
              <a:latin typeface="Times New Roman" pitchFamily="18" charset="0"/>
              <a:ea typeface="Malgun Gothic" panose="020B0503020000020004" pitchFamily="34" charset="-127"/>
              <a:cs typeface="Times New Roman" pitchFamily="18" charset="0"/>
            </a:endParaRPr>
          </a:p>
          <a:p>
            <a:pPr algn="just" latinLnBrk="1">
              <a:lnSpc>
                <a:spcPct val="115000"/>
              </a:lnSpc>
              <a:spcAft>
                <a:spcPts val="1000"/>
              </a:spcAft>
              <a:buFontTx/>
              <a:buChar char="-"/>
            </a:pPr>
            <a:r>
              <a:rPr lang="en-US" sz="1400" kern="100" dirty="0" smtClean="0">
                <a:solidFill>
                  <a:schemeClr val="accent1">
                    <a:lumMod val="50000"/>
                  </a:schemeClr>
                </a:solidFill>
                <a:latin typeface="Times New Roman" pitchFamily="18" charset="0"/>
                <a:ea typeface="Malgun Gothic" panose="020B0503020000020004" pitchFamily="34" charset="-127"/>
                <a:cs typeface="Times New Roman" pitchFamily="18" charset="0"/>
              </a:rPr>
              <a:t>  </a:t>
            </a:r>
          </a:p>
        </p:txBody>
      </p:sp>
    </p:spTree>
    <p:extLst>
      <p:ext uri="{BB962C8B-B14F-4D97-AF65-F5344CB8AC3E}">
        <p14:creationId xmlns="" xmlns:p14="http://schemas.microsoft.com/office/powerpoint/2010/main" val="383330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6563674" y="1155701"/>
            <a:ext cx="2257388" cy="1515226"/>
          </a:xfrm>
          <a:prstGeom prst="roundRect">
            <a:avLst/>
          </a:prstGeom>
          <a:solidFill>
            <a:schemeClr val="bg2">
              <a:lumMod val="90000"/>
            </a:schemeClr>
          </a:solid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8532" y="1366562"/>
            <a:ext cx="2544973" cy="1304364"/>
          </a:xfrm>
          <a:prstGeom prst="roundRect">
            <a:avLst/>
          </a:prstGeom>
          <a:solidFill>
            <a:schemeClr val="bg2">
              <a:lumMod val="90000"/>
            </a:schemeClr>
          </a:solid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p:cNvSpPr>
            <a:spLocks noGrp="1"/>
          </p:cNvSpPr>
          <p:nvPr>
            <p:ph type="title"/>
          </p:nvPr>
        </p:nvSpPr>
        <p:spPr/>
        <p:txBody>
          <a:bodyPr/>
          <a:lstStyle/>
          <a:p>
            <a:r>
              <a:rPr lang="en-US" altLang="ko-KR" dirty="0" smtClean="0"/>
              <a:t/>
            </a:r>
            <a:br>
              <a:rPr lang="en-US" altLang="ko-KR" dirty="0" smtClean="0"/>
            </a:br>
            <a:r>
              <a:rPr lang="en-US" altLang="ko-KR" dirty="0"/>
              <a:t/>
            </a:r>
            <a:br>
              <a:rPr lang="en-US" altLang="ko-KR" dirty="0"/>
            </a:br>
            <a:r>
              <a:rPr lang="en-US" altLang="ko-KR" b="1" dirty="0" smtClean="0">
                <a:solidFill>
                  <a:prstClr val="black"/>
                </a:solidFill>
                <a:effectLst>
                  <a:glow rad="101600">
                    <a:prstClr val="white"/>
                  </a:glow>
                </a:effectLst>
                <a:ea typeface="맑은 고딕" panose="020B0503020000020004" pitchFamily="50" charset="-127"/>
              </a:rPr>
              <a:t>1.2.</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UDSS </a:t>
            </a:r>
            <a:r>
              <a:rPr lang="en-US" altLang="ko-KR" b="1" dirty="0">
                <a:solidFill>
                  <a:schemeClr val="tx2">
                    <a:lumMod val="60000"/>
                    <a:lumOff val="40000"/>
                  </a:schemeClr>
                </a:solidFill>
                <a:effectLst>
                  <a:glow rad="101600">
                    <a:prstClr val="white"/>
                  </a:glow>
                </a:effectLst>
                <a:ea typeface="맑은 고딕" panose="020B0503020000020004" pitchFamily="50" charset="-127"/>
              </a:rPr>
              <a:t/>
            </a:r>
            <a:br>
              <a:rPr lang="en-US" altLang="ko-KR" b="1" dirty="0">
                <a:solidFill>
                  <a:schemeClr val="tx2">
                    <a:lumMod val="60000"/>
                    <a:lumOff val="40000"/>
                  </a:schemeClr>
                </a:solidFill>
                <a:effectLst>
                  <a:glow rad="101600">
                    <a:prstClr val="white"/>
                  </a:glow>
                </a:effectLst>
                <a:ea typeface="맑은 고딕" panose="020B0503020000020004" pitchFamily="50" charset="-127"/>
              </a:rPr>
            </a:br>
            <a:r>
              <a:rPr lang="en-US" altLang="ko-KR" b="1" dirty="0">
                <a:solidFill>
                  <a:schemeClr val="tx2">
                    <a:lumMod val="60000"/>
                    <a:lumOff val="40000"/>
                  </a:schemeClr>
                </a:solidFill>
                <a:effectLst>
                  <a:glow rad="101600">
                    <a:prstClr val="white"/>
                  </a:glow>
                </a:effectLst>
              </a:rPr>
              <a:t/>
            </a:r>
            <a:br>
              <a:rPr lang="en-US" altLang="ko-KR" b="1" dirty="0">
                <a:solidFill>
                  <a:schemeClr val="tx2">
                    <a:lumMod val="60000"/>
                    <a:lumOff val="40000"/>
                  </a:schemeClr>
                </a:solidFill>
                <a:effectLst>
                  <a:glow rad="101600">
                    <a:prstClr val="white"/>
                  </a:glow>
                </a:effectLst>
              </a:rPr>
            </a:br>
            <a:endParaRPr lang="en-US" dirty="0"/>
          </a:p>
        </p:txBody>
      </p:sp>
      <p:sp>
        <p:nvSpPr>
          <p:cNvPr id="4" name="TextBox 3"/>
          <p:cNvSpPr txBox="1"/>
          <p:nvPr/>
        </p:nvSpPr>
        <p:spPr>
          <a:xfrm>
            <a:off x="2266561" y="3862694"/>
            <a:ext cx="2953139" cy="2905411"/>
          </a:xfrm>
          <a:prstGeom prst="rect">
            <a:avLst/>
          </a:prstGeom>
          <a:noFill/>
        </p:spPr>
        <p:txBody>
          <a:bodyPr wrap="square" rtlCol="0">
            <a:spAutoFit/>
          </a:bodyPr>
          <a:lstStyle/>
          <a:p>
            <a:pPr marL="171450" indent="-171450">
              <a:lnSpc>
                <a:spcPct val="120000"/>
              </a:lnSpc>
              <a:spcBef>
                <a:spcPts val="600"/>
              </a:spcBef>
              <a:buFont typeface="Arial" charset="0"/>
              <a:buChar char="•"/>
            </a:pP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SBV</a:t>
            </a:r>
            <a:r>
              <a:rPr lang="en-US" altLang="ko-KR"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sự</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khác</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biệt</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về</a:t>
            </a:r>
            <a:r>
              <a:rPr lang="en-US" altLang="ko-KR" dirty="0" smtClean="0">
                <a:latin typeface="Times New Roman" pitchFamily="18" charset="0"/>
                <a:cs typeface="Times New Roman" pitchFamily="18" charset="0"/>
              </a:rPr>
              <a:t> menu </a:t>
            </a:r>
            <a:r>
              <a:rPr lang="en-US" altLang="ko-KR" dirty="0" err="1" smtClean="0">
                <a:latin typeface="Times New Roman" pitchFamily="18" charset="0"/>
                <a:cs typeface="Times New Roman" pitchFamily="18" charset="0"/>
              </a:rPr>
              <a:t>tùy</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vào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quyền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hạn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của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Thông</a:t>
            </a:r>
            <a:r>
              <a:rPr lang="en-US" altLang="ko-KR" dirty="0" smtClean="0">
                <a:latin typeface="Times New Roman" pitchFamily="18" charset="0"/>
                <a:cs typeface="Times New Roman" pitchFamily="18" charset="0"/>
              </a:rPr>
              <a:t> tin </a:t>
            </a:r>
            <a:r>
              <a:rPr lang="en-US" altLang="ko-KR" dirty="0" err="1" smtClean="0">
                <a:latin typeface="Times New Roman" pitchFamily="18" charset="0"/>
                <a:cs typeface="Times New Roman" pitchFamily="18" charset="0"/>
              </a:rPr>
              <a:t>tài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khoản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của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thể</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trên</a:t>
            </a:r>
            <a:r>
              <a:rPr lang="en-US" altLang="ko-KR" dirty="0" smtClean="0">
                <a:latin typeface="Times New Roman" pitchFamily="18" charset="0"/>
                <a:cs typeface="Times New Roman" pitchFamily="18" charset="0"/>
              </a:rPr>
              <a:t> DS Portal.</a:t>
            </a:r>
            <a:endParaRPr lang="en-US" dirty="0" smtClean="0">
              <a:latin typeface="Times New Roman" pitchFamily="18" charset="0"/>
              <a:cs typeface="Times New Roman" pitchFamily="18" charset="0"/>
            </a:endParaRPr>
          </a:p>
        </p:txBody>
      </p:sp>
      <p:sp>
        <p:nvSpPr>
          <p:cNvPr id="6" name="TextBox 5"/>
          <p:cNvSpPr txBox="1"/>
          <p:nvPr/>
        </p:nvSpPr>
        <p:spPr>
          <a:xfrm>
            <a:off x="2251355" y="3481694"/>
            <a:ext cx="2494594"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Chú</a:t>
            </a:r>
            <a:r>
              <a:rPr lang="en-US" sz="2000" b="1" dirty="0" smtClean="0">
                <a:latin typeface="Times New Roman" pitchFamily="18" charset="0"/>
                <a:cs typeface="Times New Roman" pitchFamily="18" charset="0"/>
              </a:rPr>
              <a:t> ý </a:t>
            </a: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đăng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nhập</a:t>
            </a:r>
            <a:endParaRPr lang="en-US" sz="2000" b="1" dirty="0" smtClean="0">
              <a:latin typeface="Times New Roman" pitchFamily="18" charset="0"/>
              <a:cs typeface="Times New Roman" pitchFamily="18" charset="0"/>
            </a:endParaRPr>
          </a:p>
        </p:txBody>
      </p:sp>
      <p:sp>
        <p:nvSpPr>
          <p:cNvPr id="7" name="TextBox 6"/>
          <p:cNvSpPr txBox="1"/>
          <p:nvPr/>
        </p:nvSpPr>
        <p:spPr>
          <a:xfrm>
            <a:off x="7150100" y="3789471"/>
            <a:ext cx="2542823" cy="2828467"/>
          </a:xfrm>
          <a:prstGeom prst="rect">
            <a:avLst/>
          </a:prstGeom>
          <a:noFill/>
        </p:spPr>
        <p:txBody>
          <a:bodyPr wrap="square" rtlCol="0">
            <a:spAutoFit/>
          </a:bodyPr>
          <a:lstStyle/>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thể</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tiến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hành</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đồng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bộ</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dữ</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liệu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sau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đăng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nhập</a:t>
            </a:r>
            <a:r>
              <a:rPr lang="en-US" altLang="ko-KR" dirty="0" smtClean="0">
                <a:latin typeface="Times New Roman" pitchFamily="18" charset="0"/>
                <a:cs typeface="Times New Roman" pitchFamily="18" charset="0"/>
              </a:rPr>
              <a:t>. </a:t>
            </a:r>
          </a:p>
          <a:p>
            <a:pPr marL="171450" indent="-171450">
              <a:lnSpc>
                <a:spcPct val="120000"/>
              </a:lnSpc>
              <a:spcBef>
                <a:spcPts val="600"/>
              </a:spcBef>
              <a:buFont typeface="Arial" charset="0"/>
              <a:buChar char="•"/>
            </a:pPr>
            <a:r>
              <a:rPr lang="en-US" altLang="ko-KR" dirty="0" smtClean="0">
                <a:latin typeface="Times New Roman" pitchFamily="18" charset="0"/>
                <a:cs typeface="Times New Roman" pitchFamily="18" charset="0"/>
              </a:rPr>
              <a:t>UDSS </a:t>
            </a:r>
            <a:r>
              <a:rPr lang="en-US" altLang="ko-KR" dirty="0" err="1" smtClean="0">
                <a:latin typeface="Times New Roman" pitchFamily="18" charset="0"/>
                <a:cs typeface="Times New Roman" pitchFamily="18" charset="0"/>
              </a:rPr>
              <a:t>hỗ</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trợ</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chế</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độ</a:t>
            </a:r>
            <a:r>
              <a:rPr lang="en-US" altLang="ko-KR" dirty="0" smtClean="0">
                <a:latin typeface="Times New Roman" pitchFamily="18" charset="0"/>
                <a:cs typeface="Times New Roman" pitchFamily="18" charset="0"/>
              </a:rPr>
              <a:t> offline. </a:t>
            </a:r>
            <a:r>
              <a:rPr lang="en-US" altLang="ko-KR" dirty="0" err="1" smtClean="0">
                <a:latin typeface="Times New Roman" pitchFamily="18" charset="0"/>
                <a:cs typeface="Times New Roman" pitchFamily="18" charset="0"/>
              </a:rPr>
              <a:t>Tuy</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nhiên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chế</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độ</a:t>
            </a:r>
            <a:r>
              <a:rPr lang="en-US" altLang="ko-KR" dirty="0" smtClean="0">
                <a:latin typeface="Times New Roman" pitchFamily="18" charset="0"/>
                <a:cs typeface="Times New Roman" pitchFamily="18" charset="0"/>
              </a:rPr>
              <a:t> offline </a:t>
            </a:r>
            <a:r>
              <a:rPr lang="en-US" altLang="ko-KR" dirty="0" err="1" smtClean="0">
                <a:latin typeface="Times New Roman" pitchFamily="18" charset="0"/>
                <a:cs typeface="Times New Roman" pitchFamily="18" charset="0"/>
              </a:rPr>
              <a:t>chỉ</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tác</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sau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lần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đồng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bộ</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đầu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tiên</a:t>
            </a:r>
            <a:r>
              <a:rPr lang="en-US" altLang="ko-KR" dirty="0" smtClean="0">
                <a:latin typeface="Times New Roman" pitchFamily="18" charset="0"/>
                <a:cs typeface="Times New Roman" pitchFamily="18" charset="0"/>
              </a:rPr>
              <a:t>.</a:t>
            </a:r>
            <a:endParaRPr lang="en-US" altLang="ko-KR" dirty="0">
              <a:latin typeface="Times New Roman" pitchFamily="18" charset="0"/>
              <a:cs typeface="Times New Roman" pitchFamily="18" charset="0"/>
            </a:endParaRPr>
          </a:p>
        </p:txBody>
      </p:sp>
      <p:sp>
        <p:nvSpPr>
          <p:cNvPr id="8" name="TextBox 7"/>
          <p:cNvSpPr txBox="1"/>
          <p:nvPr/>
        </p:nvSpPr>
        <p:spPr>
          <a:xfrm>
            <a:off x="7363378" y="3408471"/>
            <a:ext cx="1927131"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Đồng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endParaRPr lang="en-US" sz="2000" b="1" dirty="0" smtClean="0">
              <a:latin typeface="Times New Roman" pitchFamily="18" charset="0"/>
              <a:cs typeface="Times New Roman" pitchFamily="18" charset="0"/>
            </a:endParaRPr>
          </a:p>
        </p:txBody>
      </p:sp>
      <p:grpSp>
        <p:nvGrpSpPr>
          <p:cNvPr id="18" name="Group 17"/>
          <p:cNvGrpSpPr/>
          <p:nvPr/>
        </p:nvGrpSpPr>
        <p:grpSpPr>
          <a:xfrm>
            <a:off x="4912122" y="3496087"/>
            <a:ext cx="2326878" cy="1103109"/>
            <a:chOff x="4835999" y="891946"/>
            <a:chExt cx="2326878" cy="1103109"/>
          </a:xfrm>
        </p:grpSpPr>
        <p:sp>
          <p:nvSpPr>
            <p:cNvPr id="17" name="Rectangle 16"/>
            <p:cNvSpPr/>
            <p:nvPr/>
          </p:nvSpPr>
          <p:spPr>
            <a:xfrm>
              <a:off x="4835999" y="891946"/>
              <a:ext cx="2326878" cy="1103109"/>
            </a:xfrm>
            <a:prstGeom prst="rect">
              <a:avLst/>
            </a:prstGeom>
            <a:solidFill>
              <a:schemeClr val="bg1">
                <a:lumMod val="95000"/>
              </a:schemeClr>
            </a:solidFill>
            <a:ln w="6350" cmpd="thickThi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7135" y="1503961"/>
              <a:ext cx="2054142" cy="425798"/>
            </a:xfrm>
            <a:prstGeom prst="rect">
              <a:avLst/>
            </a:prstGeom>
            <a:solidFill>
              <a:schemeClr val="bg2">
                <a:lumMod val="9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7135" y="939159"/>
              <a:ext cx="2079542" cy="439169"/>
            </a:xfrm>
            <a:prstGeom prst="rect">
              <a:avLst/>
            </a:prstGeom>
            <a:solidFill>
              <a:schemeClr val="bg2">
                <a:lumMod val="9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2189" y="1129074"/>
              <a:ext cx="160638" cy="160637"/>
            </a:xfrm>
            <a:prstGeom prst="ellipse">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5342827" y="1070893"/>
              <a:ext cx="1800493"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a:t>
              </a:r>
              <a:r>
                <a:rPr lang="en-US" b="1" dirty="0" smtClean="0">
                  <a:latin typeface="Times New Roman" pitchFamily="18" charset="0"/>
                  <a:cs typeface="Times New Roman" pitchFamily="18" charset="0"/>
                </a:rPr>
                <a:t> Off-Line</a:t>
              </a:r>
            </a:p>
          </p:txBody>
        </p:sp>
        <p:sp>
          <p:nvSpPr>
            <p:cNvPr id="11" name="Oval 10"/>
            <p:cNvSpPr/>
            <p:nvPr/>
          </p:nvSpPr>
          <p:spPr>
            <a:xfrm>
              <a:off x="5182189" y="1565754"/>
              <a:ext cx="160638" cy="160637"/>
            </a:xfrm>
            <a:prstGeom prst="ellipse">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TextBox 11"/>
            <p:cNvSpPr txBox="1"/>
            <p:nvPr/>
          </p:nvSpPr>
          <p:spPr>
            <a:xfrm>
              <a:off x="5342827" y="1507572"/>
              <a:ext cx="1774845" cy="369332"/>
            </a:xfrm>
            <a:prstGeom prst="rect">
              <a:avLst/>
            </a:prstGeom>
            <a:noFill/>
          </p:spPr>
          <p:txBody>
            <a:bodyPr wrap="none" rtlCol="0">
              <a:spAutoFit/>
            </a:bodyPr>
            <a:lstStyle/>
            <a:p>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On-Line</a:t>
              </a:r>
            </a:p>
          </p:txBody>
        </p:sp>
      </p:grpSp>
      <p:pic>
        <p:nvPicPr>
          <p:cNvPr id="15" name="Picture 14"/>
          <p:cNvPicPr>
            <a:picLocks noChangeAspect="1"/>
          </p:cNvPicPr>
          <p:nvPr/>
        </p:nvPicPr>
        <p:blipFill>
          <a:blip r:embed="rId2" cstate="print"/>
          <a:stretch>
            <a:fillRect/>
          </a:stretch>
        </p:blipFill>
        <p:spPr>
          <a:xfrm>
            <a:off x="279438" y="3481694"/>
            <a:ext cx="1880442" cy="1274310"/>
          </a:xfrm>
          <a:prstGeom prst="rect">
            <a:avLst/>
          </a:prstGeom>
        </p:spPr>
      </p:pic>
      <p:pic>
        <p:nvPicPr>
          <p:cNvPr id="21" name="Picture 15" descr="User gre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336" y="1623701"/>
            <a:ext cx="34780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16"/>
          <p:cNvSpPr txBox="1">
            <a:spLocks noChangeArrowheads="1"/>
          </p:cNvSpPr>
          <p:nvPr/>
        </p:nvSpPr>
        <p:spPr bwMode="auto">
          <a:xfrm>
            <a:off x="20807" y="2055501"/>
            <a:ext cx="135485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p>
          <a:p>
            <a:pPr algn="ctr" eaLnBrk="1" hangingPunct="1"/>
            <a:r>
              <a:rPr lang="en-US" altLang="ko-KR" sz="1800" b="0" dirty="0" err="1" smtClean="0">
                <a:latin typeface="Times New Roman" pitchFamily="18" charset="0"/>
                <a:cs typeface="Times New Roman" pitchFamily="18" charset="0"/>
              </a:rPr>
              <a:t>đơn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vị</a:t>
            </a:r>
            <a:r>
              <a:rPr lang="en-US" altLang="ko-KR" sz="1800" b="0" dirty="0" smtClean="0">
                <a:latin typeface="Times New Roman" pitchFamily="18" charset="0"/>
                <a:cs typeface="Times New Roman" pitchFamily="18" charset="0"/>
              </a:rPr>
              <a:t> </a:t>
            </a:r>
          </a:p>
          <a:p>
            <a:pPr algn="ctr" eaLnBrk="1" hangingPunct="1"/>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p:txBody>
      </p:sp>
      <p:pic>
        <p:nvPicPr>
          <p:cNvPr id="24" name="Picture 23"/>
          <p:cNvPicPr>
            <a:picLocks noChangeAspect="1"/>
          </p:cNvPicPr>
          <p:nvPr/>
        </p:nvPicPr>
        <p:blipFill>
          <a:blip r:embed="rId4" cstate="print"/>
          <a:stretch>
            <a:fillRect/>
          </a:stretch>
        </p:blipFill>
        <p:spPr>
          <a:xfrm>
            <a:off x="8037423" y="1584552"/>
            <a:ext cx="609600" cy="609600"/>
          </a:xfrm>
          <a:prstGeom prst="rect">
            <a:avLst/>
          </a:prstGeom>
        </p:spPr>
      </p:pic>
      <p:pic>
        <p:nvPicPr>
          <p:cNvPr id="27" name="Picture 26"/>
          <p:cNvPicPr>
            <a:picLocks noChangeAspect="1"/>
          </p:cNvPicPr>
          <p:nvPr/>
        </p:nvPicPr>
        <p:blipFill>
          <a:blip r:embed="rId5" cstate="print"/>
          <a:stretch>
            <a:fillRect/>
          </a:stretch>
        </p:blipFill>
        <p:spPr>
          <a:xfrm>
            <a:off x="1264443" y="1754596"/>
            <a:ext cx="609600" cy="609600"/>
          </a:xfrm>
          <a:prstGeom prst="rect">
            <a:avLst/>
          </a:prstGeom>
        </p:spPr>
      </p:pic>
      <p:pic>
        <p:nvPicPr>
          <p:cNvPr id="23" name="Picture 22"/>
          <p:cNvPicPr>
            <a:picLocks noChangeAspect="1"/>
          </p:cNvPicPr>
          <p:nvPr/>
        </p:nvPicPr>
        <p:blipFill>
          <a:blip r:embed="rId6" cstate="print"/>
          <a:stretch>
            <a:fillRect/>
          </a:stretch>
        </p:blipFill>
        <p:spPr>
          <a:xfrm>
            <a:off x="1538932" y="2053046"/>
            <a:ext cx="497536" cy="497536"/>
          </a:xfrm>
          <a:prstGeom prst="rect">
            <a:avLst/>
          </a:prstGeom>
        </p:spPr>
      </p:pic>
      <p:pic>
        <p:nvPicPr>
          <p:cNvPr id="28" name="Picture 27"/>
          <p:cNvPicPr>
            <a:picLocks noChangeAspect="1"/>
          </p:cNvPicPr>
          <p:nvPr/>
        </p:nvPicPr>
        <p:blipFill>
          <a:blip r:embed="rId7" cstate="print"/>
          <a:stretch>
            <a:fillRect/>
          </a:stretch>
        </p:blipFill>
        <p:spPr>
          <a:xfrm>
            <a:off x="6910254" y="1609952"/>
            <a:ext cx="812800" cy="812800"/>
          </a:xfrm>
          <a:prstGeom prst="rect">
            <a:avLst/>
          </a:prstGeom>
        </p:spPr>
      </p:pic>
      <p:pic>
        <p:nvPicPr>
          <p:cNvPr id="29" name="Picture 28"/>
          <p:cNvPicPr>
            <a:picLocks noChangeAspect="1"/>
          </p:cNvPicPr>
          <p:nvPr/>
        </p:nvPicPr>
        <p:blipFill>
          <a:blip r:embed="rId8" cstate="print"/>
          <a:stretch>
            <a:fillRect/>
          </a:stretch>
        </p:blipFill>
        <p:spPr>
          <a:xfrm>
            <a:off x="2398714" y="1668674"/>
            <a:ext cx="812800" cy="812800"/>
          </a:xfrm>
          <a:prstGeom prst="rect">
            <a:avLst/>
          </a:prstGeom>
        </p:spPr>
      </p:pic>
      <p:cxnSp>
        <p:nvCxnSpPr>
          <p:cNvPr id="31" name="Straight Connector 30"/>
          <p:cNvCxnSpPr/>
          <p:nvPr/>
        </p:nvCxnSpPr>
        <p:spPr>
          <a:xfrm>
            <a:off x="3185656" y="2348348"/>
            <a:ext cx="3992502" cy="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1160802" y="1446344"/>
            <a:ext cx="8838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600" dirty="0" smtClean="0">
                <a:solidFill>
                  <a:schemeClr val="bg1"/>
                </a:solidFill>
                <a:latin typeface="Times New Roman" pitchFamily="18" charset="0"/>
                <a:cs typeface="Times New Roman" pitchFamily="18" charset="0"/>
              </a:rPr>
              <a:t>UDSS</a:t>
            </a:r>
            <a:endParaRPr lang="ko-KR" altLang="en-US" sz="1600" dirty="0">
              <a:solidFill>
                <a:schemeClr val="bg1"/>
              </a:solidFill>
              <a:latin typeface="Times New Roman" pitchFamily="18" charset="0"/>
              <a:cs typeface="Times New Roman" pitchFamily="18" charset="0"/>
            </a:endParaRPr>
          </a:p>
        </p:txBody>
      </p:sp>
      <p:cxnSp>
        <p:nvCxnSpPr>
          <p:cNvPr id="34" name="Straight Arrow Connector 33"/>
          <p:cNvCxnSpPr/>
          <p:nvPr/>
        </p:nvCxnSpPr>
        <p:spPr>
          <a:xfrm flipH="1" flipV="1">
            <a:off x="1991663" y="2191989"/>
            <a:ext cx="407052" cy="156359"/>
          </a:xfrm>
          <a:prstGeom prst="straightConnector1">
            <a:avLst/>
          </a:prstGeom>
          <a:ln w="349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 Box 16"/>
          <p:cNvSpPr txBox="1">
            <a:spLocks noChangeArrowheads="1"/>
          </p:cNvSpPr>
          <p:nvPr/>
        </p:nvSpPr>
        <p:spPr bwMode="auto">
          <a:xfrm>
            <a:off x="3515080" y="1944604"/>
            <a:ext cx="32371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2000" dirty="0" smtClean="0">
                <a:solidFill>
                  <a:schemeClr val="tx2"/>
                </a:solidFill>
                <a:latin typeface="Times New Roman" pitchFamily="18" charset="0"/>
                <a:cs typeface="Times New Roman" pitchFamily="18" charset="0"/>
              </a:rPr>
              <a:t>1. </a:t>
            </a:r>
            <a:r>
              <a:rPr lang="en-US" altLang="ko-KR" sz="2000" dirty="0" err="1" smtClean="0">
                <a:solidFill>
                  <a:schemeClr val="tx2"/>
                </a:solidFill>
                <a:latin typeface="Times New Roman" pitchFamily="18" charset="0"/>
                <a:cs typeface="Times New Roman" pitchFamily="18" charset="0"/>
              </a:rPr>
              <a:t>Đồng</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bộ</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dữ</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liệu</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tự</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động</a:t>
            </a:r>
            <a:endParaRPr lang="ko-KR" altLang="en-US" sz="2000" dirty="0">
              <a:solidFill>
                <a:schemeClr val="tx2"/>
              </a:solidFill>
              <a:latin typeface="Times New Roman" pitchFamily="18" charset="0"/>
              <a:cs typeface="Times New Roman" pitchFamily="18" charset="0"/>
            </a:endParaRPr>
          </a:p>
        </p:txBody>
      </p:sp>
      <p:sp>
        <p:nvSpPr>
          <p:cNvPr id="39" name="Text Box 16"/>
          <p:cNvSpPr txBox="1">
            <a:spLocks noChangeArrowheads="1"/>
          </p:cNvSpPr>
          <p:nvPr/>
        </p:nvSpPr>
        <p:spPr bwMode="auto">
          <a:xfrm>
            <a:off x="3521686" y="2433463"/>
            <a:ext cx="323719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Mẫu</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Thông</a:t>
            </a:r>
            <a:r>
              <a:rPr lang="en-US" altLang="ko-KR" sz="1800" b="0" dirty="0" smtClean="0">
                <a:latin typeface="Times New Roman" pitchFamily="18" charset="0"/>
                <a:cs typeface="Times New Roman" pitchFamily="18" charset="0"/>
              </a:rPr>
              <a:t> tin </a:t>
            </a:r>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Phản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hồi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p:txBody>
      </p:sp>
      <p:pic>
        <p:nvPicPr>
          <p:cNvPr id="40" name="Picture 18" descr="User red"/>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198428" y="1641300"/>
            <a:ext cx="345116"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 Box 19"/>
          <p:cNvSpPr txBox="1">
            <a:spLocks noChangeArrowheads="1"/>
          </p:cNvSpPr>
          <p:nvPr/>
        </p:nvSpPr>
        <p:spPr bwMode="auto">
          <a:xfrm>
            <a:off x="8712195" y="2020713"/>
            <a:ext cx="135485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p>
          <a:p>
            <a:pPr algn="ctr" eaLnBrk="1" hangingPunct="1"/>
            <a:r>
              <a:rPr lang="en-US" altLang="ko-KR" sz="1800" b="0" dirty="0" smtClean="0">
                <a:latin typeface="Times New Roman" pitchFamily="18" charset="0"/>
                <a:cs typeface="Times New Roman" pitchFamily="18" charset="0"/>
              </a:rPr>
              <a:t>NHNN</a:t>
            </a:r>
            <a:endParaRPr lang="ko-KR" altLang="en-US" sz="1800" b="0" dirty="0">
              <a:latin typeface="Times New Roman" pitchFamily="18" charset="0"/>
              <a:cs typeface="Times New Roman" pitchFamily="18" charset="0"/>
            </a:endParaRPr>
          </a:p>
        </p:txBody>
      </p:sp>
      <p:cxnSp>
        <p:nvCxnSpPr>
          <p:cNvPr id="42" name="Straight Arrow Connector 41"/>
          <p:cNvCxnSpPr/>
          <p:nvPr/>
        </p:nvCxnSpPr>
        <p:spPr>
          <a:xfrm flipH="1">
            <a:off x="7723053" y="2191989"/>
            <a:ext cx="591475" cy="156360"/>
          </a:xfrm>
          <a:prstGeom prst="straightConnector1">
            <a:avLst/>
          </a:prstGeom>
          <a:ln w="349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 Box 16"/>
          <p:cNvSpPr txBox="1">
            <a:spLocks noChangeArrowheads="1"/>
          </p:cNvSpPr>
          <p:nvPr/>
        </p:nvSpPr>
        <p:spPr bwMode="auto">
          <a:xfrm>
            <a:off x="6134373" y="1089643"/>
            <a:ext cx="23645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eaLnBrk="1" hangingPunct="1"/>
            <a:r>
              <a:rPr lang="en-US" altLang="ko-KR" sz="1800" dirty="0" err="1" smtClean="0">
                <a:solidFill>
                  <a:schemeClr val="bg1"/>
                </a:solidFill>
                <a:latin typeface="Times New Roman" pitchFamily="18" charset="0"/>
                <a:cs typeface="Times New Roman" pitchFamily="18" charset="0"/>
              </a:rPr>
              <a:t>Máy</a:t>
            </a:r>
            <a:r>
              <a:rPr lang="en-US" altLang="ko-KR" sz="1800" dirty="0" smtClean="0">
                <a:solidFill>
                  <a:schemeClr val="bg1"/>
                </a:solidFill>
                <a:latin typeface="Times New Roman" pitchFamily="18" charset="0"/>
                <a:cs typeface="Times New Roman" pitchFamily="18" charset="0"/>
              </a:rPr>
              <a:t> </a:t>
            </a:r>
            <a:r>
              <a:rPr lang="en-US" altLang="ko-KR" sz="1800" dirty="0" err="1" smtClean="0">
                <a:solidFill>
                  <a:schemeClr val="bg1"/>
                </a:solidFill>
                <a:latin typeface="Times New Roman" pitchFamily="18" charset="0"/>
                <a:cs typeface="Times New Roman" pitchFamily="18" charset="0"/>
              </a:rPr>
              <a:t>chủ</a:t>
            </a:r>
            <a:r>
              <a:rPr lang="en-US" altLang="ko-KR" sz="1800" dirty="0" smtClean="0">
                <a:solidFill>
                  <a:schemeClr val="bg1"/>
                </a:solidFill>
                <a:latin typeface="Times New Roman" pitchFamily="18" charset="0"/>
                <a:cs typeface="Times New Roman" pitchFamily="18" charset="0"/>
              </a:rPr>
              <a:t> DS </a:t>
            </a:r>
          </a:p>
          <a:p>
            <a:pPr eaLnBrk="1" hangingPunct="1"/>
            <a:r>
              <a:rPr lang="en-US" altLang="ko-KR" sz="1800" dirty="0" err="1" smtClean="0">
                <a:solidFill>
                  <a:schemeClr val="bg1"/>
                </a:solidFill>
                <a:latin typeface="Times New Roman" pitchFamily="18" charset="0"/>
                <a:cs typeface="Times New Roman" pitchFamily="18" charset="0"/>
              </a:rPr>
              <a:t>của</a:t>
            </a:r>
            <a:r>
              <a:rPr lang="en-US" altLang="ko-KR" sz="1800" dirty="0" smtClean="0">
                <a:solidFill>
                  <a:schemeClr val="bg1"/>
                </a:solidFill>
                <a:latin typeface="Times New Roman" pitchFamily="18" charset="0"/>
                <a:cs typeface="Times New Roman" pitchFamily="18" charset="0"/>
              </a:rPr>
              <a:t> NHNN</a:t>
            </a:r>
            <a:endParaRPr lang="ko-KR" altLang="en-US" sz="1800" dirty="0">
              <a:solidFill>
                <a:schemeClr val="bg1"/>
              </a:solidFill>
              <a:latin typeface="Times New Roman" pitchFamily="18" charset="0"/>
              <a:cs typeface="Times New Roman" pitchFamily="18" charset="0"/>
            </a:endParaRPr>
          </a:p>
        </p:txBody>
      </p:sp>
      <p:sp>
        <p:nvSpPr>
          <p:cNvPr id="35" name="제목 1"/>
          <p:cNvSpPr txBox="1">
            <a:spLocks/>
          </p:cNvSpPr>
          <p:nvPr/>
        </p:nvSpPr>
        <p:spPr>
          <a:xfrm>
            <a:off x="177624" y="645526"/>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dirty="0" smtClean="0"/>
              <a:t>- </a:t>
            </a:r>
            <a:r>
              <a:rPr lang="en-US" altLang="ko-KR" dirty="0" err="1" smtClean="0"/>
              <a:t>Các</a:t>
            </a:r>
            <a:r>
              <a:rPr lang="en-US" altLang="ko-KR" dirty="0" smtClean="0"/>
              <a:t> </a:t>
            </a:r>
            <a:r>
              <a:rPr lang="en-US" altLang="ko-KR" dirty="0" err="1" smtClean="0"/>
              <a:t>chức</a:t>
            </a:r>
            <a:r>
              <a:rPr lang="en-US" altLang="ko-KR" dirty="0" smtClean="0"/>
              <a:t> </a:t>
            </a:r>
            <a:r>
              <a:rPr lang="en-US" altLang="ko-KR" dirty="0" err="1" smtClean="0"/>
              <a:t>năng</a:t>
            </a:r>
            <a:r>
              <a:rPr lang="en-US" altLang="ko-KR" dirty="0" smtClean="0"/>
              <a:t> </a:t>
            </a:r>
            <a:r>
              <a:rPr lang="en-US" altLang="ko-KR" dirty="0" err="1" smtClean="0"/>
              <a:t>chính</a:t>
            </a:r>
            <a:r>
              <a:rPr lang="en-US" altLang="ko-KR" dirty="0" smtClean="0"/>
              <a:t> </a:t>
            </a:r>
            <a:r>
              <a:rPr lang="en-US" altLang="ko-KR" dirty="0" err="1" smtClean="0"/>
              <a:t>của</a:t>
            </a:r>
            <a:r>
              <a:rPr lang="en-US" altLang="ko-KR" dirty="0" smtClean="0"/>
              <a:t> UDSS  (1)</a:t>
            </a:r>
            <a:endParaRPr lang="en-US" dirty="0"/>
          </a:p>
        </p:txBody>
      </p:sp>
    </p:spTree>
    <p:extLst>
      <p:ext uri="{BB962C8B-B14F-4D97-AF65-F5344CB8AC3E}">
        <p14:creationId xmlns="" xmlns:p14="http://schemas.microsoft.com/office/powerpoint/2010/main" val="10107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se of E-sig in SG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defPPr>
      </a:lstStyle>
    </a:txDef>
  </a:objectDefaults>
  <a:extraClrSchemeLst/>
</a:theme>
</file>

<file path=ppt/theme/theme2.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사진 - 수평">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사진 - 수평">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사진 - 수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빈 페이지 - 어둡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빈 페이지 - 어둡게">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빈 페이지 - 어둡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of E-sig in SG4</Template>
  <TotalTime>8636</TotalTime>
  <Words>6026</Words>
  <Application>Microsoft Office PowerPoint</Application>
  <PresentationFormat>A4 Paper (210x297 mm)</PresentationFormat>
  <Paragraphs>835</Paragraphs>
  <Slides>65</Slides>
  <Notes>9</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use of E-sig in SG4</vt:lpstr>
      <vt:lpstr>title</vt:lpstr>
      <vt:lpstr>사진 - 수평</vt:lpstr>
      <vt:lpstr>빈 페이지 - 어둡게</vt:lpstr>
      <vt:lpstr>Slide 1</vt:lpstr>
      <vt:lpstr>Slide 2</vt:lpstr>
      <vt:lpstr>I. Giới thiệu chung về hệ thống báo cáo mới của NHNN</vt:lpstr>
      <vt:lpstr>Slide 4</vt:lpstr>
      <vt:lpstr>1.1. Tổng quan về hệ thống thu thập dữ liệu (Data Submission System)</vt:lpstr>
      <vt:lpstr>1.1.Tổng quan về hệ thống thu thập dữ liệu (Data Submission System)</vt:lpstr>
      <vt:lpstr>Slide 7</vt:lpstr>
      <vt:lpstr>  1.2. Tổng quan về UDSS   </vt:lpstr>
      <vt:lpstr>  1.2. Tổng quan về UDSS   </vt:lpstr>
      <vt:lpstr>- Các chức năng chính của UDSS (2)</vt:lpstr>
      <vt:lpstr>Slide 11</vt:lpstr>
      <vt:lpstr>  1.2. Tổng quan về UDSS  </vt:lpstr>
      <vt:lpstr>Slide 13</vt:lpstr>
      <vt:lpstr> 1.3. Tổng quan về Cổng thu thập dữ liệu (Data Submission Portal) </vt:lpstr>
      <vt:lpstr>- Các chức năng chính</vt:lpstr>
      <vt:lpstr>- Hỗ trợ của chương trình</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2.3.1. Upload nhiều file – Chọn định dạng.</vt:lpstr>
      <vt:lpstr>2.3.1. Upload nhiều file– Chọn định dạng (1)</vt:lpstr>
      <vt:lpstr>2.3.1. Upload nhiều file– Upload Files (2)</vt:lpstr>
      <vt:lpstr>2.3.1. Upload nhiều file – Kiểm tra dữ liệu (1)</vt:lpstr>
      <vt:lpstr>2.3.1. Upload nhiều file – Kiểm tra dữ liệu (2)</vt:lpstr>
      <vt:lpstr>2.3.1. Upload nhiều file – Gửi tới NHNN</vt:lpstr>
      <vt:lpstr>3. Quy định về tên file báo cáo</vt:lpstr>
      <vt:lpstr>3. Quy định về tên file báo cáo </vt:lpstr>
      <vt:lpstr>3. Quy định về tên file báo cáo   </vt:lpstr>
      <vt:lpstr>3. Quy định về tên file báo cáo  </vt:lpstr>
      <vt:lpstr>3. Quy định về tên file báo cáo  </vt:lpstr>
      <vt:lpstr>3. Quy định về tên file báo cáo  </vt:lpstr>
      <vt:lpstr>3. Quy định về tên file báo cáo   </vt:lpstr>
      <vt:lpstr>4. Quy định nội dung file báo cáo    </vt:lpstr>
      <vt:lpstr>4. Quy định nội dung file báo cáo     </vt:lpstr>
      <vt:lpstr>4. Quy định nội dung file báo cáo   </vt:lpstr>
      <vt:lpstr>Slide 61</vt:lpstr>
      <vt:lpstr>5. Hướng dẫn đăng ký IP và đăng ký chữ ký số   </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ted</dc:creator>
  <cp:lastModifiedBy>Dell</cp:lastModifiedBy>
  <cp:revision>213</cp:revision>
  <dcterms:created xsi:type="dcterms:W3CDTF">2016-03-23T01:59:20Z</dcterms:created>
  <dcterms:modified xsi:type="dcterms:W3CDTF">2016-04-14T08:39:11Z</dcterms:modified>
</cp:coreProperties>
</file>