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  <p:sldMasterId id="2147483664" r:id="rId2"/>
  </p:sldMasterIdLst>
  <p:notesMasterIdLst>
    <p:notesMasterId r:id="rId119"/>
  </p:notesMasterIdLst>
  <p:sldIdLst>
    <p:sldId id="1108" r:id="rId3"/>
    <p:sldId id="846" r:id="rId4"/>
    <p:sldId id="847" r:id="rId5"/>
    <p:sldId id="848" r:id="rId6"/>
    <p:sldId id="1034" r:id="rId7"/>
    <p:sldId id="850" r:id="rId8"/>
    <p:sldId id="851" r:id="rId9"/>
    <p:sldId id="852" r:id="rId10"/>
    <p:sldId id="853" r:id="rId11"/>
    <p:sldId id="854" r:id="rId12"/>
    <p:sldId id="855" r:id="rId13"/>
    <p:sldId id="856" r:id="rId14"/>
    <p:sldId id="857" r:id="rId15"/>
    <p:sldId id="858" r:id="rId16"/>
    <p:sldId id="859" r:id="rId17"/>
    <p:sldId id="860" r:id="rId18"/>
    <p:sldId id="861" r:id="rId19"/>
    <p:sldId id="862" r:id="rId20"/>
    <p:sldId id="863" r:id="rId21"/>
    <p:sldId id="864" r:id="rId22"/>
    <p:sldId id="865" r:id="rId23"/>
    <p:sldId id="866" r:id="rId24"/>
    <p:sldId id="867" r:id="rId25"/>
    <p:sldId id="868" r:id="rId26"/>
    <p:sldId id="869" r:id="rId27"/>
    <p:sldId id="870" r:id="rId28"/>
    <p:sldId id="1035" r:id="rId29"/>
    <p:sldId id="873" r:id="rId30"/>
    <p:sldId id="874" r:id="rId31"/>
    <p:sldId id="875" r:id="rId32"/>
    <p:sldId id="904" r:id="rId33"/>
    <p:sldId id="1110" r:id="rId34"/>
    <p:sldId id="1111" r:id="rId35"/>
    <p:sldId id="1112" r:id="rId36"/>
    <p:sldId id="1113" r:id="rId37"/>
    <p:sldId id="1114" r:id="rId38"/>
    <p:sldId id="1115" r:id="rId39"/>
    <p:sldId id="1116" r:id="rId40"/>
    <p:sldId id="1144" r:id="rId41"/>
    <p:sldId id="1145" r:id="rId42"/>
    <p:sldId id="1146" r:id="rId43"/>
    <p:sldId id="1117" r:id="rId44"/>
    <p:sldId id="1118" r:id="rId45"/>
    <p:sldId id="1119" r:id="rId46"/>
    <p:sldId id="1120" r:id="rId47"/>
    <p:sldId id="1121" r:id="rId48"/>
    <p:sldId id="1122" r:id="rId49"/>
    <p:sldId id="1123" r:id="rId50"/>
    <p:sldId id="1124" r:id="rId51"/>
    <p:sldId id="1125" r:id="rId52"/>
    <p:sldId id="1126" r:id="rId53"/>
    <p:sldId id="1127" r:id="rId54"/>
    <p:sldId id="1128" r:id="rId55"/>
    <p:sldId id="1129" r:id="rId56"/>
    <p:sldId id="1130" r:id="rId57"/>
    <p:sldId id="1131" r:id="rId58"/>
    <p:sldId id="1132" r:id="rId59"/>
    <p:sldId id="1133" r:id="rId60"/>
    <p:sldId id="1134" r:id="rId61"/>
    <p:sldId id="1135" r:id="rId62"/>
    <p:sldId id="1136" r:id="rId63"/>
    <p:sldId id="1137" r:id="rId64"/>
    <p:sldId id="1138" r:id="rId65"/>
    <p:sldId id="1139" r:id="rId66"/>
    <p:sldId id="1140" r:id="rId67"/>
    <p:sldId id="1141" r:id="rId68"/>
    <p:sldId id="1142" r:id="rId69"/>
    <p:sldId id="1143" r:id="rId70"/>
    <p:sldId id="893" r:id="rId71"/>
    <p:sldId id="895" r:id="rId72"/>
    <p:sldId id="896" r:id="rId73"/>
    <p:sldId id="897" r:id="rId74"/>
    <p:sldId id="898" r:id="rId75"/>
    <p:sldId id="899" r:id="rId76"/>
    <p:sldId id="900" r:id="rId77"/>
    <p:sldId id="901" r:id="rId78"/>
    <p:sldId id="902" r:id="rId79"/>
    <p:sldId id="903" r:id="rId80"/>
    <p:sldId id="905" r:id="rId81"/>
    <p:sldId id="907" r:id="rId82"/>
    <p:sldId id="908" r:id="rId83"/>
    <p:sldId id="909" r:id="rId84"/>
    <p:sldId id="910" r:id="rId85"/>
    <p:sldId id="911" r:id="rId86"/>
    <p:sldId id="912" r:id="rId87"/>
    <p:sldId id="913" r:id="rId88"/>
    <p:sldId id="914" r:id="rId89"/>
    <p:sldId id="915" r:id="rId90"/>
    <p:sldId id="916" r:id="rId91"/>
    <p:sldId id="917" r:id="rId92"/>
    <p:sldId id="923" r:id="rId93"/>
    <p:sldId id="924" r:id="rId94"/>
    <p:sldId id="925" r:id="rId95"/>
    <p:sldId id="926" r:id="rId96"/>
    <p:sldId id="927" r:id="rId97"/>
    <p:sldId id="928" r:id="rId98"/>
    <p:sldId id="929" r:id="rId99"/>
    <p:sldId id="930" r:id="rId100"/>
    <p:sldId id="931" r:id="rId101"/>
    <p:sldId id="932" r:id="rId102"/>
    <p:sldId id="933" r:id="rId103"/>
    <p:sldId id="934" r:id="rId104"/>
    <p:sldId id="935" r:id="rId105"/>
    <p:sldId id="937" r:id="rId106"/>
    <p:sldId id="938" r:id="rId107"/>
    <p:sldId id="939" r:id="rId108"/>
    <p:sldId id="940" r:id="rId109"/>
    <p:sldId id="949" r:id="rId110"/>
    <p:sldId id="950" r:id="rId111"/>
    <p:sldId id="951" r:id="rId112"/>
    <p:sldId id="952" r:id="rId113"/>
    <p:sldId id="953" r:id="rId114"/>
    <p:sldId id="954" r:id="rId115"/>
    <p:sldId id="955" r:id="rId116"/>
    <p:sldId id="956" r:id="rId117"/>
    <p:sldId id="1106" r:id="rId118"/>
  </p:sldIdLst>
  <p:sldSz cx="9906000" cy="6858000" type="A4"/>
  <p:notesSz cx="6745288" cy="98821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890">
          <p15:clr>
            <a:srgbClr val="A4A3A4"/>
          </p15:clr>
        </p15:guide>
        <p15:guide id="2" orient="horz" pos="3974">
          <p15:clr>
            <a:srgbClr val="A4A3A4"/>
          </p15:clr>
        </p15:guide>
        <p15:guide id="3" pos="3120">
          <p15:clr>
            <a:srgbClr val="A4A3A4"/>
          </p15:clr>
        </p15:guide>
        <p15:guide id="4" pos="5978">
          <p15:clr>
            <a:srgbClr val="A4A3A4"/>
          </p15:clr>
        </p15:guide>
        <p15:guide id="5" pos="262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13" userDrawn="1">
          <p15:clr>
            <a:srgbClr val="A4A3A4"/>
          </p15:clr>
        </p15:guide>
        <p15:guide id="2" pos="2126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odal.byun" initials="h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FF"/>
    <a:srgbClr val="4F81BD"/>
    <a:srgbClr val="B8BABF"/>
    <a:srgbClr val="4687BE"/>
    <a:srgbClr val="F2BC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25E5076-3810-47DD-B79F-674D7AD40C01}" styleName="어두운 스타일 1 - 강조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밝은 스타일 3 - 강조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21" autoAdjust="0"/>
    <p:restoredTop sz="95736" autoAdjust="0"/>
  </p:normalViewPr>
  <p:slideViewPr>
    <p:cSldViewPr>
      <p:cViewPr varScale="1">
        <p:scale>
          <a:sx n="94" d="100"/>
          <a:sy n="94" d="100"/>
        </p:scale>
        <p:origin x="-666" y="-84"/>
      </p:cViewPr>
      <p:guideLst>
        <p:guide orient="horz" pos="890"/>
        <p:guide orient="horz" pos="3974"/>
        <p:guide pos="3120"/>
        <p:guide pos="5978"/>
        <p:guide pos="26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294"/>
    </p:cViewPr>
  </p:sorterViewPr>
  <p:notesViewPr>
    <p:cSldViewPr>
      <p:cViewPr>
        <p:scale>
          <a:sx n="200" d="100"/>
          <a:sy n="200" d="100"/>
        </p:scale>
        <p:origin x="1464" y="-1470"/>
      </p:cViewPr>
      <p:guideLst>
        <p:guide orient="horz" pos="3113"/>
        <p:guide pos="212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theme" Target="theme/theme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16" Type="http://schemas.openxmlformats.org/officeDocument/2006/relationships/slide" Target="slides/slide114.xml"/><Relationship Id="rId124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slide" Target="slides/slide112.xml"/><Relationship Id="rId119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commentAuthors" Target="commentAuthor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22958" cy="494109"/>
          </a:xfrm>
          <a:prstGeom prst="rect">
            <a:avLst/>
          </a:prstGeom>
        </p:spPr>
        <p:txBody>
          <a:bodyPr vert="horz" lIns="90486" tIns="45243" rIns="90486" bIns="45243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20771" y="2"/>
            <a:ext cx="2922958" cy="494109"/>
          </a:xfrm>
          <a:prstGeom prst="rect">
            <a:avLst/>
          </a:prstGeom>
        </p:spPr>
        <p:txBody>
          <a:bodyPr vert="horz" lIns="90486" tIns="45243" rIns="90486" bIns="45243" rtlCol="0"/>
          <a:lstStyle>
            <a:lvl1pPr algn="r">
              <a:defRPr sz="1200"/>
            </a:lvl1pPr>
          </a:lstStyle>
          <a:p>
            <a:fld id="{3B0744CF-7AE4-44ED-A7B2-F7D86FC7C24D}" type="datetimeFigureOut">
              <a:rPr lang="ko-KR" altLang="en-US" smtClean="0"/>
              <a:pPr/>
              <a:t>2016-08-19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96913" y="741363"/>
            <a:ext cx="5351462" cy="3705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86" tIns="45243" rIns="90486" bIns="45243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4530" y="4694039"/>
            <a:ext cx="5396230" cy="4446985"/>
          </a:xfrm>
          <a:prstGeom prst="rect">
            <a:avLst/>
          </a:prstGeom>
        </p:spPr>
        <p:txBody>
          <a:bodyPr vert="horz" lIns="90486" tIns="45243" rIns="90486" bIns="45243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386365"/>
            <a:ext cx="2922958" cy="494109"/>
          </a:xfrm>
          <a:prstGeom prst="rect">
            <a:avLst/>
          </a:prstGeom>
        </p:spPr>
        <p:txBody>
          <a:bodyPr vert="horz" lIns="90486" tIns="45243" rIns="90486" bIns="45243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20771" y="9386365"/>
            <a:ext cx="2922958" cy="494109"/>
          </a:xfrm>
          <a:prstGeom prst="rect">
            <a:avLst/>
          </a:prstGeom>
        </p:spPr>
        <p:txBody>
          <a:bodyPr vert="horz" lIns="90486" tIns="45243" rIns="90486" bIns="45243" rtlCol="0" anchor="b"/>
          <a:lstStyle>
            <a:lvl1pPr algn="r">
              <a:defRPr sz="1200"/>
            </a:lvl1pPr>
          </a:lstStyle>
          <a:p>
            <a:fld id="{F5875830-1610-4EE9-AE4F-AE1882FC93E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89649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96913" y="741363"/>
            <a:ext cx="5351462" cy="37052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1E4C8-E16E-43A7-A57F-E9CAC4F307D0}" type="slidenum">
              <a:rPr lang="en-US" altLang="ko-KR" smtClean="0">
                <a:solidFill>
                  <a:prstClr val="black"/>
                </a:solidFill>
              </a:rPr>
              <a:pPr/>
              <a:t>0</a:t>
            </a:fld>
            <a:endParaRPr lang="en-US" altLang="ko-K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673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기본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793307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0117027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3214826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8818585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3674275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4986919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35302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028278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.상단텍스트없음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7300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기본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1546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.기본 세로2분할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상단텍스트없음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.상단텍스트없음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0699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9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8516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839892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36536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83336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12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image" Target="../media/image7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4088904" y="6562840"/>
            <a:ext cx="2016223" cy="238337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defRPr/>
            </a:pPr>
            <a:fld id="{1CA1875D-02C3-425A-8DA7-5C8838A02DE2}" type="slidenum">
              <a:rPr lang="en-US" altLang="ko-KR" sz="1200" smtClean="0">
                <a:solidFill>
                  <a:srgbClr val="000000"/>
                </a:solidFill>
                <a:latin typeface="+mn-ea"/>
                <a:ea typeface="+mn-ea"/>
                <a:cs typeface="Arial" pitchFamily="34" charset="0"/>
              </a:rPr>
              <a:pPr algn="ctr" eaLnBrk="1" hangingPunct="1">
                <a:defRPr/>
              </a:pPr>
              <a:t>‹#›</a:t>
            </a:fld>
            <a:endParaRPr lang="en-US" altLang="ko-KR" sz="1200" dirty="0">
              <a:solidFill>
                <a:srgbClr val="000000"/>
              </a:solidFill>
              <a:latin typeface="+mn-ea"/>
              <a:ea typeface="+mn-ea"/>
              <a:cs typeface="Arial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896"/>
          <a:stretch/>
        </p:blipFill>
        <p:spPr bwMode="auto">
          <a:xfrm>
            <a:off x="-15552" y="613149"/>
            <a:ext cx="9900000" cy="53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직사각형 20"/>
          <p:cNvSpPr/>
          <p:nvPr userDrawn="1"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6122671" y="6430552"/>
            <a:ext cx="1263451" cy="376653"/>
          </a:xfrm>
          <a:prstGeom prst="rect">
            <a:avLst/>
          </a:prstGeom>
        </p:spPr>
      </p:pic>
      <p:pic>
        <p:nvPicPr>
          <p:cNvPr id="9" name="그림 8" descr="mitec-logo-transparent"/>
          <p:cNvPicPr/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435" y="6473517"/>
            <a:ext cx="965835" cy="307340"/>
          </a:xfrm>
          <a:prstGeom prst="rect">
            <a:avLst/>
          </a:prstGeom>
          <a:noFill/>
        </p:spPr>
      </p:pic>
      <p:pic>
        <p:nvPicPr>
          <p:cNvPr id="10" name="그림 9" descr="C:\Users\Administrator\Desktop\FullColor.png"/>
          <p:cNvPicPr/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541" y="6403667"/>
            <a:ext cx="1158875" cy="3975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그림 1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00472" y="6403666"/>
            <a:ext cx="717456" cy="3716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4" r:id="rId3"/>
    <p:sldLayoutId id="2147483653" r:id="rId4"/>
    <p:sldLayoutId id="2147483662" r:id="rId5"/>
    <p:sldLayoutId id="2147483663" r:id="rId6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8600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7" r:id="rId12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  <a:sym typeface="Gill Sans Light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Gill Sans Light" charset="0"/>
          <a:ea typeface="ヒラギノ角ゴ ProN W3" charset="-128"/>
          <a:cs typeface="ヒラギノ角ゴ ProN W3" charset="-128"/>
          <a:sym typeface="Gill Sans Light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Gill Sans Light" charset="0"/>
          <a:ea typeface="ヒラギノ角ゴ ProN W3" charset="-128"/>
          <a:cs typeface="ヒラギノ角ゴ ProN W3" charset="-128"/>
          <a:sym typeface="Gill Sans Light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Gill Sans Light" charset="0"/>
          <a:ea typeface="ヒラギノ角ゴ ProN W3" charset="-128"/>
          <a:cs typeface="ヒラギノ角ゴ ProN W3" charset="-128"/>
          <a:sym typeface="Gill Sans Light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Gill Sans Light" charset="0"/>
          <a:ea typeface="ヒラギノ角ゴ ProN W3" charset="-128"/>
          <a:cs typeface="ヒラギノ角ゴ ProN W3" charset="-128"/>
          <a:sym typeface="Gill Sans Light" charset="0"/>
        </a:defRPr>
      </a:lvl5pPr>
      <a:lvl6pPr marL="261176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Gill Sans Light" charset="0"/>
          <a:ea typeface="ヒラギノ角ゴ ProN W3" charset="-128"/>
          <a:cs typeface="ヒラギノ角ゴ ProN W3" charset="-128"/>
          <a:sym typeface="Gill Sans Light" charset="0"/>
        </a:defRPr>
      </a:lvl6pPr>
      <a:lvl7pPr marL="522352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Gill Sans Light" charset="0"/>
          <a:ea typeface="ヒラギノ角ゴ ProN W3" charset="-128"/>
          <a:cs typeface="ヒラギノ角ゴ ProN W3" charset="-128"/>
          <a:sym typeface="Gill Sans Light" charset="0"/>
        </a:defRPr>
      </a:lvl7pPr>
      <a:lvl8pPr marL="783528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Gill Sans Light" charset="0"/>
          <a:ea typeface="ヒラギノ角ゴ ProN W3" charset="-128"/>
          <a:cs typeface="ヒラギノ角ゴ ProN W3" charset="-128"/>
          <a:sym typeface="Gill Sans Light" charset="0"/>
        </a:defRPr>
      </a:lvl8pPr>
      <a:lvl9pPr marL="1044704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Gill Sans Light" charset="0"/>
          <a:ea typeface="ヒラギノ角ゴ ProN W3" charset="-128"/>
          <a:cs typeface="ヒラギノ角ゴ ProN W3" charset="-128"/>
          <a:sym typeface="Gill Sans Light" charset="0"/>
        </a:defRPr>
      </a:lvl9pPr>
    </p:titleStyle>
    <p:bodyStyle>
      <a:lvl1pPr algn="ctr" rtl="0" eaLnBrk="1" fontAlgn="base" hangingPunct="1">
        <a:spcBef>
          <a:spcPct val="0"/>
        </a:spcBef>
        <a:spcAft>
          <a:spcPct val="0"/>
        </a:spcAft>
        <a:defRPr sz="1942" kern="12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1942" kern="12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1942" kern="12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1942" kern="12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1942" kern="12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5pPr>
      <a:lvl6pPr marL="1436468" indent="-130589" algn="l" defTabSz="522352" rtl="0" eaLnBrk="1" latinLnBrk="0" hangingPunct="1">
        <a:lnSpc>
          <a:spcPct val="90000"/>
        </a:lnSpc>
        <a:spcBef>
          <a:spcPts val="286"/>
        </a:spcBef>
        <a:buFont typeface="Arial"/>
        <a:buChar char="•"/>
        <a:defRPr sz="1028" kern="1200">
          <a:solidFill>
            <a:schemeClr val="tx1"/>
          </a:solidFill>
          <a:latin typeface="+mn-lt"/>
          <a:ea typeface="+mn-ea"/>
          <a:cs typeface="+mn-cs"/>
        </a:defRPr>
      </a:lvl6pPr>
      <a:lvl7pPr marL="1697645" indent="-130589" algn="l" defTabSz="522352" rtl="0" eaLnBrk="1" latinLnBrk="0" hangingPunct="1">
        <a:lnSpc>
          <a:spcPct val="90000"/>
        </a:lnSpc>
        <a:spcBef>
          <a:spcPts val="286"/>
        </a:spcBef>
        <a:buFont typeface="Arial"/>
        <a:buChar char="•"/>
        <a:defRPr sz="1028" kern="1200">
          <a:solidFill>
            <a:schemeClr val="tx1"/>
          </a:solidFill>
          <a:latin typeface="+mn-lt"/>
          <a:ea typeface="+mn-ea"/>
          <a:cs typeface="+mn-cs"/>
        </a:defRPr>
      </a:lvl7pPr>
      <a:lvl8pPr marL="1958821" indent="-130589" algn="l" defTabSz="522352" rtl="0" eaLnBrk="1" latinLnBrk="0" hangingPunct="1">
        <a:lnSpc>
          <a:spcPct val="90000"/>
        </a:lnSpc>
        <a:spcBef>
          <a:spcPts val="286"/>
        </a:spcBef>
        <a:buFont typeface="Arial"/>
        <a:buChar char="•"/>
        <a:defRPr sz="1028" kern="1200">
          <a:solidFill>
            <a:schemeClr val="tx1"/>
          </a:solidFill>
          <a:latin typeface="+mn-lt"/>
          <a:ea typeface="+mn-ea"/>
          <a:cs typeface="+mn-cs"/>
        </a:defRPr>
      </a:lvl8pPr>
      <a:lvl9pPr marL="2219996" indent="-130589" algn="l" defTabSz="522352" rtl="0" eaLnBrk="1" latinLnBrk="0" hangingPunct="1">
        <a:lnSpc>
          <a:spcPct val="90000"/>
        </a:lnSpc>
        <a:spcBef>
          <a:spcPts val="286"/>
        </a:spcBef>
        <a:buFont typeface="Arial"/>
        <a:buChar char="•"/>
        <a:defRPr sz="102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22352" rtl="0" eaLnBrk="1" latinLnBrk="0" hangingPunct="1">
        <a:defRPr sz="1028" kern="1200">
          <a:solidFill>
            <a:schemeClr val="tx1"/>
          </a:solidFill>
          <a:latin typeface="+mn-lt"/>
          <a:ea typeface="+mn-ea"/>
          <a:cs typeface="+mn-cs"/>
        </a:defRPr>
      </a:lvl1pPr>
      <a:lvl2pPr marL="261176" algn="l" defTabSz="522352" rtl="0" eaLnBrk="1" latinLnBrk="0" hangingPunct="1">
        <a:defRPr sz="1028" kern="1200">
          <a:solidFill>
            <a:schemeClr val="tx1"/>
          </a:solidFill>
          <a:latin typeface="+mn-lt"/>
          <a:ea typeface="+mn-ea"/>
          <a:cs typeface="+mn-cs"/>
        </a:defRPr>
      </a:lvl2pPr>
      <a:lvl3pPr marL="522352" algn="l" defTabSz="522352" rtl="0" eaLnBrk="1" latinLnBrk="0" hangingPunct="1">
        <a:defRPr sz="1028" kern="1200">
          <a:solidFill>
            <a:schemeClr val="tx1"/>
          </a:solidFill>
          <a:latin typeface="+mn-lt"/>
          <a:ea typeface="+mn-ea"/>
          <a:cs typeface="+mn-cs"/>
        </a:defRPr>
      </a:lvl3pPr>
      <a:lvl4pPr marL="783528" algn="l" defTabSz="522352" rtl="0" eaLnBrk="1" latinLnBrk="0" hangingPunct="1">
        <a:defRPr sz="1028" kern="1200">
          <a:solidFill>
            <a:schemeClr val="tx1"/>
          </a:solidFill>
          <a:latin typeface="+mn-lt"/>
          <a:ea typeface="+mn-ea"/>
          <a:cs typeface="+mn-cs"/>
        </a:defRPr>
      </a:lvl4pPr>
      <a:lvl5pPr marL="1044704" algn="l" defTabSz="522352" rtl="0" eaLnBrk="1" latinLnBrk="0" hangingPunct="1">
        <a:defRPr sz="1028" kern="1200">
          <a:solidFill>
            <a:schemeClr val="tx1"/>
          </a:solidFill>
          <a:latin typeface="+mn-lt"/>
          <a:ea typeface="+mn-ea"/>
          <a:cs typeface="+mn-cs"/>
        </a:defRPr>
      </a:lvl5pPr>
      <a:lvl6pPr marL="1305880" algn="l" defTabSz="522352" rtl="0" eaLnBrk="1" latinLnBrk="0" hangingPunct="1">
        <a:defRPr sz="1028" kern="1200">
          <a:solidFill>
            <a:schemeClr val="tx1"/>
          </a:solidFill>
          <a:latin typeface="+mn-lt"/>
          <a:ea typeface="+mn-ea"/>
          <a:cs typeface="+mn-cs"/>
        </a:defRPr>
      </a:lvl6pPr>
      <a:lvl7pPr marL="1567056" algn="l" defTabSz="522352" rtl="0" eaLnBrk="1" latinLnBrk="0" hangingPunct="1">
        <a:defRPr sz="1028" kern="1200">
          <a:solidFill>
            <a:schemeClr val="tx1"/>
          </a:solidFill>
          <a:latin typeface="+mn-lt"/>
          <a:ea typeface="+mn-ea"/>
          <a:cs typeface="+mn-cs"/>
        </a:defRPr>
      </a:lvl7pPr>
      <a:lvl8pPr marL="1828232" algn="l" defTabSz="522352" rtl="0" eaLnBrk="1" latinLnBrk="0" hangingPunct="1">
        <a:defRPr sz="1028" kern="1200">
          <a:solidFill>
            <a:schemeClr val="tx1"/>
          </a:solidFill>
          <a:latin typeface="+mn-lt"/>
          <a:ea typeface="+mn-ea"/>
          <a:cs typeface="+mn-cs"/>
        </a:defRPr>
      </a:lvl8pPr>
      <a:lvl9pPr marL="2089408" algn="l" defTabSz="522352" rtl="0" eaLnBrk="1" latinLnBrk="0" hangingPunct="1">
        <a:defRPr sz="10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1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7.png"/></Relationships>
</file>

<file path=ppt/slides/_rels/slide1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8.png"/></Relationships>
</file>

<file path=ppt/slides/_rels/slide1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9.png"/></Relationships>
</file>

<file path=ppt/slides/_rels/slide1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0.png"/></Relationships>
</file>

<file path=ppt/slides/_rels/slide1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1.png"/></Relationships>
</file>

<file path=ppt/slides/_rels/slide1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sbv.gov.vn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4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png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5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5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png"/></Relationships>
</file>

<file path=ppt/slides/_rels/slide5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png"/></Relationships>
</file>

<file path=ppt/slides/_rels/slide5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png"/></Relationships>
</file>

<file path=ppt/slides/_rels/slide5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png"/></Relationships>
</file>

<file path=ppt/slides/_rels/slide5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png"/></Relationships>
</file>

<file path=ppt/slides/_rels/slide5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png"/></Relationships>
</file>

<file path=ppt/slides/_rels/slide5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5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tiff"/><Relationship Id="rId3" Type="http://schemas.microsoft.com/office/2007/relationships/hdphoto" Target="../media/hdphoto2.wdp"/><Relationship Id="rId7" Type="http://schemas.openxmlformats.org/officeDocument/2006/relationships/image" Target="../media/image17.tif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tiff"/><Relationship Id="rId5" Type="http://schemas.microsoft.com/office/2007/relationships/hdphoto" Target="../media/hdphoto3.wdp"/><Relationship Id="rId4" Type="http://schemas.openxmlformats.org/officeDocument/2006/relationships/image" Target="../media/image15.png"/></Relationships>
</file>

<file path=ppt/slides/_rels/slide6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png"/></Relationships>
</file>

<file path=ppt/slides/_rels/slide6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7.png"/></Relationships>
</file>

<file path=ppt/slides/_rels/slide6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png"/></Relationships>
</file>

<file path=ppt/slides/_rels/slide6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png"/></Relationships>
</file>

<file path=ppt/slides/_rels/slide6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0.png"/></Relationships>
</file>

<file path=ppt/slides/_rels/slide6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1.png"/></Relationships>
</file>

<file path=ppt/slides/_rels/slide6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2.png"/></Relationships>
</file>

<file path=ppt/slides/_rels/slide6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2.png"/></Relationships>
</file>

<file path=ppt/slides/_rels/slide6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3.png"/></Relationships>
</file>

<file path=ppt/slides/_rels/slide6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tiff"/><Relationship Id="rId3" Type="http://schemas.microsoft.com/office/2007/relationships/hdphoto" Target="../media/hdphoto2.wdp"/><Relationship Id="rId7" Type="http://schemas.openxmlformats.org/officeDocument/2006/relationships/image" Target="../media/image56.tif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5.tiff"/><Relationship Id="rId11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59.tiff"/><Relationship Id="rId4" Type="http://schemas.openxmlformats.org/officeDocument/2006/relationships/image" Target="../media/image54.tiff"/><Relationship Id="rId9" Type="http://schemas.openxmlformats.org/officeDocument/2006/relationships/image" Target="../media/image58.tiff"/></Relationships>
</file>

<file path=ppt/slides/_rels/slide7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0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.xml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9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/>
          <p:cNvSpPr/>
          <p:nvPr/>
        </p:nvSpPr>
        <p:spPr bwMode="gray">
          <a:xfrm>
            <a:off x="4" y="4865578"/>
            <a:ext cx="9905999" cy="199242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1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ko-KR" altLang="en-US" sz="1100" dirty="0">
              <a:solidFill>
                <a:srgbClr val="000000"/>
              </a:solidFill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4379"/>
          <a:stretch/>
        </p:blipFill>
        <p:spPr bwMode="gray">
          <a:xfrm>
            <a:off x="0" y="-1"/>
            <a:ext cx="9906000" cy="6383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직사각형 13"/>
          <p:cNvSpPr/>
          <p:nvPr/>
        </p:nvSpPr>
        <p:spPr bwMode="gray">
          <a:xfrm>
            <a:off x="0" y="933903"/>
            <a:ext cx="9906000" cy="2569584"/>
          </a:xfrm>
          <a:prstGeom prst="rect">
            <a:avLst/>
          </a:prstGeom>
          <a:gradFill>
            <a:gsLst>
              <a:gs pos="100000">
                <a:srgbClr val="90D1F2">
                  <a:alpha val="34000"/>
                </a:srgbClr>
              </a:gs>
              <a:gs pos="0">
                <a:sysClr val="window" lastClr="FFFFFF">
                  <a:alpha val="62000"/>
                </a:sysClr>
              </a:gs>
              <a:gs pos="69000">
                <a:srgbClr val="20A3E4">
                  <a:alpha val="58000"/>
                </a:srgbClr>
              </a:gs>
            </a:gsLst>
            <a:lin ang="1800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>
              <a:defRPr/>
            </a:pPr>
            <a:endParaRPr lang="ko-KR" altLang="en-US" kern="0" dirty="0">
              <a:solidFill>
                <a:sysClr val="window" lastClr="FFFFFF"/>
              </a:solidFill>
              <a:latin typeface="맑은 고딕"/>
              <a:ea typeface="맑은 고딕"/>
            </a:endParaRPr>
          </a:p>
        </p:txBody>
      </p:sp>
      <p:grpSp>
        <p:nvGrpSpPr>
          <p:cNvPr id="17" name="그룹 16"/>
          <p:cNvGrpSpPr/>
          <p:nvPr/>
        </p:nvGrpSpPr>
        <p:grpSpPr bwMode="gray">
          <a:xfrm>
            <a:off x="4" y="1001438"/>
            <a:ext cx="9905999" cy="2425855"/>
            <a:chOff x="1551236" y="1574891"/>
            <a:chExt cx="6696000" cy="2425855"/>
          </a:xfrm>
        </p:grpSpPr>
        <p:sp>
          <p:nvSpPr>
            <p:cNvPr id="18" name="직사각형 17"/>
            <p:cNvSpPr/>
            <p:nvPr/>
          </p:nvSpPr>
          <p:spPr bwMode="gray">
            <a:xfrm flipV="1">
              <a:off x="1551236" y="1574891"/>
              <a:ext cx="6696000" cy="461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19" name="직사각형 18"/>
            <p:cNvSpPr/>
            <p:nvPr/>
          </p:nvSpPr>
          <p:spPr bwMode="gray">
            <a:xfrm flipV="1">
              <a:off x="1551236" y="3738280"/>
              <a:ext cx="6696000" cy="262466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11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6" name="직사각형 15"/>
          <p:cNvSpPr/>
          <p:nvPr/>
        </p:nvSpPr>
        <p:spPr bwMode="gray">
          <a:xfrm>
            <a:off x="205595" y="3193954"/>
            <a:ext cx="95365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  <a:scene3d>
              <a:camera prst="orthographicFront"/>
              <a:lightRig rig="harsh" dir="tl"/>
            </a:scene3d>
            <a:sp3d contourW="38100" prstMaterial="flat">
              <a:bevelT w="1270" h="63500" prst="artDeco"/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pPr algn="r"/>
            <a:r>
              <a:rPr lang="en-US" altLang="ko-KR" sz="1400" dirty="0"/>
              <a:t>July-2016</a:t>
            </a:r>
            <a:endParaRPr lang="en-US" altLang="ko-KR" dirty="0"/>
          </a:p>
        </p:txBody>
      </p:sp>
      <p:sp>
        <p:nvSpPr>
          <p:cNvPr id="11" name="TextBox 34"/>
          <p:cNvSpPr txBox="1">
            <a:spLocks noChangeArrowheads="1"/>
          </p:cNvSpPr>
          <p:nvPr/>
        </p:nvSpPr>
        <p:spPr bwMode="gray">
          <a:xfrm>
            <a:off x="200472" y="1309991"/>
            <a:ext cx="9504461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  <a:scene3d>
              <a:camera prst="orthographicFront"/>
              <a:lightRig rig="harsh" dir="tl"/>
            </a:scene3d>
            <a:sp3d contourW="38100" prstMaterial="flat">
              <a:bevelT w="1270" h="63500" prst="artDeco"/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pPr marL="0" lvl="1" algn="ctr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sz="3600" b="1" kern="0" dirty="0" err="1">
                <a:ln w="11430">
                  <a:noFill/>
                </a:ln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HY견고딕" pitchFamily="18" charset="-127"/>
                <a:cs typeface="Times New Roman" panose="02020603050405020304" pitchFamily="18" charset="0"/>
              </a:rPr>
              <a:t>Hướng</a:t>
            </a:r>
            <a:r>
              <a:rPr lang="en-US" sz="3600" b="1" kern="0" dirty="0">
                <a:ln w="11430">
                  <a:noFill/>
                </a:ln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HY견고딕" pitchFamily="18" charset="-127"/>
                <a:cs typeface="Times New Roman" panose="02020603050405020304" pitchFamily="18" charset="0"/>
              </a:rPr>
              <a:t> </a:t>
            </a:r>
            <a:r>
              <a:rPr lang="en-US" sz="3600" b="1" kern="0" dirty="0" err="1">
                <a:ln w="11430">
                  <a:noFill/>
                </a:ln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HY견고딕" pitchFamily="18" charset="-127"/>
                <a:cs typeface="Times New Roman" panose="02020603050405020304" pitchFamily="18" charset="0"/>
              </a:rPr>
              <a:t>dẫn</a:t>
            </a:r>
            <a:r>
              <a:rPr lang="en-US" sz="3600" b="1" kern="0" dirty="0">
                <a:ln w="11430">
                  <a:noFill/>
                </a:ln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HY견고딕" pitchFamily="18" charset="-127"/>
                <a:cs typeface="Times New Roman" panose="02020603050405020304" pitchFamily="18" charset="0"/>
              </a:rPr>
              <a:t> </a:t>
            </a:r>
            <a:r>
              <a:rPr lang="en-US" sz="3600" b="1" kern="0" dirty="0" err="1">
                <a:ln w="11430">
                  <a:noFill/>
                </a:ln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HY견고딕" pitchFamily="18" charset="-127"/>
                <a:cs typeface="Times New Roman" panose="02020603050405020304" pitchFamily="18" charset="0"/>
              </a:rPr>
              <a:t>vận</a:t>
            </a:r>
            <a:r>
              <a:rPr lang="en-US" sz="3600" b="1" kern="0" dirty="0">
                <a:ln w="11430">
                  <a:noFill/>
                </a:ln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HY견고딕" pitchFamily="18" charset="-127"/>
                <a:cs typeface="Times New Roman" panose="02020603050405020304" pitchFamily="18" charset="0"/>
              </a:rPr>
              <a:t> </a:t>
            </a:r>
            <a:r>
              <a:rPr lang="en-US" sz="3600" b="1" kern="0" dirty="0" err="1">
                <a:ln w="11430">
                  <a:noFill/>
                </a:ln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HY견고딕" pitchFamily="18" charset="-127"/>
                <a:cs typeface="Times New Roman" panose="02020603050405020304" pitchFamily="18" charset="0"/>
              </a:rPr>
              <a:t>hành</a:t>
            </a:r>
            <a:r>
              <a:rPr lang="en-US" sz="3600" b="1" kern="0" dirty="0">
                <a:ln w="11430">
                  <a:noFill/>
                </a:ln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HY견고딕" pitchFamily="18" charset="-127"/>
                <a:cs typeface="Times New Roman" panose="02020603050405020304" pitchFamily="18" charset="0"/>
              </a:rPr>
              <a:t> </a:t>
            </a:r>
            <a:r>
              <a:rPr lang="en-US" sz="3600" b="1" kern="0" dirty="0" err="1">
                <a:ln w="11430">
                  <a:noFill/>
                </a:ln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HY견고딕" pitchFamily="18" charset="-127"/>
                <a:cs typeface="Times New Roman" panose="02020603050405020304" pitchFamily="18" charset="0"/>
              </a:rPr>
              <a:t>hệ</a:t>
            </a:r>
            <a:r>
              <a:rPr lang="en-US" sz="3600" b="1" kern="0" dirty="0">
                <a:ln w="11430">
                  <a:noFill/>
                </a:ln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HY견고딕" pitchFamily="18" charset="-127"/>
                <a:cs typeface="Times New Roman" panose="02020603050405020304" pitchFamily="18" charset="0"/>
              </a:rPr>
              <a:t> </a:t>
            </a:r>
            <a:r>
              <a:rPr lang="en-US" sz="3600" b="1" kern="0" dirty="0" err="1">
                <a:ln w="11430">
                  <a:noFill/>
                </a:ln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HY견고딕" pitchFamily="18" charset="-127"/>
                <a:cs typeface="Times New Roman" panose="02020603050405020304" pitchFamily="18" charset="0"/>
              </a:rPr>
              <a:t>thống</a:t>
            </a:r>
            <a:r>
              <a:rPr lang="en-US" sz="3600" b="1" kern="0" dirty="0">
                <a:ln w="11430">
                  <a:noFill/>
                </a:ln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HY견고딕" pitchFamily="18" charset="-127"/>
                <a:cs typeface="Times New Roman" panose="02020603050405020304" pitchFamily="18" charset="0"/>
              </a:rPr>
              <a:t> </a:t>
            </a:r>
            <a:r>
              <a:rPr lang="en-US" sz="3600" b="1" kern="0" dirty="0" err="1">
                <a:ln w="11430">
                  <a:noFill/>
                </a:ln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HY견고딕" pitchFamily="18" charset="-127"/>
                <a:cs typeface="Times New Roman" panose="02020603050405020304" pitchFamily="18" charset="0"/>
              </a:rPr>
              <a:t>Báo</a:t>
            </a:r>
            <a:r>
              <a:rPr lang="en-US" sz="3600" b="1" kern="0" dirty="0">
                <a:ln w="11430">
                  <a:noFill/>
                </a:ln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HY견고딕" pitchFamily="18" charset="-127"/>
                <a:cs typeface="Times New Roman" panose="02020603050405020304" pitchFamily="18" charset="0"/>
              </a:rPr>
              <a:t> </a:t>
            </a:r>
            <a:r>
              <a:rPr lang="en-US" sz="3600" b="1" kern="0" dirty="0" err="1">
                <a:ln w="11430">
                  <a:noFill/>
                </a:ln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HY견고딕" pitchFamily="18" charset="-127"/>
                <a:cs typeface="Times New Roman" panose="02020603050405020304" pitchFamily="18" charset="0"/>
              </a:rPr>
              <a:t>cáo</a:t>
            </a:r>
            <a:r>
              <a:rPr lang="en-US" sz="3600" b="1" kern="0" dirty="0">
                <a:ln w="11430">
                  <a:noFill/>
                </a:ln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HY견고딕" pitchFamily="18" charset="-127"/>
                <a:cs typeface="Times New Roman" panose="02020603050405020304" pitchFamily="18" charset="0"/>
              </a:rPr>
              <a:t> NHNN</a:t>
            </a:r>
            <a:endParaRPr lang="en-US" altLang="ko-KR" sz="3600" b="1" kern="0" dirty="0">
              <a:ln w="11430">
                <a:noFill/>
              </a:ln>
              <a:solidFill>
                <a:srgbClr val="1F497D">
                  <a:lumMod val="75000"/>
                </a:srgbClr>
              </a:solidFill>
              <a:latin typeface="Times New Roman" panose="02020603050405020304" pitchFamily="18" charset="0"/>
              <a:ea typeface="HY견고딕" pitchFamily="18" charset="-127"/>
              <a:cs typeface="Times New Roman" panose="02020603050405020304" pitchFamily="18" charset="0"/>
            </a:endParaRPr>
          </a:p>
          <a:p>
            <a:pPr marL="469900" lvl="1" indent="-571500" algn="ctr" defTabSz="762000" eaLnBrk="0" latinLnBrk="0" hangingPunct="0">
              <a:buClr>
                <a:prstClr val="black"/>
              </a:buClr>
              <a:buSzPct val="140000"/>
              <a:buFontTx/>
              <a:buChar char="-"/>
              <a:tabLst>
                <a:tab pos="5648325" algn="l"/>
              </a:tabLst>
              <a:defRPr/>
            </a:pPr>
            <a:r>
              <a:rPr lang="en-US" altLang="ko-KR" sz="3600" b="1" kern="0" dirty="0" smtClean="0">
                <a:ln w="11430">
                  <a:noFill/>
                </a:ln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HY견고딕" pitchFamily="18" charset="-127"/>
                <a:cs typeface="Times New Roman" panose="02020603050405020304" pitchFamily="18" charset="0"/>
              </a:rPr>
              <a:t>FSMIMS : SG4 –</a:t>
            </a:r>
          </a:p>
          <a:p>
            <a:pPr marL="0" lvl="1" algn="ctr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3600" b="1" kern="0" dirty="0" smtClean="0">
                <a:ln w="11430">
                  <a:noFill/>
                </a:ln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HY견고딕" pitchFamily="18" charset="-127"/>
                <a:cs typeface="Times New Roman" panose="02020603050405020304" pitchFamily="18" charset="0"/>
              </a:rPr>
              <a:t>QTDND </a:t>
            </a:r>
            <a:endParaRPr lang="en-US" altLang="ko-KR" sz="3600" b="1" kern="0" dirty="0">
              <a:ln w="11430">
                <a:noFill/>
              </a:ln>
              <a:solidFill>
                <a:srgbClr val="1F497D">
                  <a:lumMod val="75000"/>
                </a:srgbClr>
              </a:solidFill>
              <a:latin typeface="Times New Roman" panose="02020603050405020304" pitchFamily="18" charset="0"/>
              <a:ea typeface="HY견고딕" pitchFamily="18" charset="-127"/>
              <a:cs typeface="Times New Roman" panose="02020603050405020304" pitchFamily="18" charset="0"/>
            </a:endParaRPr>
          </a:p>
        </p:txBody>
      </p:sp>
      <p:pic>
        <p:nvPicPr>
          <p:cNvPr id="15" name="Picture 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595" y="83974"/>
            <a:ext cx="996965" cy="710886"/>
          </a:xfrm>
          <a:prstGeom prst="rect">
            <a:avLst/>
          </a:prstGeom>
          <a:noFill/>
          <a:extLst/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61112" y="6427457"/>
            <a:ext cx="3621338" cy="408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23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9"/>
          <p:cNvSpPr txBox="1">
            <a:spLocks/>
          </p:cNvSpPr>
          <p:nvPr/>
        </p:nvSpPr>
        <p:spPr bwMode="auto">
          <a:xfrm>
            <a:off x="952500" y="1000125"/>
            <a:ext cx="77724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514350" indent="-51435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indent="0">
              <a:spcBef>
                <a:spcPct val="20000"/>
              </a:spcBef>
            </a:pP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2.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Chuẩn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bị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để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sử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dụng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hệ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thống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thu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thập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dữ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liệu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Data Submission System.</a:t>
            </a:r>
            <a:endParaRPr lang="en-US" altLang="ko-K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20000"/>
              </a:spcBef>
            </a:pP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2.1.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(Data Submission System)</a:t>
            </a:r>
          </a:p>
          <a:p>
            <a:pPr marL="0" indent="0">
              <a:spcBef>
                <a:spcPct val="20000"/>
              </a:spcBef>
            </a:pP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2.2.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file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spcBef>
                <a:spcPct val="20000"/>
              </a:spcBef>
            </a:pP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2.3.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file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spcBef>
                <a:spcPct val="20000"/>
              </a:spcBef>
            </a:pP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2.4.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spcBef>
                <a:spcPct val="20000"/>
              </a:spcBef>
            </a:pP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2.5.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PC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ko-KR" sz="2400" dirty="0">
              <a:latin typeface="Times New Roman" panose="02020603050405020304" pitchFamily="18" charset="0"/>
              <a:ea typeface="굴림" panose="020B0600000101010101" pitchFamily="50" charset="-127"/>
              <a:cs typeface="Times New Roman" panose="02020603050405020304" pitchFamily="18" charset="0"/>
            </a:endParaRPr>
          </a:p>
          <a:p>
            <a:pPr marL="0" indent="0">
              <a:spcBef>
                <a:spcPct val="20000"/>
              </a:spcBef>
            </a:pPr>
            <a:r>
              <a:rPr lang="en-US" altLang="ko-K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</a:p>
          <a:p>
            <a:pPr>
              <a:spcBef>
                <a:spcPct val="20000"/>
              </a:spcBef>
              <a:buFontTx/>
              <a:buAutoNum type="arabicPeriod"/>
            </a:pPr>
            <a:endParaRPr lang="en-US" altLang="ko-KR" sz="2800" dirty="0">
              <a:latin typeface="Times New Roman" panose="02020603050405020304" pitchFamily="18" charset="0"/>
              <a:ea typeface="굴림" panose="020B0600000101010101" pitchFamily="50" charset="-127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FontTx/>
              <a:buAutoNum type="arabicPeriod"/>
            </a:pPr>
            <a:endParaRPr lang="en-US" altLang="ko-KR" sz="2800" dirty="0">
              <a:latin typeface="Times New Roman" panose="02020603050405020304" pitchFamily="18" charset="0"/>
              <a:ea typeface="굴림" panose="020B0600000101010101" pitchFamily="50" charset="-127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FontTx/>
              <a:buAutoNum type="arabicPeriod"/>
            </a:pPr>
            <a:endParaRPr lang="en-US" altLang="ko-KR" sz="2800" dirty="0">
              <a:latin typeface="Times New Roman" panose="02020603050405020304" pitchFamily="18" charset="0"/>
              <a:ea typeface="굴림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200472" y="240903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2.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Chuẩn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bị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để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sử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dụng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hệ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thống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thu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thập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dữ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liệu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(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Data Submission System )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310881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/>
          <p:nvPr/>
        </p:nvPicPr>
        <p:blipFill>
          <a:blip r:embed="rId2"/>
          <a:stretch>
            <a:fillRect/>
          </a:stretch>
        </p:blipFill>
        <p:spPr>
          <a:xfrm>
            <a:off x="1424608" y="1988840"/>
            <a:ext cx="7488832" cy="41044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5926" y="690767"/>
            <a:ext cx="96758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>
                <a:latin typeface="Times New Roman" panose="02020603050405020304" pitchFamily="18" charset="0"/>
                <a:cs typeface="Times New Roman" panose="02020603050405020304" pitchFamily="18" charset="0"/>
              </a:rPr>
              <a:t>Tải lên file Excel</a:t>
            </a:r>
            <a:endParaRPr lang="en-US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arenR"/>
            </a:pPr>
            <a:r>
              <a:rPr lang="en-US" altLang="ko-KR">
                <a:latin typeface="Times New Roman" panose="02020603050405020304" pitchFamily="18" charset="0"/>
                <a:cs typeface="Times New Roman" panose="02020603050405020304" pitchFamily="18" charset="0"/>
              </a:rPr>
              <a:t>Nếu file báo cáo Excel đã được tải lên thành công thì màn hình sẽ hiện lên thông báo như dưới đây. </a:t>
            </a:r>
            <a:endParaRPr lang="en-US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>
                <a:latin typeface="Times New Roman" panose="02020603050405020304" pitchFamily="18" charset="0"/>
                <a:cs typeface="Times New Roman" panose="02020603050405020304" pitchFamily="18" charset="0"/>
              </a:rPr>
              <a:t>* Trường hợp ID của Người phê duyệt trong file Excel không tồn tại trong hệ thống, báo cáo được tải lên sẽ bị trả lại.</a:t>
            </a:r>
            <a:endParaRPr lang="en-US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4.3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file Excel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7384403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68" y="2132856"/>
            <a:ext cx="7870441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4194" y="719961"/>
            <a:ext cx="9489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>
                <a:latin typeface="Times New Roman" panose="02020603050405020304" pitchFamily="18" charset="0"/>
                <a:cs typeface="Times New Roman" panose="02020603050405020304" pitchFamily="18" charset="0"/>
              </a:rPr>
              <a:t>Tải lên file Excel.</a:t>
            </a:r>
            <a:endParaRPr lang="en-US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>
                <a:latin typeface="Times New Roman" panose="02020603050405020304" pitchFamily="18" charset="0"/>
                <a:cs typeface="Times New Roman" panose="02020603050405020304" pitchFamily="18" charset="0"/>
              </a:rPr>
              <a:t>Người phê duyệt có thể tra cứu và kiểm tra lại báo cáo đã được tải lên tại màn hình “Báo cáo – Gửi tới NHNN”</a:t>
            </a:r>
            <a:endParaRPr lang="en-US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4.3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file Excel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564329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261" y="2060848"/>
            <a:ext cx="7968622" cy="4301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4194" y="627045"/>
            <a:ext cx="94895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>
                <a:latin typeface="Times New Roman" panose="02020603050405020304" pitchFamily="18" charset="0"/>
                <a:cs typeface="Times New Roman" panose="02020603050405020304" pitchFamily="18" charset="0"/>
              </a:rPr>
              <a:t>Phê duyệt báo cáo Excel</a:t>
            </a:r>
            <a:endParaRPr lang="en-US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arenR"/>
            </a:pPr>
            <a:r>
              <a:rPr lang="en-US" altLang="ko-KR">
                <a:latin typeface="Times New Roman" panose="02020603050405020304" pitchFamily="18" charset="0"/>
                <a:cs typeface="Times New Roman" panose="02020603050405020304" pitchFamily="18" charset="0"/>
              </a:rPr>
              <a:t>Người phê duyệt sau khi tra cứu báo cáo Excel đã được tải lên tại chức năng “Báo cáo – Gửi tới NHNN” có thể thực hiện phê duyệt hoặc nhấp vào list để phê duyệt luôn.</a:t>
            </a:r>
            <a:endParaRPr lang="en-US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arenR"/>
            </a:pPr>
            <a:r>
              <a:rPr lang="en-US" altLang="ko-KR">
                <a:latin typeface="Times New Roman" panose="02020603050405020304" pitchFamily="18" charset="0"/>
                <a:cs typeface="Times New Roman" panose="02020603050405020304" pitchFamily="18" charset="0"/>
              </a:rPr>
              <a:t>Sau khi báo cáo được phê duyệt, quy trình thu thập báo cáo của SBV sẽ bắt đầu (Sau khi ký chữ ký điện tử)</a:t>
            </a:r>
            <a:endParaRPr lang="en-US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4.3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file Excel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775579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544" y="1700808"/>
            <a:ext cx="8402993" cy="4535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16496" y="764704"/>
            <a:ext cx="9489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>
                <a:latin typeface="Times New Roman" panose="02020603050405020304" pitchFamily="18" charset="0"/>
                <a:cs typeface="Times New Roman" panose="02020603050405020304" pitchFamily="18" charset="0"/>
              </a:rPr>
              <a:t>Trường hợp Từ chối file báo cáo Excel.</a:t>
            </a:r>
            <a:endParaRPr lang="en-US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>
                <a:latin typeface="Times New Roman" panose="02020603050405020304" pitchFamily="18" charset="0"/>
                <a:cs typeface="Times New Roman" panose="02020603050405020304" pitchFamily="18" charset="0"/>
              </a:rPr>
              <a:t>Đối với file báo cáo Excel cũng tương tự, Người phê duyệt cũng có thể từ chối và nhập nội dung từ chối rồi gửi cho Người lập báo cáo.</a:t>
            </a:r>
            <a:endParaRPr lang="en-US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4.3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file Excel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7109115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261" y="2060848"/>
            <a:ext cx="7968622" cy="4301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6496" y="764704"/>
            <a:ext cx="94895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file excel</a:t>
            </a:r>
          </a:p>
          <a:p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excel do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nộp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menu Report – Submit to SBV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list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nộp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NHNN (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34"/>
          <p:cNvSpPr txBox="1">
            <a:spLocks noChangeArrowheads="1"/>
          </p:cNvSpPr>
          <p:nvPr/>
        </p:nvSpPr>
        <p:spPr bwMode="auto">
          <a:xfrm>
            <a:off x="244626" y="245952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4.3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file Excel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0074311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544" y="1700808"/>
            <a:ext cx="8402993" cy="4535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16496" y="764704"/>
            <a:ext cx="9489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chối</a:t>
            </a:r>
            <a:endParaRPr lang="en-US" altLang="ko-KR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cáo 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file excel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.3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file Excel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258218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592" y="2060848"/>
            <a:ext cx="7827966" cy="4225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직사각형 2"/>
          <p:cNvSpPr/>
          <p:nvPr/>
        </p:nvSpPr>
        <p:spPr>
          <a:xfrm>
            <a:off x="232324" y="777397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file excel.</a:t>
            </a:r>
          </a:p>
          <a:p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file excel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4.3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file Excel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1004312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592" y="2132856"/>
            <a:ext cx="7745340" cy="418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470471" y="966470"/>
            <a:ext cx="89694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Nộp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file excel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NHNN</a:t>
            </a:r>
          </a:p>
          <a:p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nộp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NHNN.</a:t>
            </a: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4.3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file Excel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607428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"/>
          <a:stretch/>
        </p:blipFill>
        <p:spPr bwMode="auto">
          <a:xfrm>
            <a:off x="1136576" y="1844824"/>
            <a:ext cx="7632848" cy="42484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39558" y="840658"/>
            <a:ext cx="9243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ko-KR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chức năng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nộp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Tx/>
              <a:buAutoNum type="arabicParenR"/>
            </a:pP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menu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file Excel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XBRL.</a:t>
            </a: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34"/>
          <p:cNvSpPr txBox="1">
            <a:spLocks noChangeArrowheads="1"/>
          </p:cNvSpPr>
          <p:nvPr/>
        </p:nvSpPr>
        <p:spPr bwMode="auto">
          <a:xfrm>
            <a:off x="144555" y="245893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4.5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Tải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file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1175624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/>
          <p:nvPr/>
        </p:nvPicPr>
        <p:blipFill>
          <a:blip r:embed="rId2"/>
          <a:stretch>
            <a:fillRect/>
          </a:stretch>
        </p:blipFill>
        <p:spPr>
          <a:xfrm>
            <a:off x="1568624" y="2492896"/>
            <a:ext cx="6768752" cy="36724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1380" y="956327"/>
            <a:ext cx="92432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endParaRPr lang="en-US" altLang="ko-KR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AutoNum type="arabicParenR"/>
            </a:pP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nộp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Tx/>
              <a:buAutoNum type="arabicParenR"/>
            </a:pP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file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34"/>
          <p:cNvSpPr txBox="1">
            <a:spLocks noChangeArrowheads="1"/>
          </p:cNvSpPr>
          <p:nvPr/>
        </p:nvSpPr>
        <p:spPr bwMode="auto">
          <a:xfrm>
            <a:off x="144555" y="245893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4.5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Tải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file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8632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9"/>
          <p:cNvSpPr txBox="1">
            <a:spLocks/>
          </p:cNvSpPr>
          <p:nvPr/>
        </p:nvSpPr>
        <p:spPr bwMode="auto">
          <a:xfrm>
            <a:off x="488504" y="1000125"/>
            <a:ext cx="8784976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514350" indent="-51435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2.1.1. 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chí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– 1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defRPr/>
            </a:pP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cáo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(template)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do NHNN ban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>
              <a:buFont typeface="Arial" charset="0"/>
              <a:buNone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file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03;</a:t>
            </a:r>
          </a:p>
          <a:p>
            <a:pPr>
              <a:buFont typeface="Arial" charset="0"/>
              <a:buNone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+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Arial" charset="0"/>
              <a:buNone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+ File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minh 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200472" y="240903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2.1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Các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nguyên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tắc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cơ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bản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của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hệ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thống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thu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thập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dữ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liệu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(Data Submission Portal)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761088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/>
          <p:nvPr/>
        </p:nvPicPr>
        <p:blipFill>
          <a:blip r:embed="rId2"/>
          <a:stretch>
            <a:fillRect/>
          </a:stretch>
        </p:blipFill>
        <p:spPr>
          <a:xfrm>
            <a:off x="1496616" y="2204864"/>
            <a:ext cx="6622755" cy="39604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9557" y="884125"/>
            <a:ext cx="92432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file</a:t>
            </a:r>
          </a:p>
          <a:p>
            <a:pPr marL="342900" indent="-342900">
              <a:buFontTx/>
              <a:buAutoNum type="arabicParenR"/>
            </a:pP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nộp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2900" indent="-342900">
              <a:buFontTx/>
              <a:buAutoNum type="arabicParenR"/>
            </a:pP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lang="en-US" altLang="ko-KR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“Hoàn thành”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lỗi khi </a:t>
            </a:r>
            <a:r>
              <a:rPr lang="en-US" altLang="ko-KR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altLang="ko-KR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tra, nội dung lỗi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2900" indent="-342900">
              <a:buFontTx/>
              <a:buAutoNum type="arabicParenR"/>
            </a:pP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lang="en-US" altLang="ko-KR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“Gửi”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34"/>
          <p:cNvSpPr txBox="1">
            <a:spLocks noChangeArrowheads="1"/>
          </p:cNvSpPr>
          <p:nvPr/>
        </p:nvSpPr>
        <p:spPr bwMode="auto">
          <a:xfrm>
            <a:off x="144555" y="245893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4.5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Tải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file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359075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4.6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그림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608" y="2060848"/>
            <a:ext cx="6768752" cy="424847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318744" y="722484"/>
            <a:ext cx="92663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altLang="ko-KR" sz="16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nộp báo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endParaRPr lang="en-US" altLang="ko-KR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AutoNum type="arabicParenR"/>
            </a:pP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NHNN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(Sau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342900" indent="-342900">
              <a:buFontTx/>
              <a:buAutoNum type="arabicParenR"/>
            </a:pP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altLang="ko-KR" sz="16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menu Báo cáo– Yêu cầu – Yêu cầu nộp báo cáo</a:t>
            </a:r>
            <a:endParaRPr lang="en-US" altLang="ko-KR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AutoNum type="arabicParenR"/>
            </a:pP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chi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hạng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76302859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그림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624" y="1988840"/>
            <a:ext cx="6480720" cy="403244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416496" y="697293"/>
            <a:ext cx="92663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endParaRPr lang="en-US" altLang="ko-KR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AutoNum type="arabicParenR"/>
            </a:pP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NHNN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(Sau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342900" indent="-342900">
              <a:buFontTx/>
              <a:buAutoNum type="arabicParenR"/>
            </a:pP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altLang="ko-KR" sz="16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menu Báo cáo– Yêu cầu  –Template – Yêu cầu mẫu biểu.</a:t>
            </a:r>
            <a:endParaRPr lang="en-US" altLang="ko-KR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AutoNum type="arabicParenR"/>
            </a:pP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chi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hạng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8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4.6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8553165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그림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607" y="2204864"/>
            <a:ext cx="7200800" cy="415478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391857" y="895691"/>
            <a:ext cx="92663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endParaRPr lang="en-US" altLang="ko-KR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AutoNum type="arabicParenR"/>
            </a:pP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NHNN. </a:t>
            </a:r>
          </a:p>
          <a:p>
            <a:pPr marL="342900" indent="-342900">
              <a:buFontTx/>
              <a:buAutoNum type="arabicParenR"/>
            </a:pP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342900" indent="-342900">
              <a:buFontTx/>
              <a:buAutoNum type="arabicParenR"/>
            </a:pP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nộp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chối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altLang="ko-KR" sz="16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Trạng thái báo cáo tại đơn vị nộp báo cáo và Trạng thái báo cáo tại NHNN.</a:t>
            </a:r>
            <a:r>
              <a:rPr lang="ko-KR" altLang="en-US" sz="16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ko-KR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4.6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415028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그림 6"/>
          <p:cNvPicPr/>
          <p:nvPr/>
        </p:nvPicPr>
        <p:blipFill>
          <a:blip r:embed="rId4"/>
          <a:stretch>
            <a:fillRect/>
          </a:stretch>
        </p:blipFill>
        <p:spPr>
          <a:xfrm>
            <a:off x="1568625" y="1844824"/>
            <a:ext cx="6293158" cy="400341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16496" y="947162"/>
            <a:ext cx="9266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cáo2</a:t>
            </a:r>
          </a:p>
          <a:p>
            <a:pPr marL="342900" indent="-342900">
              <a:buFontTx/>
              <a:buAutoNum type="arabicParenR"/>
            </a:pP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chối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chối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342900" indent="-342900">
              <a:buFontTx/>
              <a:buAutoNum type="arabicParenR"/>
            </a:pP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sửa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9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4.6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8795200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그림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495" y="2276872"/>
            <a:ext cx="7200799" cy="403244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416496" y="944398"/>
            <a:ext cx="92663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endParaRPr lang="en-US" altLang="ko-KR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AutoNum type="arabicParenR"/>
            </a:pP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35 </a:t>
            </a:r>
            <a:r>
              <a:rPr lang="en-US" altLang="ko-KR" sz="16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 chức năng Xem – Tra cứu mã từ điển. </a:t>
            </a:r>
            <a:endParaRPr lang="en-US" altLang="ko-KR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AutoNum type="arabicParenR"/>
            </a:pP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khảo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</a:t>
            </a:r>
            <a:r>
              <a:rPr lang="en-US" altLang="ko-KR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4.6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332631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lai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9"/>
          <p:cNvSpPr txBox="1">
            <a:spLocks/>
          </p:cNvSpPr>
          <p:nvPr/>
        </p:nvSpPr>
        <p:spPr bwMode="auto">
          <a:xfrm>
            <a:off x="1069032" y="1000125"/>
            <a:ext cx="77724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14350" indent="-5143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OAT (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thử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chấp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ko-KR" sz="1800" dirty="0"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ko-K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11 ~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2016.</a:t>
            </a:r>
          </a:p>
          <a:p>
            <a:pPr marL="0" indent="0">
              <a:buNone/>
            </a:pPr>
            <a:endParaRPr lang="en-US" altLang="ko-K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thử</a:t>
            </a:r>
            <a:r>
              <a:rPr lang="ko-KR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Cục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NHNN, Chi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nhánh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NHNN,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Cục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CNTH NHNN, Ban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NHNN,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thầu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WINOMI.</a:t>
            </a:r>
          </a:p>
          <a:p>
            <a:pPr marL="0" indent="0">
              <a:buNone/>
            </a:pPr>
            <a:endParaRPr lang="en-US" altLang="ko-K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OAT.</a:t>
            </a:r>
          </a:p>
          <a:p>
            <a:pPr marL="0" indent="0">
              <a:buNone/>
            </a:pPr>
            <a:r>
              <a:rPr lang="en-US" altLang="ko-KR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endParaRPr lang="en-US" altLang="ko-K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ko-KR" sz="1800" dirty="0">
              <a:solidFill>
                <a:srgbClr val="01529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en-US" altLang="ko-KR" sz="1800" dirty="0">
              <a:solidFill>
                <a:srgbClr val="01529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en-US" altLang="ko-KR" sz="1800" dirty="0">
              <a:solidFill>
                <a:srgbClr val="01529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en-US" altLang="ko-KR" sz="1800" dirty="0">
              <a:solidFill>
                <a:srgbClr val="01529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AutoNum type="arabicPeriod"/>
            </a:pPr>
            <a:endParaRPr lang="en-US" altLang="ko-KR" sz="1800" dirty="0">
              <a:solidFill>
                <a:srgbClr val="01529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AutoNum type="arabicPeriod"/>
            </a:pPr>
            <a:endParaRPr lang="en-US" altLang="ko-KR" sz="1800" dirty="0">
              <a:solidFill>
                <a:srgbClr val="01529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AutoNum type="arabicPeriod"/>
            </a:pPr>
            <a:endParaRPr lang="en-US" altLang="ko-KR" sz="1800" dirty="0">
              <a:solidFill>
                <a:srgbClr val="01529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10351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200472" y="240903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2.1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Các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nguyên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tắc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cơ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bản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của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hệ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thống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thu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thập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dữ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liệu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(Data Submission Portal)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1"/>
          <p:cNvSpPr/>
          <p:nvPr/>
        </p:nvSpPr>
        <p:spPr>
          <a:xfrm>
            <a:off x="488504" y="990449"/>
            <a:ext cx="8568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Arial" charset="0"/>
              <a:buNone/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2.1.1.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chí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– 2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Font typeface="Arial" charset="0"/>
              <a:buNone/>
              <a:defRPr/>
            </a:pP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  <a:defRPr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khớp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chênh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lệch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chênh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lệch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1.1. </a:t>
            </a:r>
          </a:p>
        </p:txBody>
      </p:sp>
    </p:spTree>
    <p:extLst>
      <p:ext uri="{BB962C8B-B14F-4D97-AF65-F5344CB8AC3E}">
        <p14:creationId xmlns:p14="http://schemas.microsoft.com/office/powerpoint/2010/main" val="783133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9"/>
          <p:cNvSpPr txBox="1">
            <a:spLocks/>
          </p:cNvSpPr>
          <p:nvPr/>
        </p:nvSpPr>
        <p:spPr bwMode="auto">
          <a:xfrm>
            <a:off x="952500" y="1000125"/>
            <a:ext cx="77724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514350" indent="-51435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2.1.1.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chí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– 3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defRPr/>
            </a:pP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gửi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; (ii)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chi n</a:t>
            </a:r>
          </a:p>
          <a:p>
            <a:pPr>
              <a:defRPr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chi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200472" y="240903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2.1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Các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nguyên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tắc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cơ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bản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của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hệ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thống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thu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thập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dữ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liệu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(Data Submission Portal)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933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9"/>
          <p:cNvSpPr txBox="1">
            <a:spLocks/>
          </p:cNvSpPr>
          <p:nvPr/>
        </p:nvSpPr>
        <p:spPr bwMode="auto">
          <a:xfrm>
            <a:off x="952500" y="1000125"/>
            <a:ext cx="77724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514350" indent="-51435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2.1.1.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chí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– 4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defRPr/>
            </a:pP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khớp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hợp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chi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None/>
              <a:defRPr/>
            </a:pP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chi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nhánh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buFont typeface="Arial" charset="0"/>
              <a:buNone/>
              <a:defRPr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chênh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lệch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None/>
              <a:defRPr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chi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None/>
              <a:defRPr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chênh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lệch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1.1.</a:t>
            </a:r>
          </a:p>
        </p:txBody>
      </p:sp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200472" y="240903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2.1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Các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nguyên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tắc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cơ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bản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của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hệ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thống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thu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thập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dữ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liệu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(Data Submission Portal)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31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200472" y="240903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2.1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Các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nguyên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tắc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cơ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bản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của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hệ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thống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thu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thập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dữ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liệu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(Data Submission Portal)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Content Placeholder 9"/>
          <p:cNvSpPr txBox="1">
            <a:spLocks/>
          </p:cNvSpPr>
          <p:nvPr/>
        </p:nvSpPr>
        <p:spPr bwMode="auto">
          <a:xfrm>
            <a:off x="704528" y="993252"/>
            <a:ext cx="8609012" cy="5316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514350" indent="-51435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2.1.2.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tắc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hồi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 NHNN):</a:t>
            </a:r>
          </a:p>
          <a:p>
            <a:endParaRPr lang="en-US" altLang="en-US" sz="2400" b="1" dirty="0">
              <a:latin typeface="Times New Roman" panose="02020603050405020304" pitchFamily="18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marL="0" indent="0"/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file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kèm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file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file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minh)</a:t>
            </a:r>
          </a:p>
          <a:p>
            <a:pPr marL="0" indent="0"/>
            <a:endParaRPr lang="en-US" altLang="ko-K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hưởng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/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nhánh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en-US" sz="2400" dirty="0">
              <a:latin typeface="Times New Roman" panose="02020603050405020304" pitchFamily="18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>
              <a:defRPr/>
            </a:pPr>
            <a:endParaRPr lang="en-US" altLang="ko-K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86753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9"/>
          <p:cNvSpPr txBox="1">
            <a:spLocks/>
          </p:cNvSpPr>
          <p:nvPr/>
        </p:nvSpPr>
        <p:spPr bwMode="auto">
          <a:xfrm>
            <a:off x="952500" y="1000125"/>
            <a:ext cx="77724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514350" indent="-51435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2.1.3.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tắc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duyệt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soát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NHNN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phê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duyệt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CQTTGS thực hiện tra soát  và kiểm duyệt </a:t>
            </a:r>
          </a:p>
          <a:p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các số liệu  báo cáo toàn hệ thống.</a:t>
            </a:r>
          </a:p>
          <a:p>
            <a:endParaRPr lang="fr-FR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+ NHNN chi nhánh tỉnh, thành phố thực hiện tra soát  và </a:t>
            </a:r>
          </a:p>
          <a:p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kiểm duyệt số liệu báo cáo của các chi nhánh TCTD và các </a:t>
            </a:r>
          </a:p>
          <a:p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QTDND trên địa bàn.</a:t>
            </a:r>
          </a:p>
          <a:p>
            <a:pPr>
              <a:defRPr/>
            </a:pPr>
            <a:endParaRPr lang="en-US" altLang="ko-KR" sz="2400" dirty="0"/>
          </a:p>
        </p:txBody>
      </p:sp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200472" y="240903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2.1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Các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nguyên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tắc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cơ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bản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của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hệ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thống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thu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thập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dữ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liệu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(Data Submission Portal)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34355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9"/>
          <p:cNvSpPr txBox="1">
            <a:spLocks/>
          </p:cNvSpPr>
          <p:nvPr/>
        </p:nvSpPr>
        <p:spPr bwMode="auto">
          <a:xfrm>
            <a:off x="992560" y="980728"/>
            <a:ext cx="77724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514350" indent="-51435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fr-FR" sz="2400" b="1" dirty="0">
                <a:latin typeface="Times New Roman" pitchFamily="18" charset="0"/>
                <a:cs typeface="Times New Roman" pitchFamily="18" charset="0"/>
              </a:rPr>
              <a:t>2.1.4. Nguyên tắc Khóa/Mở hệ thống báo cáo.</a:t>
            </a:r>
          </a:p>
          <a:p>
            <a:endParaRPr lang="fr-FR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Về cơ bản, hệ thống báo cáo của NHNN sẽ ngừng tiếp</a:t>
            </a:r>
          </a:p>
          <a:p>
            <a:pPr marL="0" indent="0"/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 nhận báo cáo nếu các báo cáo này đã quá hạn gửi.</a:t>
            </a:r>
          </a:p>
          <a:p>
            <a:endParaRPr lang="fr-FR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Tuy nhiên, Các Vụ/Cục của NHNN có thể mở hệ thống </a:t>
            </a:r>
          </a:p>
          <a:p>
            <a:pPr marL="0" indent="0"/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để nhận thêm báo cáo toàn hàng hoặc chi nhánh mà đơn vị</a:t>
            </a:r>
          </a:p>
          <a:p>
            <a:pPr marL="0" indent="0"/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mình quản lý.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200472" y="240903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2.1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Các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nguyên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tắc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cơ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bản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của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hệ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thống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thu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thập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dữ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liệu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(Data Submission Portal)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0820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200472" y="240903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2.2.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Quy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định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về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tên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file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báo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cáo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72277" y="1327868"/>
            <a:ext cx="9581322" cy="5125941"/>
          </a:xfrm>
          <a:prstGeom prst="rect">
            <a:avLst/>
          </a:prstGeom>
          <a:noFill/>
          <a:ln w="31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graphicFrame>
        <p:nvGraphicFramePr>
          <p:cNvPr id="9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766416"/>
              </p:ext>
            </p:extLst>
          </p:nvPr>
        </p:nvGraphicFramePr>
        <p:xfrm>
          <a:off x="1143000" y="1885950"/>
          <a:ext cx="7000875" cy="38538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4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289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5749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862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itchFamily="18" charset="0"/>
                          <a:cs typeface="Times New Roman" pitchFamily="18" charset="0"/>
                        </a:rPr>
                        <a:t>STT</a:t>
                      </a: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Times New Roman" pitchFamily="18" charset="0"/>
                          <a:cs typeface="Times New Roman" pitchFamily="18" charset="0"/>
                        </a:rPr>
                        <a:t>Kỳ</a:t>
                      </a:r>
                      <a:r>
                        <a:rPr lang="en-US" sz="20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báo</a:t>
                      </a:r>
                      <a:r>
                        <a:rPr lang="en-US" sz="20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cáo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Times New Roman" pitchFamily="18" charset="0"/>
                          <a:cs typeface="Times New Roman" pitchFamily="18" charset="0"/>
                        </a:rPr>
                        <a:t>Mã</a:t>
                      </a:r>
                      <a:r>
                        <a:rPr lang="en-US" sz="20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kỳ</a:t>
                      </a:r>
                      <a:r>
                        <a:rPr lang="en-US" sz="20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báo</a:t>
                      </a:r>
                      <a:r>
                        <a:rPr lang="en-US" sz="20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cáo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290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Ngày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200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290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200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kỳ/tháng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200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290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200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kỳ/ tháng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4290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200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Tháng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4290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200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en-US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Quý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4290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200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en-US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Bán niên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3909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200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Năm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4290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200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en-US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Phát sinh đột xuất 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4290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200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en-US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Tuần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4290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200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en-US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kỳ/năm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10" name="Rectangle 12"/>
          <p:cNvSpPr/>
          <p:nvPr/>
        </p:nvSpPr>
        <p:spPr>
          <a:xfrm>
            <a:off x="298458" y="818634"/>
            <a:ext cx="3794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</a:t>
            </a:r>
            <a:r>
              <a:rPr lang="en-US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kỳ</a:t>
            </a:r>
            <a:r>
              <a:rPr lang="en-US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endParaRPr 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2207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200472" y="240903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2.2.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Quy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định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về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tên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file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báo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cáo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48544" y="908720"/>
            <a:ext cx="8929687" cy="5357813"/>
          </a:xfr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Tx/>
              <a:buChar char="-"/>
            </a:pPr>
            <a:r>
              <a:rPr lang="en-US" altLang="ko-KR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altLang="ko-KR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r>
              <a:rPr lang="en-US" altLang="ko-KR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file </a:t>
            </a:r>
            <a:r>
              <a:rPr lang="en-US" altLang="ko-KR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endParaRPr lang="en-US" altLang="en-US" sz="2400" b="1" dirty="0" smtClean="0">
              <a:solidFill>
                <a:prstClr val="black"/>
              </a:solidFill>
              <a:latin typeface="Times New Roman" panose="02020603050405020304" pitchFamily="18" charset="0"/>
              <a:ea typeface="맑은 고딕" panose="020B0503020000020004" pitchFamily="34" charset="-127"/>
              <a:cs typeface="Times New Roman" panose="02020603050405020304" pitchFamily="18" charset="0"/>
            </a:endParaRPr>
          </a:p>
          <a:p>
            <a:pPr marL="514350" indent="-514350">
              <a:buFont typeface="Arial" pitchFamily="34" charset="0"/>
              <a:buNone/>
            </a:pPr>
            <a:endParaRPr lang="en-US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맑은 고딕" panose="020B0503020000020004" pitchFamily="34" charset="-127"/>
              <a:cs typeface="Times New Roman" panose="02020603050405020304" pitchFamily="18" charset="0"/>
            </a:endParaRPr>
          </a:p>
          <a:p>
            <a:pPr marL="514350" indent="-514350">
              <a:buFont typeface="Arial" pitchFamily="34" charset="0"/>
              <a:buNone/>
            </a:pPr>
            <a:endParaRPr lang="en-US" altLang="en-US" sz="2400" b="1" dirty="0" smtClean="0">
              <a:solidFill>
                <a:prstClr val="black"/>
              </a:solidFill>
              <a:latin typeface="Times New Roman" panose="02020603050405020304" pitchFamily="18" charset="0"/>
              <a:ea typeface="맑은 고딕" panose="020B0503020000020004" pitchFamily="34" charset="-127"/>
              <a:cs typeface="Times New Roman" panose="02020603050405020304" pitchFamily="18" charset="0"/>
            </a:endParaRPr>
          </a:p>
          <a:p>
            <a:pPr marL="514350" indent="-514350">
              <a:buFont typeface="Arial" pitchFamily="34" charset="0"/>
              <a:buNone/>
            </a:pPr>
            <a:r>
              <a:rPr lang="en-US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맑은 고딕" panose="020B0503020000020004" pitchFamily="34" charset="-127"/>
                <a:cs typeface="Times New Roman" panose="02020603050405020304" pitchFamily="18" charset="0"/>
              </a:rPr>
              <a:t>-</a:t>
            </a:r>
            <a:r>
              <a:rPr lang="en-US" altLang="en-US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yyyymmdd</a:t>
            </a:r>
            <a:endParaRPr lang="en-US" altLang="en-US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Arial" pitchFamily="34" charset="0"/>
              <a:buNone/>
            </a:pPr>
            <a:endParaRPr lang="en-US" altLang="en-US" sz="2400" b="1" dirty="0" smtClean="0">
              <a:solidFill>
                <a:prstClr val="black"/>
              </a:solidFill>
              <a:latin typeface="Times New Roman" panose="02020603050405020304" pitchFamily="18" charset="0"/>
              <a:ea typeface="맑은 고딕" panose="020B0503020000020004" pitchFamily="34" charset="-127"/>
              <a:cs typeface="Times New Roman" panose="02020603050405020304" pitchFamily="18" charset="0"/>
            </a:endParaRPr>
          </a:p>
          <a:p>
            <a:pPr marL="514350" indent="-514350">
              <a:buFont typeface="Arial" pitchFamily="34" charset="0"/>
              <a:buNone/>
            </a:pPr>
            <a:endParaRPr lang="en-US" altLang="en-US" sz="2400" b="1" dirty="0" smtClean="0">
              <a:solidFill>
                <a:prstClr val="black"/>
              </a:solidFill>
              <a:latin typeface="Times New Roman" panose="02020603050405020304" pitchFamily="18" charset="0"/>
              <a:ea typeface="맑은 고딕" panose="020B0503020000020004" pitchFamily="34" charset="-127"/>
              <a:cs typeface="Times New Roman" panose="02020603050405020304" pitchFamily="18" charset="0"/>
            </a:endParaRPr>
          </a:p>
          <a:p>
            <a:pPr marL="514350" indent="-514350">
              <a:buFont typeface="Arial" pitchFamily="34" charset="0"/>
              <a:buNone/>
            </a:pPr>
            <a:endParaRPr lang="en-US" altLang="en-US" sz="2400" b="1" dirty="0" smtClean="0">
              <a:solidFill>
                <a:prstClr val="black"/>
              </a:solidFill>
              <a:latin typeface="Times New Roman" panose="02020603050405020304" pitchFamily="18" charset="0"/>
              <a:ea typeface="맑은 고딕" panose="020B0503020000020004" pitchFamily="34" charset="-127"/>
              <a:cs typeface="Times New Roman" panose="02020603050405020304" pitchFamily="18" charset="0"/>
            </a:endParaRPr>
          </a:p>
          <a:p>
            <a:pPr marL="514350" indent="-514350">
              <a:buFont typeface="Arial" pitchFamily="34" charset="0"/>
              <a:buNone/>
            </a:pPr>
            <a:endParaRPr lang="fr-FR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맑은 고딕" panose="020B0503020000020004" pitchFamily="34" charset="-127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900488"/>
              </p:ext>
            </p:extLst>
          </p:nvPr>
        </p:nvGraphicFramePr>
        <p:xfrm>
          <a:off x="866562" y="2706689"/>
          <a:ext cx="8501063" cy="3365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16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2863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06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Định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kỳ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Nội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dung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Giải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thích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06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Ngày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yyyymmdd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Ngày phát sinh số liệu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41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Tuần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yyyymmdd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Ngày làm việc cuối cùng của tuần phát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sinh số liệu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kỳ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tháng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yyyymmdd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Ngày 10, 20, và ngày cuối cùng của tháng phát sinh số liệu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41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kỳ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tháng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yyyymmdd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Ngày 15 và ngày cuối cùng của tháng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phát sinh số liệu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2560" y="1412776"/>
            <a:ext cx="7291264" cy="77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</p:spTree>
    <p:extLst>
      <p:ext uri="{BB962C8B-B14F-4D97-AF65-F5344CB8AC3E}">
        <p14:creationId xmlns:p14="http://schemas.microsoft.com/office/powerpoint/2010/main" val="3849146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9"/>
          <p:cNvSpPr txBox="1">
            <a:spLocks/>
          </p:cNvSpPr>
          <p:nvPr/>
        </p:nvSpPr>
        <p:spPr bwMode="auto">
          <a:xfrm>
            <a:off x="232324" y="924241"/>
            <a:ext cx="8969148" cy="524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514350" indent="-51435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buFont typeface="+mj-lt"/>
              <a:buAutoNum type="arabicPeriod"/>
            </a:pP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Giới thiệu về hệ thống báo cáo mới của </a:t>
            </a:r>
            <a:r>
              <a:rPr lang="vi-VN" altLang="ko-KR" sz="1800" dirty="0" smtClean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NHNN</a:t>
            </a:r>
            <a:endParaRPr lang="vi-VN" altLang="ko-KR" sz="1800" dirty="0">
              <a:latin typeface="Times New Roman" panose="02020603050405020304" pitchFamily="18" charset="0"/>
              <a:ea typeface="굴림" panose="020B0600000101010101" pitchFamily="50" charset="-127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Font typeface="+mj-lt"/>
              <a:buAutoNum type="arabicPeriod"/>
            </a:pP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Chuẩn bị để sử dụng hệ thống thu thập dữ liệu (Data Submission system)</a:t>
            </a:r>
            <a:r>
              <a:rPr lang="en-GB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- ITDB</a:t>
            </a:r>
            <a:endParaRPr lang="vi-VN" altLang="ko-KR" sz="1800" dirty="0">
              <a:latin typeface="Times New Roman" panose="02020603050405020304" pitchFamily="18" charset="0"/>
              <a:ea typeface="굴림" panose="020B0600000101010101" pitchFamily="50" charset="-127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Font typeface="+mj-lt"/>
              <a:buAutoNum type="arabicPeriod"/>
            </a:pPr>
            <a:r>
              <a:rPr lang="vi-VN" altLang="ko-KR" sz="1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Lập</a:t>
            </a: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vi-VN" altLang="ko-KR" sz="1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và</a:t>
            </a: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vi-VN" altLang="ko-KR" sz="1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gửi</a:t>
            </a: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vi-VN" altLang="ko-KR" sz="1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báo</a:t>
            </a: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vi-VN" altLang="ko-KR" sz="1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cáo</a:t>
            </a: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(DS </a:t>
            </a:r>
            <a:r>
              <a:rPr lang="vi-VN" altLang="ko-KR" sz="1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Portal</a:t>
            </a:r>
            <a:r>
              <a:rPr lang="vi-VN" altLang="ko-KR" sz="1800" dirty="0" smtClean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)</a:t>
            </a:r>
          </a:p>
          <a:p>
            <a:pPr marL="228600" lvl="1" indent="0">
              <a:spcBef>
                <a:spcPct val="20000"/>
              </a:spcBef>
            </a:pPr>
            <a:r>
              <a:rPr lang="vi-VN" altLang="ko-KR" sz="1800" dirty="0" smtClean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3.1 </a:t>
            </a:r>
            <a:r>
              <a:rPr lang="vi-VN" altLang="ko-KR" sz="1800" dirty="0" err="1" smtClean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Chức</a:t>
            </a:r>
            <a:r>
              <a:rPr lang="vi-VN" altLang="ko-KR" sz="1800" dirty="0" smtClean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năng dung chung (</a:t>
            </a:r>
            <a:r>
              <a:rPr lang="vi-VN" altLang="ko-KR" sz="1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Common</a:t>
            </a: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)</a:t>
            </a:r>
          </a:p>
          <a:p>
            <a:pPr marL="0" indent="0">
              <a:spcBef>
                <a:spcPct val="20000"/>
              </a:spcBef>
            </a:pPr>
            <a:r>
              <a:rPr lang="en-US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   </a:t>
            </a:r>
            <a:r>
              <a:rPr lang="en-US" altLang="ko-KR" sz="1800" dirty="0" smtClean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3.2</a:t>
            </a:r>
            <a:r>
              <a:rPr lang="vi-VN" altLang="ko-KR" sz="1800" dirty="0" smtClean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vi-VN" altLang="ko-KR" sz="1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Chức</a:t>
            </a: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năng người đơn </a:t>
            </a:r>
            <a:r>
              <a:rPr lang="vi-VN" altLang="ko-KR" sz="1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vị</a:t>
            </a: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vi-VN" altLang="ko-KR" sz="1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nộp</a:t>
            </a: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vi-VN" altLang="ko-KR" sz="1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báo</a:t>
            </a: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vi-VN" altLang="ko-KR" sz="1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cáo</a:t>
            </a: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(</a:t>
            </a:r>
            <a:r>
              <a:rPr lang="vi-VN" altLang="ko-KR" sz="1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External</a:t>
            </a: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)</a:t>
            </a:r>
          </a:p>
          <a:p>
            <a:pPr marL="0" indent="0">
              <a:spcBef>
                <a:spcPct val="20000"/>
              </a:spcBef>
            </a:pPr>
            <a:r>
              <a:rPr lang="en-US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   </a:t>
            </a:r>
            <a:r>
              <a:rPr lang="vi-VN" altLang="ko-KR" sz="1800" dirty="0" smtClean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3.3 </a:t>
            </a:r>
            <a:r>
              <a:rPr lang="vi-VN" altLang="ko-KR" sz="1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Chức</a:t>
            </a: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năng cho người </a:t>
            </a:r>
            <a:r>
              <a:rPr lang="vi-VN" altLang="ko-KR" sz="1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dùng</a:t>
            </a: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NHNN (</a:t>
            </a:r>
            <a:r>
              <a:rPr lang="vi-VN" altLang="ko-KR" sz="1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Internal</a:t>
            </a: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)</a:t>
            </a:r>
          </a:p>
          <a:p>
            <a:pPr marL="0" indent="0">
              <a:spcBef>
                <a:spcPct val="20000"/>
              </a:spcBef>
            </a:pPr>
            <a:r>
              <a:rPr lang="en-US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   </a:t>
            </a:r>
            <a:r>
              <a:rPr lang="en-US" altLang="ko-KR" sz="1800" dirty="0" smtClean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3.4</a:t>
            </a:r>
            <a:r>
              <a:rPr lang="vi-VN" altLang="ko-KR" sz="1800" dirty="0" smtClean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vi-VN" altLang="ko-KR" sz="1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Chức</a:t>
            </a: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năng cho người </a:t>
            </a:r>
            <a:r>
              <a:rPr lang="vi-VN" altLang="ko-KR" sz="1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quản</a:t>
            </a: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vi-VN" altLang="ko-KR" sz="1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trị</a:t>
            </a: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vi-VN" altLang="ko-KR" sz="1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hệ</a:t>
            </a: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vi-VN" altLang="ko-KR" sz="1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thống</a:t>
            </a: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(</a:t>
            </a:r>
            <a:r>
              <a:rPr lang="vi-VN" altLang="ko-KR" sz="1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System</a:t>
            </a: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)</a:t>
            </a:r>
            <a:endParaRPr lang="vi-VN" altLang="ko-KR" sz="1800" dirty="0" smtClean="0">
              <a:latin typeface="Times New Roman" panose="02020603050405020304" pitchFamily="18" charset="0"/>
              <a:ea typeface="굴림" panose="020B0600000101010101" pitchFamily="50" charset="-127"/>
              <a:cs typeface="Times New Roman" panose="02020603050405020304" pitchFamily="18" charset="0"/>
            </a:endParaRPr>
          </a:p>
          <a:p>
            <a:pPr marL="0" indent="0">
              <a:spcBef>
                <a:spcPct val="20000"/>
              </a:spcBef>
            </a:pPr>
            <a:r>
              <a:rPr lang="vi-VN" altLang="ko-KR" sz="1800" dirty="0" smtClean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4. </a:t>
            </a:r>
            <a:r>
              <a:rPr lang="vi-VN" altLang="ko-KR" sz="1800" dirty="0" err="1" smtClean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Lập</a:t>
            </a:r>
            <a:r>
              <a:rPr lang="vi-VN" altLang="ko-KR" sz="1800" dirty="0" smtClean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và gửi báo cáo (UDSS)</a:t>
            </a:r>
            <a:endParaRPr lang="en-GB" altLang="ko-KR" sz="1800" dirty="0">
              <a:latin typeface="Times New Roman" panose="02020603050405020304" pitchFamily="18" charset="0"/>
              <a:ea typeface="굴림" panose="020B0600000101010101" pitchFamily="50" charset="-127"/>
              <a:cs typeface="Times New Roman" panose="02020603050405020304" pitchFamily="18" charset="0"/>
            </a:endParaRPr>
          </a:p>
          <a:p>
            <a:pPr marL="228600" lvl="1" indent="0">
              <a:spcBef>
                <a:spcPct val="20000"/>
              </a:spcBef>
            </a:pPr>
            <a:r>
              <a:rPr lang="en-US" altLang="ko-KR" sz="1800" dirty="0" smtClean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4</a:t>
            </a:r>
            <a:r>
              <a:rPr lang="vi-VN" altLang="ko-KR" sz="1800" dirty="0" smtClean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.1</a:t>
            </a: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. Giới thiệu về quy trình nghiệp vụ và UDSS.</a:t>
            </a:r>
          </a:p>
          <a:p>
            <a:pPr marL="228600" lvl="1" indent="0">
              <a:spcBef>
                <a:spcPct val="20000"/>
              </a:spcBef>
            </a:pP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4</a:t>
            </a:r>
            <a:r>
              <a:rPr lang="vi-VN" altLang="ko-KR" sz="1800" dirty="0" smtClean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.2</a:t>
            </a: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. Gửi báo cáo bằng phương thức Nhập trực tiếp.</a:t>
            </a:r>
          </a:p>
          <a:p>
            <a:pPr marL="228600" lvl="1" indent="0">
              <a:spcBef>
                <a:spcPct val="20000"/>
              </a:spcBef>
            </a:pPr>
            <a:r>
              <a:rPr lang="en-US" altLang="ko-KR" sz="1800" dirty="0" smtClean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4</a:t>
            </a:r>
            <a:r>
              <a:rPr lang="vi-VN" altLang="ko-KR" sz="1800" dirty="0" smtClean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.3</a:t>
            </a: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. Lập và gửi báo cáo file Excel.</a:t>
            </a:r>
          </a:p>
          <a:p>
            <a:pPr marL="228600" lvl="1" indent="0">
              <a:spcBef>
                <a:spcPct val="20000"/>
              </a:spcBef>
            </a:pP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4</a:t>
            </a:r>
            <a:r>
              <a:rPr lang="vi-VN" altLang="ko-KR" sz="1800" dirty="0" smtClean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.4</a:t>
            </a: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. </a:t>
            </a:r>
            <a:r>
              <a:rPr lang="vi-VN" altLang="ko-KR" sz="1800" dirty="0" err="1" smtClean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Các</a:t>
            </a:r>
            <a:r>
              <a:rPr lang="vi-VN" altLang="ko-KR" sz="1800" dirty="0" smtClean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chức năng khác.</a:t>
            </a:r>
            <a:endParaRPr lang="en-US" altLang="ko-KR" sz="1800" dirty="0">
              <a:latin typeface="Times New Roman" panose="02020603050405020304" pitchFamily="18" charset="0"/>
              <a:ea typeface="굴림" panose="020B0600000101010101" pitchFamily="50" charset="-127"/>
              <a:cs typeface="Times New Roman" panose="02020603050405020304" pitchFamily="18" charset="0"/>
            </a:endParaRPr>
          </a:p>
          <a:p>
            <a:pPr marL="0" indent="0">
              <a:spcBef>
                <a:spcPct val="20000"/>
              </a:spcBef>
            </a:pP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5</a:t>
            </a:r>
            <a:r>
              <a:rPr lang="en-GB" altLang="ko-KR" sz="1800" dirty="0" smtClean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. </a:t>
            </a:r>
            <a:r>
              <a:rPr lang="vi-VN" altLang="ko-KR" sz="1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Kế hoạch triển khai trong tương </a:t>
            </a:r>
            <a:r>
              <a:rPr lang="vi-VN" altLang="ko-KR" sz="1800" dirty="0" smtClean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lai</a:t>
            </a:r>
            <a:endParaRPr lang="en-US" altLang="ko-KR" sz="1800" dirty="0">
              <a:latin typeface="Times New Roman" panose="02020603050405020304" pitchFamily="18" charset="0"/>
              <a:ea typeface="굴림" panose="020B0600000101010101" pitchFamily="50" charset="-127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FontTx/>
              <a:buAutoNum type="arabicPeriod"/>
            </a:pPr>
            <a:endParaRPr lang="en-US" altLang="ko-KR" sz="1600" dirty="0">
              <a:latin typeface="Times New Roman" panose="02020603050405020304" pitchFamily="18" charset="0"/>
              <a:ea typeface="굴림" panose="020B0600000101010101" pitchFamily="50" charset="-127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FontTx/>
              <a:buAutoNum type="arabicPeriod"/>
            </a:pPr>
            <a:endParaRPr lang="en-US" altLang="ko-KR" sz="1600" dirty="0">
              <a:latin typeface="Times New Roman" panose="02020603050405020304" pitchFamily="18" charset="0"/>
              <a:ea typeface="굴림" panose="020B0600000101010101" pitchFamily="50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463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200472" y="240903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2.2.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Quy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định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về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tên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file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báo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cáo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.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76536" y="785813"/>
            <a:ext cx="8929687" cy="626963"/>
          </a:xfr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Arial" pitchFamily="34" charset="0"/>
              <a:buNone/>
            </a:pPr>
            <a:r>
              <a:rPr lang="en-US" altLang="en-US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Yyyymmdd</a:t>
            </a:r>
            <a:endParaRPr lang="fr-FR" alt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817519"/>
              </p:ext>
            </p:extLst>
          </p:nvPr>
        </p:nvGraphicFramePr>
        <p:xfrm>
          <a:off x="776536" y="1700808"/>
          <a:ext cx="8501063" cy="42068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16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2863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06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Định</a:t>
                      </a:r>
                      <a:r>
                        <a:rPr lang="en-US" sz="20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kỳ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Nội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dung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Giải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thích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06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Tháng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yyyymm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Tháng phát sinh số liệu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620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Quý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yyyymm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Quý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1,2,3,4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lần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lượt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là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yyyy03, yyyy06, yyyy09,  yyyy12 (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trong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đó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yyyy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là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năm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phát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sinh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số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liệu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);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06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Bán niên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yyyy06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yyyy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là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năm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phát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sinh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số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liệu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41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 kỳ/năm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yyyymm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Kỳ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1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là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yyyy06,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kỳ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2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là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yyyy12 (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trong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đó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yyyy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là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năm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phát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sinh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số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liệu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);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206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Năm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yyyy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Năm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phát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sinh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số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liệu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206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Đột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xuất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yyyymmdd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Ngày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phát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sinh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số</a:t>
                      </a:r>
                      <a:r>
                        <a:rPr lang="en-US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liệu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57583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200472" y="240903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2.2.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Quy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định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về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tên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file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báo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cáo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976313" y="785813"/>
            <a:ext cx="8929687" cy="5357812"/>
          </a:xfr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Arial" charset="0"/>
              <a:buNone/>
              <a:defRPr/>
            </a:pP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BB</a:t>
            </a:r>
          </a:p>
          <a:p>
            <a:pPr marL="514350" indent="-514350">
              <a:buFont typeface="Arial" charset="0"/>
              <a:buNone/>
              <a:defRPr/>
            </a:pPr>
            <a:endParaRPr lang="en-US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endParaRPr lang="en-US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  <a:defRPr/>
            </a:pP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1">
              <a:buFont typeface="Arial" charset="0"/>
              <a:buChar char="–"/>
              <a:defRPr/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” (To be submitted): S;</a:t>
            </a:r>
          </a:p>
          <a:p>
            <a:pPr lvl="1">
              <a:buFont typeface="Arial" charset="0"/>
              <a:buChar char="–"/>
              <a:defRPr/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” (Backdated): B.</a:t>
            </a:r>
          </a:p>
          <a:p>
            <a:pPr>
              <a:buFont typeface="Arial" charset="0"/>
              <a:buChar char="•"/>
              <a:defRPr/>
            </a:pP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1">
              <a:buFont typeface="Arial" charset="0"/>
              <a:buChar char="–"/>
              <a:defRPr/>
            </a:pP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” (Total) : T;</a:t>
            </a:r>
          </a:p>
          <a:p>
            <a:pPr lvl="1">
              <a:buFont typeface="Arial" charset="0"/>
              <a:buChar char="–"/>
              <a:defRPr/>
            </a:pP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“Chi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nhánh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” (Individual) : I.</a:t>
            </a:r>
          </a:p>
          <a:p>
            <a:pPr lvl="1">
              <a:buFont typeface="Arial" charset="0"/>
              <a:buNone/>
              <a:defRPr/>
            </a:pP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Riêng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lẻ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T</a:t>
            </a:r>
            <a:endParaRPr lang="fr-FR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5705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200472" y="240903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2.2.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Quy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định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về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tên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file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báo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cáo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44488" y="836712"/>
            <a:ext cx="8715375" cy="5357812"/>
          </a:xfr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Arial" charset="0"/>
              <a:buNone/>
              <a:defRPr/>
            </a:pPr>
            <a:r>
              <a:rPr lang="en-US" sz="2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C99: C/C99 </a:t>
            </a:r>
          </a:p>
          <a:p>
            <a:pPr marL="514350" indent="-514350">
              <a:buFont typeface="Arial" charset="0"/>
              <a:buNone/>
              <a:defRPr/>
            </a:pPr>
            <a:endParaRPr lang="en-US" sz="2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charset="0"/>
              <a:buNone/>
              <a:defRPr/>
            </a:pP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C99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dành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file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đính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kèm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file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minh)</a:t>
            </a:r>
            <a:endParaRPr lang="en-US" sz="2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Arial" charset="0"/>
              <a:buChar char="•"/>
              <a:defRPr/>
            </a:pP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” (Main report) : M;</a:t>
            </a:r>
          </a:p>
          <a:p>
            <a:pPr>
              <a:buFont typeface="Arial" charset="0"/>
              <a:buChar char="•"/>
              <a:defRPr/>
            </a:pP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” (N/A Report) : N;</a:t>
            </a:r>
          </a:p>
          <a:p>
            <a:pPr>
              <a:buFont typeface="Arial" charset="0"/>
              <a:buChar char="•"/>
              <a:defRPr/>
            </a:pP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“File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minh” (Remark File) : R;</a:t>
            </a:r>
          </a:p>
          <a:p>
            <a:pPr>
              <a:buFont typeface="Arial" charset="0"/>
              <a:buChar char="•"/>
              <a:defRPr/>
            </a:pP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“File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đính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kèm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file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minh” (Attach File) : A +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2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endParaRPr lang="en-US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3181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200472" y="240903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2.2.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Quy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định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về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tên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file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báo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cáo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52250" y="908720"/>
            <a:ext cx="8929687" cy="5357812"/>
          </a:xfr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Arial" pitchFamily="34" charset="0"/>
              <a:buNone/>
            </a:pPr>
            <a:r>
              <a:rPr lang="en-US" alt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99</a:t>
            </a:r>
          </a:p>
          <a:p>
            <a:pPr marL="514350" indent="-514350">
              <a:buFont typeface="Arial" pitchFamily="34" charset="0"/>
              <a:buNone/>
            </a:pP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file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kỳ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</a:t>
            </a:r>
          </a:p>
          <a:p>
            <a:pPr marL="514350" indent="-514350">
              <a:buFont typeface="Arial" pitchFamily="34" charset="0"/>
              <a:buNone/>
            </a:pPr>
            <a:r>
              <a:rPr lang="en-US" altLang="en-US" sz="2400" b="1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altLang="en-US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ý: </a:t>
            </a:r>
          </a:p>
          <a:p>
            <a:pPr marL="514350" indent="-514350">
              <a:buFont typeface="Arial" pitchFamily="34" charset="0"/>
              <a:buNone/>
            </a:pP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file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file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khóa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file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514350" indent="-514350">
              <a:buFont typeface="Arial" pitchFamily="34" charset="0"/>
              <a:buNone/>
            </a:pPr>
            <a:r>
              <a:rPr lang="en-US" alt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.* : 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file </a:t>
            </a:r>
          </a:p>
          <a:p>
            <a:pPr marL="514350" indent="-514350">
              <a:buFontTx/>
              <a:buChar char="-"/>
            </a:pP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File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.</a:t>
            </a:r>
            <a:r>
              <a:rPr lang="en-US" alt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xlsx</a:t>
            </a:r>
            <a:r>
              <a:rPr lang="en-US" alt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/.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xbrl</a:t>
            </a:r>
            <a:endParaRPr lang="en-US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Tx/>
              <a:buChar char="-"/>
            </a:pP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File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buộc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.</a:t>
            </a:r>
            <a:r>
              <a:rPr lang="en-US" alt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xlsx</a:t>
            </a:r>
            <a:endParaRPr lang="en-US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Tx/>
              <a:buChar char="-"/>
            </a:pP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File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đính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kèm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minh: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file</a:t>
            </a:r>
          </a:p>
          <a:p>
            <a:pPr marL="514350" indent="-514350">
              <a:buFont typeface="Arial" pitchFamily="34" charset="0"/>
              <a:buNone/>
            </a:pPr>
            <a:endParaRPr lang="en-US" altLang="en-US" sz="28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44450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200472" y="240903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2.2.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Quy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định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về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tên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file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báo</a:t>
            </a: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en-US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cáo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60512" y="744959"/>
            <a:ext cx="8929688" cy="5357813"/>
          </a:xfr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Arial" pitchFamily="34" charset="0"/>
              <a:buNone/>
            </a:pPr>
            <a:r>
              <a:rPr lang="en-US" altLang="en-US" sz="2400" kern="0" dirty="0" err="1">
                <a:solidFill>
                  <a:srgbClr val="015294"/>
                </a:solidFill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altLang="en-US" sz="2400" kern="0" dirty="0">
                <a:solidFill>
                  <a:srgbClr val="01529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0" dirty="0" err="1">
                <a:solidFill>
                  <a:srgbClr val="015294"/>
                </a:solidFill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altLang="en-US" sz="2400" kern="0" dirty="0">
                <a:solidFill>
                  <a:srgbClr val="01529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0" dirty="0" err="1">
                <a:solidFill>
                  <a:srgbClr val="015294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altLang="en-US" sz="2400" kern="0" dirty="0">
                <a:solidFill>
                  <a:srgbClr val="01529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0" dirty="0" err="1">
                <a:solidFill>
                  <a:srgbClr val="015294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altLang="en-US" sz="2400" kern="0" dirty="0">
                <a:solidFill>
                  <a:srgbClr val="015294"/>
                </a:solidFill>
                <a:latin typeface="Times New Roman" pitchFamily="18" charset="0"/>
                <a:cs typeface="Times New Roman" pitchFamily="18" charset="0"/>
              </a:rPr>
              <a:t> file (1):</a:t>
            </a:r>
          </a:p>
          <a:p>
            <a:pPr marL="514350" indent="-514350">
              <a:buFontTx/>
              <a:buChar char="-"/>
            </a:pPr>
            <a:r>
              <a:rPr lang="en-US" altLang="en-US" sz="2400" kern="0" dirty="0" err="1">
                <a:solidFill>
                  <a:srgbClr val="015294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altLang="en-US" sz="2400" kern="0" dirty="0">
                <a:solidFill>
                  <a:srgbClr val="015294"/>
                </a:solidFill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altLang="en-US" sz="2400" kern="0" dirty="0" err="1">
                <a:solidFill>
                  <a:srgbClr val="015294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endParaRPr lang="en-US" altLang="en-US" sz="2400" kern="0" dirty="0">
              <a:solidFill>
                <a:srgbClr val="015294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 latinLnBrk="0">
              <a:lnSpc>
                <a:spcPct val="115000"/>
              </a:lnSpc>
              <a:spcBef>
                <a:spcPts val="0"/>
              </a:spcBef>
              <a:defRPr/>
            </a:pPr>
            <a:r>
              <a:rPr lang="en-US" alt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Mã</a:t>
            </a:r>
            <a:r>
              <a:rPr lang="en-US" alt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alt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danh</a:t>
            </a:r>
            <a:r>
              <a:rPr lang="en-US" alt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 A00014 </a:t>
            </a:r>
          </a:p>
          <a:p>
            <a:pPr marL="514350" indent="-514350" algn="just" latinLnBrk="0">
              <a:lnSpc>
                <a:spcPct val="115000"/>
              </a:lnSpc>
              <a:spcBef>
                <a:spcPts val="0"/>
              </a:spcBef>
              <a:defRPr/>
            </a:pPr>
            <a:r>
              <a:rPr lang="en-US" alt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Mã</a:t>
            </a:r>
            <a:r>
              <a:rPr lang="en-US" alt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alt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alt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alt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alt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alt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alt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alt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01203001, 01203003</a:t>
            </a:r>
          </a:p>
          <a:p>
            <a:pPr marL="514350" indent="-514350" algn="just" latinLnBrk="0">
              <a:lnSpc>
                <a:spcPct val="115000"/>
              </a:lnSpc>
              <a:spcBef>
                <a:spcPts val="0"/>
              </a:spcBef>
              <a:defRPr/>
            </a:pPr>
            <a:r>
              <a:rPr lang="en-US" alt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Mã</a:t>
            </a:r>
            <a:r>
              <a:rPr lang="en-US" alt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alt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alt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alt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alt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: 01203001</a:t>
            </a:r>
          </a:p>
          <a:p>
            <a:pPr marL="514350" indent="-514350" algn="just" latinLnBrk="0">
              <a:lnSpc>
                <a:spcPct val="115000"/>
              </a:lnSpc>
              <a:spcBef>
                <a:spcPts val="0"/>
              </a:spcBef>
              <a:defRPr/>
            </a:pPr>
            <a:r>
              <a:rPr lang="en-US" alt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alt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201512 </a:t>
            </a:r>
          </a:p>
          <a:p>
            <a:pPr>
              <a:buFontTx/>
              <a:buChar char="-"/>
            </a:pPr>
            <a:r>
              <a:rPr lang="en-US" altLang="en-US" sz="2400" kern="0" dirty="0" err="1">
                <a:solidFill>
                  <a:srgbClr val="015294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altLang="en-US" sz="2400" kern="0" dirty="0">
                <a:solidFill>
                  <a:srgbClr val="015294"/>
                </a:solidFill>
                <a:latin typeface="Times New Roman" pitchFamily="18" charset="0"/>
                <a:cs typeface="Times New Roman" pitchFamily="18" charset="0"/>
              </a:rPr>
              <a:t> file</a:t>
            </a:r>
          </a:p>
          <a:p>
            <a:pPr marL="514350" indent="-514350" algn="just" latinLnBrk="0">
              <a:lnSpc>
                <a:spcPct val="115000"/>
              </a:lnSpc>
              <a:spcBef>
                <a:spcPts val="0"/>
              </a:spcBef>
              <a:defRPr/>
            </a:pPr>
            <a:r>
              <a:rPr lang="en-US" alt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File </a:t>
            </a:r>
            <a:r>
              <a:rPr lang="en-US" alt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alt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endParaRPr lang="en-US" altLang="en-US" sz="2400" kern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 latinLnBrk="0">
              <a:lnSpc>
                <a:spcPct val="1150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en-US" alt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en-US" sz="24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A00014-01203001-01203001-201512-</a:t>
            </a:r>
            <a:r>
              <a:rPr lang="en-US" altLang="en-US" sz="2400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en-US" sz="24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T-</a:t>
            </a:r>
            <a:r>
              <a:rPr lang="en-US" altLang="en-US" sz="2400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en-US" sz="24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-01.xlsx</a:t>
            </a:r>
            <a:endParaRPr lang="en-US" altLang="en-US" sz="2400" kern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 latinLnBrk="0">
              <a:lnSpc>
                <a:spcPct val="115000"/>
              </a:lnSpc>
              <a:spcBef>
                <a:spcPts val="0"/>
              </a:spcBef>
              <a:defRPr/>
            </a:pPr>
            <a:r>
              <a:rPr lang="en-US" alt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File chi </a:t>
            </a:r>
            <a:r>
              <a:rPr lang="en-US" alt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nhánh</a:t>
            </a:r>
            <a:endParaRPr lang="en-US" altLang="en-US" sz="2400" kern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 latinLnBrk="0">
              <a:lnSpc>
                <a:spcPct val="1150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en-US" alt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en-US" sz="24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A00014-01203001-01203001-201512-</a:t>
            </a:r>
            <a:r>
              <a:rPr lang="en-US" altLang="en-US" sz="2400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en-US" sz="24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I-</a:t>
            </a:r>
            <a:r>
              <a:rPr lang="en-US" altLang="en-US" sz="2400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en-US" sz="24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-01.xlsx</a:t>
            </a:r>
            <a:endParaRPr lang="en-US" altLang="en-US" sz="2400" kern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 latinLnBrk="0">
              <a:lnSpc>
                <a:spcPct val="1150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en-US" alt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en-US" sz="24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A00014-01203003-01203001-201512-</a:t>
            </a:r>
            <a:r>
              <a:rPr lang="en-US" altLang="en-US" sz="2400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en-US" sz="24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I-</a:t>
            </a:r>
            <a:r>
              <a:rPr lang="en-US" altLang="en-US" sz="2400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en-US" sz="24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-01.xlsx</a:t>
            </a:r>
            <a:endParaRPr lang="en-US" altLang="en-US" sz="2400" kern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2033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344488" y="206018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2.3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Quy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định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về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nội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dung file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báo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cáo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.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37082" y="930438"/>
            <a:ext cx="8429625" cy="5357813"/>
          </a:xfr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None/>
              <a:defRPr/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File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file Excel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file XBRL</a:t>
            </a:r>
          </a:p>
          <a:p>
            <a:pPr>
              <a:buFontTx/>
              <a:buChar char="-"/>
              <a:defRPr/>
            </a:pP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(template)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tải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từ </a:t>
            </a:r>
            <a:r>
              <a:rPr lang="pt-BR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trang </a:t>
            </a:r>
            <a:r>
              <a:rPr lang="pt-BR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web </a:t>
            </a:r>
            <a:r>
              <a:rPr lang="pt-BR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www.sbv.gov.vn</a:t>
            </a:r>
            <a:r>
              <a:rPr lang="pt-BR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mục “Hệ thống báo cáo NHNN” thuộc chuyên mục “Hoạt động khác - Công nghệ thông tin – Hỗ trợ kỹ thuật”.</a:t>
            </a:r>
          </a:p>
          <a:p>
            <a:pPr>
              <a:buFontTx/>
              <a:buChar char="-"/>
              <a:defRPr/>
            </a:pPr>
            <a:r>
              <a:rPr lang="pt-BR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Ví dụ file Excel:</a:t>
            </a:r>
          </a:p>
          <a:p>
            <a:pPr lvl="1">
              <a:buFont typeface="Arial" charset="0"/>
              <a:buNone/>
              <a:defRPr/>
            </a:pPr>
            <a:r>
              <a:rPr lang="pt-BR" sz="24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File phát sinh dữ liệu </a:t>
            </a:r>
          </a:p>
          <a:p>
            <a:pPr lvl="1">
              <a:buFont typeface="Arial" charset="0"/>
              <a:buNone/>
              <a:defRPr/>
            </a:pPr>
            <a:r>
              <a:rPr lang="pt-BR" sz="24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File không phát sinh</a:t>
            </a:r>
          </a:p>
          <a:p>
            <a:pPr marL="514350" indent="-514350">
              <a:buFont typeface="Arial" charset="0"/>
              <a:buNone/>
              <a:defRPr/>
            </a:pPr>
            <a:endParaRPr lang="fr-FR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None/>
              <a:defRPr/>
            </a:pPr>
            <a:endParaRPr lang="fr-FR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99520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0811" y="-38490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219074" y="88353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2.3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Quy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định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về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nội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dung file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báo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cáo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.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28625" y="857250"/>
            <a:ext cx="8844855" cy="535781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Arial" charset="0"/>
              <a:buNone/>
              <a:defRPr/>
            </a:pP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file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Excel 1</a:t>
            </a:r>
          </a:p>
          <a:p>
            <a:pPr marL="514350" indent="-514350">
              <a:buFont typeface="Arial" charset="0"/>
              <a:buNone/>
              <a:defRPr/>
            </a:pPr>
            <a:endParaRPr lang="en-US" sz="1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  <a:defRPr/>
            </a:pP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altLang="ko-KR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altLang="ko-KR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altLang="ko-KR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altLang="ko-KR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altLang="ko-KR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altLang="ko-KR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altLang="ko-KR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altLang="ko-KR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altLang="ko-KR" sz="24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altLang="ko-KR" sz="2400" dirty="0" err="1">
                <a:latin typeface="Times New Roman" pitchFamily="18" charset="0"/>
                <a:cs typeface="Times New Roman" pitchFamily="18" charset="0"/>
              </a:rPr>
              <a:t>Cục</a:t>
            </a:r>
            <a:r>
              <a:rPr lang="en-US" altLang="ko-KR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Arial" charset="0"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nhưng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phẩy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“,”;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liền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Arial" charset="0"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99999999,99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text: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max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4000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tự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%: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pt-BR" altLang="ko-KR" sz="2400" dirty="0">
                <a:latin typeface="Times New Roman" pitchFamily="18" charset="0"/>
                <a:cs typeface="Times New Roman" pitchFamily="18" charset="0"/>
              </a:rPr>
              <a:t>Nếu nhập 10% :             10     </a:t>
            </a:r>
            <a:r>
              <a:rPr lang="pt-BR" altLang="ko-KR" sz="2400" dirty="0" smtClean="0">
                <a:latin typeface="Times New Roman" pitchFamily="18" charset="0"/>
                <a:cs typeface="Times New Roman" pitchFamily="18" charset="0"/>
              </a:rPr>
              <a:t>(đúng)</a:t>
            </a:r>
            <a:r>
              <a:rPr lang="pt-BR" altLang="ko-KR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pt-BR" altLang="ko-KR" sz="2400" dirty="0">
                <a:latin typeface="Times New Roman" pitchFamily="18" charset="0"/>
                <a:cs typeface="Times New Roman" pitchFamily="18" charset="0"/>
              </a:rPr>
            </a:br>
            <a:r>
              <a:rPr lang="pt-BR" altLang="ko-KR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10% (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altLang="ko-KR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0.1   (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>
              <a:buNone/>
              <a:defRPr/>
            </a:pPr>
            <a:endParaRPr lang="pt-BR" sz="24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charset="0"/>
              <a:buNone/>
              <a:defRPr/>
            </a:pPr>
            <a:endParaRPr lang="fr-FR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0239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0811" y="-38490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219074" y="88353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2.3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Quy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định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về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nội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dung file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báo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cáo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.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28625" y="857250"/>
            <a:ext cx="8844855" cy="535781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Arial" charset="0"/>
              <a:buNone/>
              <a:defRPr/>
            </a:pP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file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Excel 2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yyyymmdd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  <a:defRPr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kiểu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  <a:defRPr/>
            </a:pP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YYYYMMDD:HHMMSS</a:t>
            </a:r>
          </a:p>
          <a:p>
            <a:pPr marL="0" indent="0">
              <a:buNone/>
              <a:defRPr/>
            </a:pP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15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kí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24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marL="0" indent="0">
              <a:buNone/>
              <a:defRPr/>
            </a:pP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kiểu</a:t>
            </a:r>
            <a:r>
              <a:rPr lang="en-US" altLang="ko-KR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. (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H.FR.010-1)</a:t>
            </a:r>
          </a:p>
          <a:p>
            <a:pPr marL="0" indent="0">
              <a:buNone/>
              <a:defRPr/>
            </a:pP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HH:MM</a:t>
            </a:r>
            <a:r>
              <a:rPr lang="ko-KR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kí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24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>
              <a:buNone/>
              <a:defRPr/>
            </a:pP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hiển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kiểu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cell</a:t>
            </a:r>
          </a:p>
          <a:p>
            <a:pPr marL="0" indent="0">
              <a:buNone/>
              <a:defRPr/>
            </a:pP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11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kí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hiển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kiểu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: 1.E+0.5)</a:t>
            </a:r>
          </a:p>
          <a:p>
            <a:pPr marL="0" indent="0">
              <a:buNone/>
              <a:defRPr/>
            </a:pPr>
            <a:endParaRPr lang="en-US" altLang="ko-KR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  <a:defRPr/>
            </a:pPr>
            <a:endParaRPr lang="en-US" altLang="ko-KR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  <a:defRPr/>
            </a:pPr>
            <a:endParaRPr lang="en-US" altLang="ko-KR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charset="0"/>
              <a:buNone/>
              <a:defRPr/>
            </a:pPr>
            <a:endParaRPr lang="pt-BR" sz="24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charset="0"/>
              <a:buNone/>
              <a:defRPr/>
            </a:pPr>
            <a:endParaRPr lang="fr-FR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9897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Content Placeholder 9"/>
          <p:cNvSpPr txBox="1">
            <a:spLocks/>
          </p:cNvSpPr>
          <p:nvPr/>
        </p:nvSpPr>
        <p:spPr bwMode="auto">
          <a:xfrm>
            <a:off x="952500" y="1000125"/>
            <a:ext cx="7772400" cy="2644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514350" indent="-51435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ko-KR" sz="2400" dirty="0" err="1">
                <a:latin typeface="Times New Roman" panose="02020603050405020304" pitchFamily="18" charset="0"/>
              </a:rPr>
              <a:t>Các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nội</a:t>
            </a:r>
            <a:r>
              <a:rPr lang="en-US" altLang="ko-KR" sz="2400" dirty="0">
                <a:latin typeface="Times New Roman" panose="02020603050405020304" pitchFamily="18" charset="0"/>
              </a:rPr>
              <a:t> dung </a:t>
            </a:r>
            <a:r>
              <a:rPr lang="en-US" altLang="ko-KR" sz="2400" dirty="0" err="1">
                <a:latin typeface="Times New Roman" panose="02020603050405020304" pitchFamily="18" charset="0"/>
              </a:rPr>
              <a:t>đơn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vị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báo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cáo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cần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chuẩn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bị</a:t>
            </a:r>
            <a:r>
              <a:rPr lang="en-US" altLang="ko-KR" sz="2400" dirty="0">
                <a:latin typeface="Times New Roman" panose="02020603050405020304" pitchFamily="18" charset="0"/>
              </a:rPr>
              <a:t> (</a:t>
            </a:r>
            <a:r>
              <a:rPr lang="en-US" altLang="ko-KR" sz="2400" dirty="0" err="1">
                <a:latin typeface="Times New Roman" panose="02020603050405020304" pitchFamily="18" charset="0"/>
              </a:rPr>
              <a:t>Bao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gồm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cả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người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dùng</a:t>
            </a:r>
            <a:r>
              <a:rPr lang="en-US" altLang="ko-KR" sz="2400" dirty="0">
                <a:latin typeface="Times New Roman" panose="02020603050405020304" pitchFamily="18" charset="0"/>
              </a:rPr>
              <a:t> NHNN </a:t>
            </a:r>
            <a:r>
              <a:rPr lang="en-US" altLang="ko-KR" sz="2400" dirty="0" err="1">
                <a:latin typeface="Times New Roman" panose="02020603050405020304" pitchFamily="18" charset="0"/>
              </a:rPr>
              <a:t>khi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gửi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gửi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báo</a:t>
            </a:r>
            <a:r>
              <a:rPr lang="en-US" altLang="ko-KR" sz="2400" dirty="0">
                <a:latin typeface="Times New Roman" panose="02020603050405020304" pitchFamily="18" charset="0"/>
              </a:rPr>
              <a:t>).</a:t>
            </a:r>
            <a:endParaRPr lang="en-US" altLang="ko-KR" sz="2400" dirty="0">
              <a:latin typeface="Times New Roman" panose="02020603050405020304" pitchFamily="18" charset="0"/>
              <a:ea typeface="굴림" panose="020B0600000101010101" pitchFamily="50" charset="-127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FontTx/>
              <a:buChar char="-"/>
            </a:pPr>
            <a:r>
              <a:rPr lang="en-US" altLang="ko-KR" sz="2400" dirty="0" err="1">
                <a:latin typeface="Times New Roman" panose="02020603050405020304" pitchFamily="18" charset="0"/>
              </a:rPr>
              <a:t>Đăng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ký</a:t>
            </a:r>
            <a:r>
              <a:rPr lang="en-US" altLang="ko-KR" sz="2400" dirty="0">
                <a:latin typeface="Times New Roman" panose="02020603050405020304" pitchFamily="18" charset="0"/>
              </a:rPr>
              <a:t> IP, </a:t>
            </a:r>
            <a:r>
              <a:rPr lang="en-US" altLang="ko-KR" sz="2400" dirty="0" err="1">
                <a:latin typeface="Times New Roman" panose="02020603050405020304" pitchFamily="18" charset="0"/>
              </a:rPr>
              <a:t>Chứng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thư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số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để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sử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dụng</a:t>
            </a:r>
            <a:r>
              <a:rPr lang="en-US" altLang="ko-KR" sz="2400" dirty="0">
                <a:latin typeface="Times New Roman" panose="02020603050405020304" pitchFamily="18" charset="0"/>
              </a:rPr>
              <a:t> Internet.</a:t>
            </a:r>
            <a:br>
              <a:rPr lang="en-US" altLang="ko-KR" sz="2400" dirty="0">
                <a:latin typeface="Times New Roman" panose="02020603050405020304" pitchFamily="18" charset="0"/>
              </a:rPr>
            </a:br>
            <a:r>
              <a:rPr lang="en-US" altLang="ko-KR" sz="2400" dirty="0">
                <a:latin typeface="Times New Roman" panose="02020603050405020304" pitchFamily="18" charset="0"/>
              </a:rPr>
              <a:t>(</a:t>
            </a:r>
            <a:r>
              <a:rPr lang="en-US" altLang="ko-KR" sz="2400" dirty="0" err="1">
                <a:latin typeface="Times New Roman" panose="02020603050405020304" pitchFamily="18" charset="0"/>
              </a:rPr>
              <a:t>Trừ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người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dùng</a:t>
            </a:r>
            <a:r>
              <a:rPr lang="en-US" altLang="ko-KR" sz="2400" dirty="0">
                <a:latin typeface="Times New Roman" panose="02020603050405020304" pitchFamily="18" charset="0"/>
              </a:rPr>
              <a:t> NHNN)</a:t>
            </a:r>
          </a:p>
          <a:p>
            <a:pPr>
              <a:spcBef>
                <a:spcPct val="20000"/>
              </a:spcBef>
              <a:buFontTx/>
              <a:buChar char="-"/>
            </a:pP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Đường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Internet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được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phép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truy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cập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ct val="20000"/>
              </a:spcBef>
              <a:buFontTx/>
              <a:buChar char="-"/>
            </a:pPr>
            <a:r>
              <a:rPr lang="en-US" altLang="ko-KR" sz="2400" dirty="0" err="1">
                <a:latin typeface="Times New Roman" panose="02020603050405020304" pitchFamily="18" charset="0"/>
              </a:rPr>
              <a:t>Ikey</a:t>
            </a:r>
            <a:r>
              <a:rPr lang="en-US" altLang="ko-KR" sz="2400" dirty="0">
                <a:latin typeface="Times New Roman" panose="02020603050405020304" pitchFamily="18" charset="0"/>
              </a:rPr>
              <a:t> token </a:t>
            </a:r>
            <a:r>
              <a:rPr lang="en-US" altLang="ko-KR" sz="2400" dirty="0" err="1">
                <a:latin typeface="Times New Roman" panose="02020603050405020304" pitchFamily="18" charset="0"/>
              </a:rPr>
              <a:t>để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ký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chữ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ký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điện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tử</a:t>
            </a:r>
            <a:r>
              <a:rPr lang="en-US" altLang="ko-KR" sz="2400" dirty="0">
                <a:latin typeface="Times New Roman" panose="02020603050405020304" pitchFamily="18" charset="0"/>
              </a:rPr>
              <a:t>.</a:t>
            </a:r>
            <a:endParaRPr lang="en-US" altLang="ko-KR" sz="2400" dirty="0">
              <a:latin typeface="Times New Roman" panose="02020603050405020304" pitchFamily="18" charset="0"/>
              <a:ea typeface="굴림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12" name="Content Placeholder 9"/>
          <p:cNvSpPr txBox="1">
            <a:spLocks/>
          </p:cNvSpPr>
          <p:nvPr/>
        </p:nvSpPr>
        <p:spPr bwMode="auto">
          <a:xfrm>
            <a:off x="952500" y="3861048"/>
            <a:ext cx="7772400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514350" indent="-51435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ko-KR" sz="2400" dirty="0" err="1">
                <a:latin typeface="Times New Roman" panose="02020603050405020304" pitchFamily="18" charset="0"/>
              </a:rPr>
              <a:t>Các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nội</a:t>
            </a:r>
            <a:r>
              <a:rPr lang="en-US" altLang="ko-KR" sz="2400" dirty="0">
                <a:latin typeface="Times New Roman" panose="02020603050405020304" pitchFamily="18" charset="0"/>
              </a:rPr>
              <a:t> dung </a:t>
            </a:r>
            <a:r>
              <a:rPr lang="en-US" altLang="ko-KR" sz="2400" dirty="0" err="1">
                <a:latin typeface="Times New Roman" panose="02020603050405020304" pitchFamily="18" charset="0"/>
              </a:rPr>
              <a:t>người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dùng</a:t>
            </a:r>
            <a:r>
              <a:rPr lang="en-US" altLang="ko-KR" sz="2400" dirty="0">
                <a:latin typeface="Times New Roman" panose="02020603050405020304" pitchFamily="18" charset="0"/>
              </a:rPr>
              <a:t> NHNN </a:t>
            </a:r>
            <a:r>
              <a:rPr lang="en-US" altLang="ko-KR" sz="2400" dirty="0" err="1">
                <a:latin typeface="Times New Roman" panose="02020603050405020304" pitchFamily="18" charset="0"/>
              </a:rPr>
              <a:t>cần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chuẩn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bị</a:t>
            </a:r>
            <a:r>
              <a:rPr lang="en-US" altLang="ko-KR" sz="2400" dirty="0">
                <a:latin typeface="Times New Roman" panose="02020603050405020304" pitchFamily="18" charset="0"/>
              </a:rPr>
              <a:t>.  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</a:p>
          <a:p>
            <a:pPr>
              <a:spcBef>
                <a:spcPct val="20000"/>
              </a:spcBef>
              <a:buFontTx/>
              <a:buChar char="-"/>
            </a:pP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Truy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cập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vào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Portal.</a:t>
            </a:r>
          </a:p>
          <a:p>
            <a:pPr>
              <a:spcBef>
                <a:spcPct val="20000"/>
              </a:spcBef>
              <a:buFontTx/>
              <a:buChar char="-"/>
            </a:pP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Có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quyền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tra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cứu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và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phê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duyệt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ct val="20000"/>
              </a:spcBef>
              <a:buFontTx/>
              <a:buAutoNum type="arabicPeriod"/>
            </a:pPr>
            <a:endParaRPr lang="en-US" altLang="ko-KR" sz="2400" dirty="0">
              <a:latin typeface="Times New Roman" panose="02020603050405020304" pitchFamily="18" charset="0"/>
              <a:ea typeface="굴림" panose="020B0600000101010101" pitchFamily="50" charset="-127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FontTx/>
              <a:buAutoNum type="arabicPeriod"/>
            </a:pPr>
            <a:endParaRPr lang="en-US" altLang="ko-KR" sz="2400" dirty="0">
              <a:latin typeface="Times New Roman" panose="02020603050405020304" pitchFamily="18" charset="0"/>
              <a:ea typeface="굴림" panose="020B0600000101010101" pitchFamily="50" charset="-127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FontTx/>
              <a:buAutoNum type="arabicPeriod"/>
            </a:pPr>
            <a:endParaRPr lang="en-US" altLang="ko-KR" sz="2400" dirty="0">
              <a:latin typeface="Times New Roman" panose="02020603050405020304" pitchFamily="18" charset="0"/>
              <a:ea typeface="굴림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200472" y="240903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2.4.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Các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nội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dung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đơn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vị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báo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cáo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cần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chuẩn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bị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trước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để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gửi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báo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cáo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5560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Content Placeholder 9"/>
          <p:cNvSpPr txBox="1">
            <a:spLocks/>
          </p:cNvSpPr>
          <p:nvPr/>
        </p:nvSpPr>
        <p:spPr bwMode="auto">
          <a:xfrm>
            <a:off x="952500" y="1000125"/>
            <a:ext cx="7772400" cy="2644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514350" indent="-51435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ko-KR" sz="2400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Đăng ký IP và chứng thư số.</a:t>
            </a:r>
            <a:endParaRPr lang="en-US" altLang="ko-KR" sz="2400" dirty="0">
              <a:solidFill>
                <a:srgbClr val="015294"/>
              </a:solidFill>
              <a:latin typeface="Times New Roman" panose="02020603050405020304" pitchFamily="18" charset="0"/>
              <a:ea typeface="굴림" panose="020B0600000101010101" pitchFamily="50" charset="-127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en-US" altLang="ko-KR" sz="2400" b="1">
                <a:solidFill>
                  <a:srgbClr val="015294"/>
                </a:solidFill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Đăng ký IP: Cục CNTH NHNN.</a:t>
            </a:r>
          </a:p>
          <a:p>
            <a:pPr>
              <a:spcBef>
                <a:spcPct val="20000"/>
              </a:spcBef>
            </a:pPr>
            <a:r>
              <a:rPr lang="en-US" altLang="ko-KR" sz="2400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Nghiệp vụ liên quan đến chứng thư số: Cục CNTH NHNN</a:t>
            </a:r>
            <a:endParaRPr lang="en-US" altLang="ko-KR" sz="2400" b="1">
              <a:solidFill>
                <a:srgbClr val="015294"/>
              </a:solidFill>
              <a:latin typeface="Times New Roman" panose="02020603050405020304" pitchFamily="18" charset="0"/>
              <a:ea typeface="굴림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200472" y="240903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2.4.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Các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nội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dung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đơn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vị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báo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cáo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cần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chuẩn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bị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trước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để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gửi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báo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cáo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990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128464" y="245952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1.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Giới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thiệu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về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hệ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thống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báo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cáo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mới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của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NHNN</a:t>
            </a:r>
            <a:r>
              <a:rPr lang="en-US" altLang="ko-KR" sz="2000" b="1" dirty="0">
                <a:solidFill>
                  <a:srgbClr val="1F497D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.</a:t>
            </a:r>
            <a:endParaRPr lang="en-US" altLang="en-US" sz="2000" b="1" dirty="0">
              <a:solidFill>
                <a:srgbClr val="1F497D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  <p:sp>
        <p:nvSpPr>
          <p:cNvPr id="7" name="Content Placeholder 9"/>
          <p:cNvSpPr txBox="1">
            <a:spLocks/>
          </p:cNvSpPr>
          <p:nvPr/>
        </p:nvSpPr>
        <p:spPr bwMode="auto">
          <a:xfrm>
            <a:off x="952500" y="1000125"/>
            <a:ext cx="7772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514350" indent="-51435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buFontTx/>
              <a:buAutoNum type="arabicPeriod"/>
            </a:pPr>
            <a:r>
              <a:rPr lang="en-US" altLang="ko-KR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altLang="ko-K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altLang="ko-K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ko-K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ko-K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altLang="ko-K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ko-K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NHNN.</a:t>
            </a:r>
          </a:p>
          <a:p>
            <a:pPr marL="0" indent="0">
              <a:spcBef>
                <a:spcPct val="20000"/>
              </a:spcBef>
            </a:pP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1.1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căn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cứ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spcBef>
                <a:spcPct val="20000"/>
              </a:spcBef>
            </a:pP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1.2.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ko-KR" sz="2400" dirty="0">
                <a:latin typeface="Times New Roman" panose="02020603050405020304" pitchFamily="18" charset="0"/>
              </a:rPr>
              <a:t>Data Submission System)</a:t>
            </a:r>
          </a:p>
          <a:p>
            <a:pPr marL="0" indent="0">
              <a:spcBef>
                <a:spcPct val="20000"/>
              </a:spcBef>
            </a:pPr>
            <a:r>
              <a:rPr lang="en-US" altLang="ko-KR" sz="2400" dirty="0">
                <a:latin typeface="Times New Roman" panose="02020603050405020304" pitchFamily="18" charset="0"/>
              </a:rPr>
              <a:t>1.3. </a:t>
            </a:r>
            <a:r>
              <a:rPr lang="en-US" altLang="ko-KR" sz="2400" dirty="0" err="1">
                <a:latin typeface="Times New Roman" panose="02020603050405020304" pitchFamily="18" charset="0"/>
              </a:rPr>
              <a:t>Quy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trình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nghiệp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vụ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cơ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bản</a:t>
            </a:r>
            <a:r>
              <a:rPr lang="en-US" altLang="ko-KR" sz="2400" dirty="0">
                <a:latin typeface="Times New Roman" panose="02020603050405020304" pitchFamily="18" charset="0"/>
              </a:rPr>
              <a:t>.</a:t>
            </a:r>
          </a:p>
          <a:p>
            <a:pPr marL="0" indent="0">
              <a:spcBef>
                <a:spcPct val="20000"/>
              </a:spcBef>
            </a:pPr>
            <a:r>
              <a:rPr lang="en-US" altLang="ko-KR" sz="2400" dirty="0">
                <a:latin typeface="Times New Roman" panose="02020603050405020304" pitchFamily="18" charset="0"/>
              </a:rPr>
              <a:t>1.4. </a:t>
            </a:r>
            <a:r>
              <a:rPr lang="en-US" altLang="ko-KR" sz="2400" dirty="0" err="1">
                <a:latin typeface="Times New Roman" panose="02020603050405020304" pitchFamily="18" charset="0"/>
              </a:rPr>
              <a:t>Các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kênh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gửi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báo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cáo</a:t>
            </a:r>
            <a:r>
              <a:rPr lang="en-US" altLang="ko-KR" sz="2400" dirty="0">
                <a:latin typeface="Times New Roman" panose="02020603050405020304" pitchFamily="18" charset="0"/>
              </a:rPr>
              <a:t>.</a:t>
            </a:r>
          </a:p>
          <a:p>
            <a:pPr marL="0" indent="0">
              <a:spcBef>
                <a:spcPct val="20000"/>
              </a:spcBef>
            </a:pPr>
            <a:r>
              <a:rPr lang="en-US" altLang="ko-KR" sz="2400" dirty="0">
                <a:latin typeface="Times New Roman" panose="02020603050405020304" pitchFamily="18" charset="0"/>
              </a:rPr>
              <a:t>1.5. </a:t>
            </a:r>
            <a:r>
              <a:rPr lang="en-US" altLang="ko-KR" sz="2400" dirty="0" err="1">
                <a:latin typeface="Times New Roman" panose="02020603050405020304" pitchFamily="18" charset="0"/>
              </a:rPr>
              <a:t>Phạm</a:t>
            </a:r>
            <a:r>
              <a:rPr lang="en-US" altLang="ko-KR" sz="2400" dirty="0">
                <a:latin typeface="Times New Roman" panose="02020603050405020304" pitchFamily="18" charset="0"/>
              </a:rPr>
              <a:t> vi, </a:t>
            </a:r>
            <a:r>
              <a:rPr lang="en-US" altLang="ko-KR" sz="2400" dirty="0" err="1">
                <a:latin typeface="Times New Roman" panose="02020603050405020304" pitchFamily="18" charset="0"/>
              </a:rPr>
              <a:t>đối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tượng</a:t>
            </a:r>
            <a:r>
              <a:rPr lang="en-US" altLang="ko-KR" sz="2400" dirty="0">
                <a:latin typeface="Times New Roman" panose="02020603050405020304" pitchFamily="18" charset="0"/>
              </a:rPr>
              <a:t>: </a:t>
            </a:r>
            <a:r>
              <a:rPr lang="en-US" altLang="ko-KR" sz="2400" dirty="0" err="1">
                <a:latin typeface="Times New Roman" panose="02020603050405020304" pitchFamily="18" charset="0"/>
              </a:rPr>
              <a:t>Hướng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dẫn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công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nghê</a:t>
            </a:r>
            <a:r>
              <a:rPr lang="en-US" altLang="ko-KR" sz="2400" dirty="0">
                <a:latin typeface="Times New Roman" panose="02020603050405020304" pitchFamily="18" charset="0"/>
              </a:rPr>
              <a:t> (</a:t>
            </a:r>
            <a:r>
              <a:rPr lang="en-US" altLang="ko-KR" sz="2400" dirty="0" err="1">
                <a:latin typeface="Times New Roman" panose="02020603050405020304" pitchFamily="18" charset="0"/>
              </a:rPr>
              <a:t>Phụ</a:t>
            </a:r>
            <a:r>
              <a:rPr lang="en-US" altLang="ko-KR" sz="2400" dirty="0">
                <a:latin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</a:rPr>
              <a:t>lục</a:t>
            </a:r>
            <a:r>
              <a:rPr lang="en-US" altLang="ko-KR" sz="2400" dirty="0">
                <a:latin typeface="Times New Roman" panose="02020603050405020304" pitchFamily="18" charset="0"/>
              </a:rPr>
              <a:t> 02)</a:t>
            </a:r>
            <a:endParaRPr lang="en-US" altLang="ko-KR" sz="2400" dirty="0">
              <a:latin typeface="Times New Roman" panose="02020603050405020304" pitchFamily="18" charset="0"/>
              <a:ea typeface="굴림" panose="020B0600000101010101" pitchFamily="50" charset="-127"/>
              <a:cs typeface="Times New Roman" panose="02020603050405020304" pitchFamily="18" charset="0"/>
            </a:endParaRPr>
          </a:p>
          <a:p>
            <a:pPr marL="0" indent="0">
              <a:spcBef>
                <a:spcPct val="20000"/>
              </a:spcBef>
            </a:pPr>
            <a:endParaRPr lang="en-US" altLang="ko-KR" sz="2800" dirty="0">
              <a:latin typeface="Times New Roman" panose="02020603050405020304" pitchFamily="18" charset="0"/>
              <a:ea typeface="굴림" panose="020B0600000101010101" pitchFamily="50" charset="-127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FontTx/>
              <a:buAutoNum type="arabicPeriod"/>
            </a:pPr>
            <a:endParaRPr lang="en-US" altLang="ko-KR" sz="2800" dirty="0">
              <a:latin typeface="Times New Roman" panose="02020603050405020304" pitchFamily="18" charset="0"/>
              <a:ea typeface="굴림" panose="020B0600000101010101" pitchFamily="50" charset="-127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FontTx/>
              <a:buAutoNum type="arabicPeriod"/>
            </a:pPr>
            <a:endParaRPr lang="en-US" altLang="ko-KR" sz="2800" dirty="0">
              <a:latin typeface="Times New Roman" panose="02020603050405020304" pitchFamily="18" charset="0"/>
              <a:ea typeface="굴림" panose="020B0600000101010101" pitchFamily="50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538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1"/>
          <p:cNvSpPr/>
          <p:nvPr/>
        </p:nvSpPr>
        <p:spPr>
          <a:xfrm>
            <a:off x="632520" y="836712"/>
            <a:ext cx="8261131" cy="3739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UDSS.</a:t>
            </a:r>
          </a:p>
          <a:p>
            <a:pPr marL="914400" lvl="1" indent="-514350">
              <a:buFontTx/>
              <a:buAutoNum type="arabicPeriod"/>
            </a:pP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Windows 7, 8, 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8.1, 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(32bit/64bit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914400" lvl="1" indent="-514350">
              <a:buFontTx/>
              <a:buAutoNum type="arabicPeriod"/>
            </a:pPr>
            <a:r>
              <a:rPr lang="en-US" altLang="ko-K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Excel 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2007 </a:t>
            </a:r>
            <a:r>
              <a:rPr lang="en-US" altLang="ko-K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ko-KR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khuyến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khích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2013)</a:t>
            </a:r>
          </a:p>
          <a:p>
            <a:pPr marL="914400" lvl="1" indent="-514350">
              <a:buFontTx/>
              <a:buAutoNum type="arabicPeriod"/>
            </a:pPr>
            <a:r>
              <a:rPr lang="en-US" altLang="ko-KR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.net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Framework 4.5</a:t>
            </a:r>
          </a:p>
          <a:p>
            <a:pPr marL="400050" lvl="1"/>
            <a:endParaRPr lang="en-US" altLang="ko-K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Tx/>
              <a:buAutoNum type="arabicPeriod"/>
            </a:pP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DS Portal.</a:t>
            </a:r>
          </a:p>
          <a:p>
            <a:pPr marL="914400" lvl="1" indent="-514350">
              <a:buFontTx/>
              <a:buAutoNum type="arabicPeriod"/>
            </a:pP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Internet Explorer</a:t>
            </a:r>
            <a:r>
              <a:rPr lang="ko-KR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ko-K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514350">
              <a:spcAft>
                <a:spcPts val="600"/>
              </a:spcAft>
              <a:buFontTx/>
              <a:buAutoNum type="arabicPeriod"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Chrome,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Firefox (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khuyến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Chrome 43)</a:t>
            </a:r>
            <a:endParaRPr lang="en-US" altLang="ko-K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Tx/>
              <a:buAutoNum type="arabicPeriod"/>
            </a:pPr>
            <a:r>
              <a:rPr lang="en-US" altLang="ko-KR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914400" lvl="1" indent="-514350">
              <a:buFontTx/>
              <a:buAutoNum type="arabicPeriod"/>
            </a:pPr>
            <a:r>
              <a:rPr lang="en-US" altLang="ko-K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Ikey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Token </a:t>
            </a:r>
            <a:r>
              <a:rPr lang="en-US" altLang="ko-K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914400" lvl="1" indent="-514350">
              <a:buFontTx/>
              <a:buAutoNum type="arabicPeriod"/>
            </a:pPr>
            <a:r>
              <a:rPr lang="en-US" altLang="ko-K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“Run” </a:t>
            </a:r>
            <a:r>
              <a:rPr lang="en-US" altLang="ko-K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folder </a:t>
            </a:r>
            <a:r>
              <a:rPr lang="en-US" altLang="ko-K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cài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UDSS.</a:t>
            </a:r>
          </a:p>
        </p:txBody>
      </p:sp>
      <p:sp>
        <p:nvSpPr>
          <p:cNvPr id="6" name="TextBox 34"/>
          <p:cNvSpPr txBox="1">
            <a:spLocks noChangeArrowheads="1"/>
          </p:cNvSpPr>
          <p:nvPr/>
        </p:nvSpPr>
        <p:spPr bwMode="auto">
          <a:xfrm>
            <a:off x="200472" y="240903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en-US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2.5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Môi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trường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PC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cơ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000" b="1" dirty="0" err="1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bản</a:t>
            </a:r>
            <a:r>
              <a:rPr lang="en-US" altLang="ko-KR" sz="2000" b="1" dirty="0">
                <a:solidFill>
                  <a:prstClr val="white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.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7301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4" descr="http://kitaschwimmen.de/wp-content/uploads/2014/03/Menschen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1082" y="1007864"/>
            <a:ext cx="609244" cy="569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그룹 8"/>
          <p:cNvGrpSpPr/>
          <p:nvPr/>
        </p:nvGrpSpPr>
        <p:grpSpPr>
          <a:xfrm>
            <a:off x="372641" y="1625628"/>
            <a:ext cx="2076782" cy="726309"/>
            <a:chOff x="1175440" y="2372265"/>
            <a:chExt cx="776377" cy="776377"/>
          </a:xfrm>
        </p:grpSpPr>
        <p:sp>
          <p:nvSpPr>
            <p:cNvPr id="10" name="모서리가 둥근 직사각형 9"/>
            <p:cNvSpPr/>
            <p:nvPr/>
          </p:nvSpPr>
          <p:spPr>
            <a:xfrm>
              <a:off x="1175440" y="2372265"/>
              <a:ext cx="776377" cy="776377"/>
            </a:xfrm>
            <a:prstGeom prst="roundRect">
              <a:avLst/>
            </a:prstGeom>
            <a:ln w="76200"/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280232" y="2562040"/>
              <a:ext cx="569344" cy="431323"/>
            </a:xfrm>
            <a:prstGeom prst="rect">
              <a:avLst/>
            </a:prstGeom>
          </p:spPr>
          <p:txBody>
            <a:bodyPr wrap="none" rtlCol="0" anchor="ctr">
              <a:normAutofit/>
            </a:bodyPr>
            <a:lstStyle/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400" b="1">
                  <a:solidFill>
                    <a:prstClr val="black"/>
                  </a:solidFill>
                  <a:cs typeface="Times New Roman" panose="02020603050405020304" pitchFamily="18" charset="0"/>
                </a:rPr>
                <a:t>Gửi tới người</a:t>
              </a:r>
            </a:p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400" b="1">
                  <a:solidFill>
                    <a:prstClr val="black"/>
                  </a:solidFill>
                  <a:cs typeface="Times New Roman" panose="02020603050405020304" pitchFamily="18" charset="0"/>
                </a:rPr>
                <a:t> phê duyệt mức đơn vị</a:t>
              </a:r>
              <a:endParaRPr lang="ko-KR" altLang="en-US" sz="1400" b="1" dirty="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4553533" y="1625628"/>
            <a:ext cx="1168048" cy="674485"/>
            <a:chOff x="1175440" y="2372265"/>
            <a:chExt cx="776377" cy="776377"/>
          </a:xfrm>
        </p:grpSpPr>
        <p:sp>
          <p:nvSpPr>
            <p:cNvPr id="13" name="모서리가 둥근 직사각형 12"/>
            <p:cNvSpPr/>
            <p:nvPr/>
          </p:nvSpPr>
          <p:spPr>
            <a:xfrm>
              <a:off x="1175440" y="2372265"/>
              <a:ext cx="776377" cy="776377"/>
            </a:xfrm>
            <a:prstGeom prst="roundRect">
              <a:avLst/>
            </a:prstGeom>
            <a:ln w="76200">
              <a:solidFill>
                <a:schemeClr val="accent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280232" y="2562040"/>
              <a:ext cx="569344" cy="431323"/>
            </a:xfrm>
            <a:prstGeom prst="rect">
              <a:avLst/>
            </a:prstGeom>
          </p:spPr>
          <p:txBody>
            <a:bodyPr wrap="none" rtlCol="0" anchor="ctr">
              <a:normAutofit/>
            </a:bodyPr>
            <a:lstStyle/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400" b="1">
                  <a:solidFill>
                    <a:prstClr val="black"/>
                  </a:solidFill>
                  <a:cs typeface="Times New Roman" panose="02020603050405020304" pitchFamily="18" charset="0"/>
                </a:rPr>
                <a:t>Gửi tới NHNN</a:t>
              </a:r>
              <a:endParaRPr lang="ko-KR" altLang="en-US" sz="1400" b="1" dirty="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</p:grpSp>
      <p:pic>
        <p:nvPicPr>
          <p:cNvPr id="18" name="Picture 2" descr="http://cfile10.uf.tistory.com/image/1338853B4EF3328E14CCA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05853" y="1007864"/>
            <a:ext cx="568652" cy="568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직선 화살표 연결선 18"/>
          <p:cNvCxnSpPr/>
          <p:nvPr/>
        </p:nvCxnSpPr>
        <p:spPr>
          <a:xfrm>
            <a:off x="2698113" y="1962872"/>
            <a:ext cx="1676392" cy="149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직선 화살표 연결선 19"/>
          <p:cNvCxnSpPr/>
          <p:nvPr/>
        </p:nvCxnSpPr>
        <p:spPr>
          <a:xfrm>
            <a:off x="5058438" y="2523516"/>
            <a:ext cx="0" cy="1457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230850" y="1270143"/>
            <a:ext cx="1269098" cy="325703"/>
          </a:xfrm>
          <a:prstGeom prst="rect">
            <a:avLst/>
          </a:prstGeom>
        </p:spPr>
        <p:txBody>
          <a:bodyPr wrap="none" rtlCol="0">
            <a:normAutofit/>
          </a:bodyPr>
          <a:lstStyle/>
          <a:p>
            <a:pPr>
              <a:lnSpc>
                <a:spcPct val="95000"/>
              </a:lnSpc>
              <a:spcAft>
                <a:spcPts val="1000"/>
              </a:spcAft>
            </a:pPr>
            <a:r>
              <a:rPr lang="en-US" altLang="ko-KR" sz="1100" dirty="0" err="1">
                <a:solidFill>
                  <a:prstClr val="black"/>
                </a:solidFill>
                <a:cs typeface="Times New Roman" panose="02020603050405020304" pitchFamily="18" charset="0"/>
              </a:rPr>
              <a:t>Người</a:t>
            </a:r>
            <a:r>
              <a:rPr lang="en-US" altLang="ko-KR" sz="1100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altLang="ko-KR" sz="1100" dirty="0" err="1">
                <a:solidFill>
                  <a:prstClr val="black"/>
                </a:solidFill>
                <a:cs typeface="Times New Roman" panose="02020603050405020304" pitchFamily="18" charset="0"/>
              </a:rPr>
              <a:t>lập</a:t>
            </a:r>
            <a:r>
              <a:rPr lang="en-US" altLang="ko-KR" sz="1100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altLang="ko-KR" sz="1100" dirty="0" err="1">
                <a:solidFill>
                  <a:prstClr val="black"/>
                </a:solidFill>
                <a:cs typeface="Times New Roman" panose="02020603050405020304" pitchFamily="18" charset="0"/>
              </a:rPr>
              <a:t>báo</a:t>
            </a:r>
            <a:r>
              <a:rPr lang="en-US" altLang="ko-KR" sz="1100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altLang="ko-KR" sz="1100" dirty="0" err="1">
                <a:solidFill>
                  <a:prstClr val="black"/>
                </a:solidFill>
                <a:cs typeface="Times New Roman" panose="02020603050405020304" pitchFamily="18" charset="0"/>
              </a:rPr>
              <a:t>cáo</a:t>
            </a:r>
            <a:endParaRPr lang="ko-KR" altLang="en-US" sz="1100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23889" y="1270143"/>
            <a:ext cx="1269098" cy="325703"/>
          </a:xfrm>
          <a:prstGeom prst="rect">
            <a:avLst/>
          </a:prstGeom>
        </p:spPr>
        <p:txBody>
          <a:bodyPr wrap="none" rtlCol="0">
            <a:normAutofit/>
          </a:bodyPr>
          <a:lstStyle/>
          <a:p>
            <a:pPr>
              <a:lnSpc>
                <a:spcPct val="95000"/>
              </a:lnSpc>
              <a:spcAft>
                <a:spcPts val="1000"/>
              </a:spcAft>
            </a:pPr>
            <a:r>
              <a:rPr lang="en-US" altLang="ko-KR" sz="1100" dirty="0" err="1">
                <a:solidFill>
                  <a:prstClr val="black"/>
                </a:solidFill>
                <a:cs typeface="Times New Roman" panose="02020603050405020304" pitchFamily="18" charset="0"/>
              </a:rPr>
              <a:t>Người</a:t>
            </a:r>
            <a:r>
              <a:rPr lang="en-US" altLang="ko-KR" sz="1100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altLang="ko-KR" sz="1100" dirty="0" err="1">
                <a:solidFill>
                  <a:prstClr val="black"/>
                </a:solidFill>
                <a:cs typeface="Times New Roman" panose="02020603050405020304" pitchFamily="18" charset="0"/>
              </a:rPr>
              <a:t>duyệt</a:t>
            </a:r>
            <a:r>
              <a:rPr lang="en-US" altLang="ko-KR" sz="1100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altLang="ko-KR" sz="1100" dirty="0" err="1">
                <a:solidFill>
                  <a:prstClr val="black"/>
                </a:solidFill>
                <a:cs typeface="Times New Roman" panose="02020603050405020304" pitchFamily="18" charset="0"/>
              </a:rPr>
              <a:t>mức</a:t>
            </a:r>
            <a:r>
              <a:rPr lang="en-US" altLang="ko-KR" sz="1100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altLang="ko-KR" sz="1100" dirty="0" err="1">
                <a:solidFill>
                  <a:prstClr val="black"/>
                </a:solidFill>
                <a:cs typeface="Times New Roman" panose="02020603050405020304" pitchFamily="18" charset="0"/>
              </a:rPr>
              <a:t>đơn</a:t>
            </a:r>
            <a:r>
              <a:rPr lang="en-US" altLang="ko-KR" sz="1100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altLang="ko-KR" sz="1100" dirty="0" err="1">
                <a:solidFill>
                  <a:prstClr val="black"/>
                </a:solidFill>
                <a:cs typeface="Times New Roman" panose="02020603050405020304" pitchFamily="18" charset="0"/>
              </a:rPr>
              <a:t>vị</a:t>
            </a:r>
            <a:endParaRPr lang="ko-KR" altLang="en-US" sz="1100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24" name="표 23"/>
          <p:cNvGraphicFramePr>
            <a:graphicFrameLocks noGrp="1"/>
          </p:cNvGraphicFramePr>
          <p:nvPr>
            <p:extLst/>
          </p:nvPr>
        </p:nvGraphicFramePr>
        <p:xfrm>
          <a:off x="6232921" y="881387"/>
          <a:ext cx="3510802" cy="166116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0594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513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413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u="none" dirty="0" err="1"/>
                        <a:t>Người</a:t>
                      </a:r>
                      <a:r>
                        <a:rPr lang="en-US" altLang="ko-KR" sz="1100" u="none" baseline="0" dirty="0"/>
                        <a:t> </a:t>
                      </a:r>
                      <a:r>
                        <a:rPr lang="en-US" altLang="ko-KR" sz="1100" u="none" baseline="0" dirty="0" err="1"/>
                        <a:t>dùng</a:t>
                      </a:r>
                      <a:endParaRPr lang="ko-KR" altLang="en-US" sz="11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u="none"/>
                        <a:t>Giải</a:t>
                      </a:r>
                      <a:r>
                        <a:rPr lang="en-US" altLang="ko-KR" sz="1100" u="none" baseline="0"/>
                        <a:t> thích</a:t>
                      </a:r>
                      <a:endParaRPr lang="en-US" altLang="ko-KR" sz="1100" u="non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u="none" dirty="0" err="1"/>
                        <a:t>Người</a:t>
                      </a:r>
                      <a:r>
                        <a:rPr lang="en-US" altLang="ko-KR" sz="1100" u="none" baseline="0" dirty="0"/>
                        <a:t> </a:t>
                      </a:r>
                      <a:r>
                        <a:rPr lang="en-US" altLang="ko-KR" sz="1100" u="none" baseline="0" dirty="0" err="1"/>
                        <a:t>lập</a:t>
                      </a:r>
                      <a:r>
                        <a:rPr lang="en-US" altLang="ko-KR" sz="1100" u="none" baseline="0" dirty="0"/>
                        <a:t> </a:t>
                      </a:r>
                      <a:r>
                        <a:rPr lang="en-US" altLang="ko-KR" sz="1100" u="none" baseline="0" dirty="0" err="1"/>
                        <a:t>báo</a:t>
                      </a:r>
                      <a:r>
                        <a:rPr lang="en-US" altLang="ko-KR" sz="1100" u="none" baseline="0" dirty="0"/>
                        <a:t> </a:t>
                      </a:r>
                      <a:r>
                        <a:rPr lang="en-US" altLang="ko-KR" sz="1100" u="none" baseline="0" dirty="0" err="1"/>
                        <a:t>cáo</a:t>
                      </a:r>
                      <a:endParaRPr lang="en-US" altLang="ko-KR" sz="11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u="none" dirty="0" err="1"/>
                        <a:t>Là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người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tạo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ra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báo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cáo</a:t>
                      </a:r>
                      <a:endParaRPr lang="ko-KR" altLang="en-US" sz="1000" u="non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u="none"/>
                        <a:t>Người duyệt</a:t>
                      </a:r>
                      <a:r>
                        <a:rPr lang="en-US" altLang="ko-KR" sz="1100" u="none" baseline="0"/>
                        <a:t> mức đơn vị</a:t>
                      </a:r>
                      <a:endParaRPr lang="ko-KR" altLang="en-US" sz="11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u="none" baseline="0"/>
                        <a:t>Là người kiểm tra báo cáo nhận được từ người lập báo cáo.</a:t>
                      </a:r>
                      <a:endParaRPr lang="ko-KR" altLang="en-US" sz="1000" u="non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u="none"/>
                        <a:t>Người</a:t>
                      </a:r>
                      <a:r>
                        <a:rPr lang="en-US" altLang="ko-KR" sz="1100" u="none" baseline="0"/>
                        <a:t> dùng NHNN</a:t>
                      </a:r>
                      <a:endParaRPr lang="ko-KR" altLang="en-US" sz="11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u="none" baseline="0" dirty="0" err="1"/>
                        <a:t>Là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người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kiểm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tra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báo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cáo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và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nhận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báo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cáo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cuối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cùng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từ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người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duyệt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mức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đơn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vị</a:t>
                      </a:r>
                      <a:r>
                        <a:rPr lang="en-US" altLang="ko-KR" sz="1000" u="none" baseline="0" dirty="0"/>
                        <a:t>.</a:t>
                      </a:r>
                      <a:endParaRPr lang="ko-KR" altLang="en-US" sz="1000" u="non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pSp>
        <p:nvGrpSpPr>
          <p:cNvPr id="25" name="그룹 24"/>
          <p:cNvGrpSpPr/>
          <p:nvPr/>
        </p:nvGrpSpPr>
        <p:grpSpPr>
          <a:xfrm>
            <a:off x="372641" y="2686469"/>
            <a:ext cx="776377" cy="776377"/>
            <a:chOff x="1175440" y="2372265"/>
            <a:chExt cx="776377" cy="776377"/>
          </a:xfrm>
        </p:grpSpPr>
        <p:sp>
          <p:nvSpPr>
            <p:cNvPr id="26" name="타원 25"/>
            <p:cNvSpPr/>
            <p:nvPr/>
          </p:nvSpPr>
          <p:spPr>
            <a:xfrm>
              <a:off x="1175440" y="2372265"/>
              <a:ext cx="776377" cy="776377"/>
            </a:xfrm>
            <a:prstGeom prst="ellipse">
              <a:avLst/>
            </a:prstGeom>
            <a:ln w="76200"/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80232" y="2562040"/>
              <a:ext cx="569344" cy="431323"/>
            </a:xfrm>
            <a:prstGeom prst="rect">
              <a:avLst/>
            </a:prstGeom>
          </p:spPr>
          <p:txBody>
            <a:bodyPr wrap="none" rtlCol="0" anchor="ctr">
              <a:normAutofit/>
            </a:bodyPr>
            <a:lstStyle/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>
                  <a:solidFill>
                    <a:prstClr val="black"/>
                  </a:solidFill>
                  <a:cs typeface="Times New Roman" panose="02020603050405020304" pitchFamily="18" charset="0"/>
                </a:rPr>
                <a:t>Chọn báo</a:t>
              </a:r>
            </a:p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>
                  <a:solidFill>
                    <a:prstClr val="black"/>
                  </a:solidFill>
                  <a:cs typeface="Times New Roman" panose="02020603050405020304" pitchFamily="18" charset="0"/>
                </a:rPr>
                <a:t> cáo</a:t>
              </a:r>
              <a:endParaRPr lang="ko-KR" altLang="en-US" sz="1100" b="1" dirty="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그룹 27"/>
          <p:cNvGrpSpPr/>
          <p:nvPr/>
        </p:nvGrpSpPr>
        <p:grpSpPr>
          <a:xfrm>
            <a:off x="1508405" y="2686469"/>
            <a:ext cx="776377" cy="776377"/>
            <a:chOff x="1175440" y="2372265"/>
            <a:chExt cx="776377" cy="776377"/>
          </a:xfrm>
        </p:grpSpPr>
        <p:sp>
          <p:nvSpPr>
            <p:cNvPr id="29" name="타원 28"/>
            <p:cNvSpPr/>
            <p:nvPr/>
          </p:nvSpPr>
          <p:spPr>
            <a:xfrm>
              <a:off x="1175440" y="2372265"/>
              <a:ext cx="776377" cy="776377"/>
            </a:xfrm>
            <a:prstGeom prst="ellipse">
              <a:avLst/>
            </a:prstGeom>
            <a:ln w="76200"/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280232" y="2562040"/>
              <a:ext cx="569344" cy="431323"/>
            </a:xfrm>
            <a:prstGeom prst="rect">
              <a:avLst/>
            </a:prstGeom>
          </p:spPr>
          <p:txBody>
            <a:bodyPr wrap="none" rtlCol="0" anchor="ctr">
              <a:normAutofit/>
            </a:bodyPr>
            <a:lstStyle/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>
                  <a:solidFill>
                    <a:prstClr val="black"/>
                  </a:solidFill>
                  <a:cs typeface="Times New Roman" panose="02020603050405020304" pitchFamily="18" charset="0"/>
                </a:rPr>
                <a:t>Nhập </a:t>
              </a:r>
            </a:p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>
                  <a:solidFill>
                    <a:prstClr val="black"/>
                  </a:solidFill>
                  <a:cs typeface="Times New Roman" panose="02020603050405020304" pitchFamily="18" charset="0"/>
                </a:rPr>
                <a:t>dữ liệu</a:t>
              </a:r>
              <a:endParaRPr lang="ko-KR" altLang="en-US" sz="1100" b="1" dirty="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그룹 30"/>
          <p:cNvGrpSpPr/>
          <p:nvPr/>
        </p:nvGrpSpPr>
        <p:grpSpPr>
          <a:xfrm>
            <a:off x="2647096" y="2686469"/>
            <a:ext cx="776377" cy="776377"/>
            <a:chOff x="1175440" y="2372265"/>
            <a:chExt cx="776377" cy="776377"/>
          </a:xfrm>
        </p:grpSpPr>
        <p:sp>
          <p:nvSpPr>
            <p:cNvPr id="32" name="타원 31"/>
            <p:cNvSpPr/>
            <p:nvPr/>
          </p:nvSpPr>
          <p:spPr>
            <a:xfrm>
              <a:off x="1175440" y="2372265"/>
              <a:ext cx="776377" cy="776377"/>
            </a:xfrm>
            <a:prstGeom prst="ellipse">
              <a:avLst/>
            </a:prstGeom>
            <a:ln w="76200"/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280232" y="2562040"/>
              <a:ext cx="569344" cy="431323"/>
            </a:xfrm>
            <a:prstGeom prst="rect">
              <a:avLst/>
            </a:prstGeom>
          </p:spPr>
          <p:txBody>
            <a:bodyPr wrap="none" rtlCol="0" anchor="ctr">
              <a:normAutofit/>
            </a:bodyPr>
            <a:lstStyle/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>
                  <a:solidFill>
                    <a:prstClr val="black"/>
                  </a:solidFill>
                  <a:cs typeface="Times New Roman" panose="02020603050405020304" pitchFamily="18" charset="0"/>
                </a:rPr>
                <a:t>Kiểm tra </a:t>
              </a:r>
            </a:p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>
                  <a:solidFill>
                    <a:prstClr val="black"/>
                  </a:solidFill>
                  <a:cs typeface="Times New Roman" panose="02020603050405020304" pitchFamily="18" charset="0"/>
                </a:rPr>
                <a:t>dữ liệu</a:t>
              </a:r>
              <a:endParaRPr lang="ko-KR" altLang="en-US" sz="1100" b="1" dirty="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</p:grpSp>
      <p:grpSp>
        <p:nvGrpSpPr>
          <p:cNvPr id="34" name="그룹 33"/>
          <p:cNvGrpSpPr/>
          <p:nvPr/>
        </p:nvGrpSpPr>
        <p:grpSpPr>
          <a:xfrm>
            <a:off x="3752557" y="2704922"/>
            <a:ext cx="958633" cy="776377"/>
            <a:chOff x="1150841" y="2390718"/>
            <a:chExt cx="958633" cy="776377"/>
          </a:xfrm>
        </p:grpSpPr>
        <p:sp>
          <p:nvSpPr>
            <p:cNvPr id="35" name="타원 34"/>
            <p:cNvSpPr/>
            <p:nvPr/>
          </p:nvSpPr>
          <p:spPr>
            <a:xfrm>
              <a:off x="1169005" y="2390718"/>
              <a:ext cx="776377" cy="776377"/>
            </a:xfrm>
            <a:prstGeom prst="ellipse">
              <a:avLst/>
            </a:prstGeom>
            <a:ln w="76200"/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150841" y="2576521"/>
              <a:ext cx="958633" cy="416842"/>
            </a:xfrm>
            <a:prstGeom prst="rect">
              <a:avLst/>
            </a:prstGeom>
          </p:spPr>
          <p:txBody>
            <a:bodyPr wrap="none" rtlCol="0" anchor="ctr">
              <a:normAutofit/>
            </a:bodyPr>
            <a:lstStyle/>
            <a:p>
              <a:pPr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>
                  <a:solidFill>
                    <a:prstClr val="black"/>
                  </a:solidFill>
                  <a:cs typeface="Times New Roman" panose="02020603050405020304" pitchFamily="18" charset="0"/>
                </a:rPr>
                <a:t>Gửi tới</a:t>
              </a:r>
            </a:p>
            <a:p>
              <a:pPr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>
                  <a:solidFill>
                    <a:prstClr val="black"/>
                  </a:solidFill>
                  <a:cs typeface="Times New Roman" panose="02020603050405020304" pitchFamily="18" charset="0"/>
                </a:rPr>
                <a:t> người duyệt mức đơn vị</a:t>
              </a:r>
              <a:endParaRPr lang="en-US" altLang="ko-KR" sz="1100" b="1" dirty="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</p:grpSp>
      <p:cxnSp>
        <p:nvCxnSpPr>
          <p:cNvPr id="37" name="직선 화살표 연결선 36"/>
          <p:cNvCxnSpPr/>
          <p:nvPr/>
        </p:nvCxnSpPr>
        <p:spPr>
          <a:xfrm>
            <a:off x="1203627" y="3068897"/>
            <a:ext cx="266568" cy="0"/>
          </a:xfrm>
          <a:prstGeom prst="straightConnector1">
            <a:avLst/>
          </a:prstGeom>
          <a:ln>
            <a:headEnd w="sm" len="sm"/>
            <a:tailEnd type="triangl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직선 화살표 연결선 37"/>
          <p:cNvCxnSpPr/>
          <p:nvPr/>
        </p:nvCxnSpPr>
        <p:spPr>
          <a:xfrm>
            <a:off x="2346024" y="3068897"/>
            <a:ext cx="266568" cy="0"/>
          </a:xfrm>
          <a:prstGeom prst="straightConnector1">
            <a:avLst/>
          </a:prstGeom>
          <a:ln>
            <a:headEnd w="sm" len="sm"/>
            <a:tailEnd type="triangl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9" name="직선 화살표 연결선 38"/>
          <p:cNvCxnSpPr/>
          <p:nvPr/>
        </p:nvCxnSpPr>
        <p:spPr>
          <a:xfrm>
            <a:off x="3488421" y="3068897"/>
            <a:ext cx="266568" cy="0"/>
          </a:xfrm>
          <a:prstGeom prst="straightConnector1">
            <a:avLst/>
          </a:prstGeom>
          <a:ln>
            <a:headEnd w="sm" len="sm"/>
            <a:tailEnd type="triangl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40" name="그룹 39"/>
          <p:cNvGrpSpPr/>
          <p:nvPr/>
        </p:nvGrpSpPr>
        <p:grpSpPr>
          <a:xfrm>
            <a:off x="5420752" y="2704922"/>
            <a:ext cx="776377" cy="776377"/>
            <a:chOff x="1175440" y="2372265"/>
            <a:chExt cx="776377" cy="776377"/>
          </a:xfrm>
        </p:grpSpPr>
        <p:sp>
          <p:nvSpPr>
            <p:cNvPr id="41" name="타원 40"/>
            <p:cNvSpPr/>
            <p:nvPr/>
          </p:nvSpPr>
          <p:spPr>
            <a:xfrm>
              <a:off x="1175440" y="2372265"/>
              <a:ext cx="776377" cy="776377"/>
            </a:xfrm>
            <a:prstGeom prst="ellipse">
              <a:avLst/>
            </a:prstGeom>
            <a:ln w="76200">
              <a:solidFill>
                <a:schemeClr val="tx2">
                  <a:lumMod val="60000"/>
                  <a:lumOff val="40000"/>
                </a:schemeClr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280232" y="2562040"/>
              <a:ext cx="569344" cy="431323"/>
            </a:xfrm>
            <a:prstGeom prst="rect">
              <a:avLst/>
            </a:prstGeom>
          </p:spPr>
          <p:txBody>
            <a:bodyPr wrap="none" rtlCol="0" anchor="ctr">
              <a:normAutofit/>
            </a:bodyPr>
            <a:lstStyle/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 dirty="0" err="1">
                  <a:solidFill>
                    <a:prstClr val="black"/>
                  </a:solidFill>
                  <a:cs typeface="Times New Roman" panose="02020603050405020304" pitchFamily="18" charset="0"/>
                </a:rPr>
                <a:t>Chọn</a:t>
              </a:r>
              <a:r>
                <a:rPr lang="en-US" altLang="ko-KR" sz="1100" b="1" dirty="0">
                  <a:solidFill>
                    <a:prstClr val="black"/>
                  </a:solidFill>
                  <a:cs typeface="Times New Roman" panose="02020603050405020304" pitchFamily="18" charset="0"/>
                </a:rPr>
                <a:t> </a:t>
              </a:r>
            </a:p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 dirty="0" err="1">
                  <a:solidFill>
                    <a:prstClr val="black"/>
                  </a:solidFill>
                  <a:cs typeface="Times New Roman" panose="02020603050405020304" pitchFamily="18" charset="0"/>
                </a:rPr>
                <a:t>báo</a:t>
              </a:r>
              <a:r>
                <a:rPr lang="en-US" altLang="ko-KR" sz="1100" b="1" dirty="0">
                  <a:solidFill>
                    <a:prstClr val="black"/>
                  </a:solidFill>
                  <a:cs typeface="Times New Roman" panose="02020603050405020304" pitchFamily="18" charset="0"/>
                </a:rPr>
                <a:t> </a:t>
              </a:r>
              <a:r>
                <a:rPr lang="en-US" altLang="ko-KR" sz="1100" b="1" dirty="0" err="1">
                  <a:solidFill>
                    <a:prstClr val="black"/>
                  </a:solidFill>
                  <a:cs typeface="Times New Roman" panose="02020603050405020304" pitchFamily="18" charset="0"/>
                </a:rPr>
                <a:t>cáo</a:t>
              </a:r>
              <a:endParaRPr lang="en-US" altLang="ko-KR" sz="1100" b="1" dirty="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</p:grpSp>
      <p:grpSp>
        <p:nvGrpSpPr>
          <p:cNvPr id="43" name="그룹 42"/>
          <p:cNvGrpSpPr/>
          <p:nvPr/>
        </p:nvGrpSpPr>
        <p:grpSpPr>
          <a:xfrm>
            <a:off x="6602571" y="2704922"/>
            <a:ext cx="776377" cy="776377"/>
            <a:chOff x="1175440" y="2372265"/>
            <a:chExt cx="776377" cy="776377"/>
          </a:xfrm>
        </p:grpSpPr>
        <p:sp>
          <p:nvSpPr>
            <p:cNvPr id="44" name="타원 43"/>
            <p:cNvSpPr/>
            <p:nvPr/>
          </p:nvSpPr>
          <p:spPr>
            <a:xfrm>
              <a:off x="1175440" y="2372265"/>
              <a:ext cx="776377" cy="776377"/>
            </a:xfrm>
            <a:prstGeom prst="ellipse">
              <a:avLst/>
            </a:prstGeom>
            <a:ln w="76200">
              <a:solidFill>
                <a:schemeClr val="tx2">
                  <a:lumMod val="60000"/>
                  <a:lumOff val="40000"/>
                </a:schemeClr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280232" y="2562040"/>
              <a:ext cx="569344" cy="431323"/>
            </a:xfrm>
            <a:prstGeom prst="rect">
              <a:avLst/>
            </a:prstGeom>
          </p:spPr>
          <p:txBody>
            <a:bodyPr wrap="none" rtlCol="0" anchor="ctr">
              <a:normAutofit/>
            </a:bodyPr>
            <a:lstStyle/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>
                  <a:solidFill>
                    <a:prstClr val="black"/>
                  </a:solidFill>
                  <a:cs typeface="Times New Roman" panose="02020603050405020304" pitchFamily="18" charset="0"/>
                </a:rPr>
                <a:t>Kiểm tra</a:t>
              </a:r>
              <a:endParaRPr lang="en-US" altLang="ko-KR" sz="1100" b="1" dirty="0">
                <a:solidFill>
                  <a:prstClr val="black"/>
                </a:solidFill>
                <a:cs typeface="Times New Roman" panose="02020603050405020304" pitchFamily="18" charset="0"/>
              </a:endParaRPr>
            </a:p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>
                  <a:solidFill>
                    <a:prstClr val="black"/>
                  </a:solidFill>
                  <a:cs typeface="Times New Roman" panose="02020603050405020304" pitchFamily="18" charset="0"/>
                </a:rPr>
                <a:t>Dữ liệu</a:t>
              </a:r>
              <a:endParaRPr lang="en-US" altLang="ko-KR" sz="1100" b="1" dirty="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</p:grpSp>
      <p:grpSp>
        <p:nvGrpSpPr>
          <p:cNvPr id="46" name="그룹 45"/>
          <p:cNvGrpSpPr/>
          <p:nvPr/>
        </p:nvGrpSpPr>
        <p:grpSpPr>
          <a:xfrm>
            <a:off x="7784390" y="2704922"/>
            <a:ext cx="776377" cy="776377"/>
            <a:chOff x="1175440" y="2372265"/>
            <a:chExt cx="776377" cy="776377"/>
          </a:xfrm>
        </p:grpSpPr>
        <p:sp>
          <p:nvSpPr>
            <p:cNvPr id="47" name="타원 46"/>
            <p:cNvSpPr/>
            <p:nvPr/>
          </p:nvSpPr>
          <p:spPr>
            <a:xfrm>
              <a:off x="1175440" y="2372265"/>
              <a:ext cx="776377" cy="776377"/>
            </a:xfrm>
            <a:prstGeom prst="ellipse">
              <a:avLst/>
            </a:prstGeom>
            <a:ln w="76200">
              <a:solidFill>
                <a:schemeClr val="tx2">
                  <a:lumMod val="60000"/>
                  <a:lumOff val="40000"/>
                </a:schemeClr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280232" y="2562040"/>
              <a:ext cx="569344" cy="431323"/>
            </a:xfrm>
            <a:prstGeom prst="rect">
              <a:avLst/>
            </a:prstGeom>
          </p:spPr>
          <p:txBody>
            <a:bodyPr wrap="none" rtlCol="0" anchor="ctr">
              <a:normAutofit/>
            </a:bodyPr>
            <a:lstStyle/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 dirty="0" err="1">
                  <a:solidFill>
                    <a:prstClr val="black"/>
                  </a:solidFill>
                  <a:cs typeface="Times New Roman" panose="02020603050405020304" pitchFamily="18" charset="0"/>
                </a:rPr>
                <a:t>Gửi</a:t>
              </a:r>
              <a:r>
                <a:rPr lang="en-US" altLang="ko-KR" sz="1100" b="1" dirty="0">
                  <a:solidFill>
                    <a:prstClr val="black"/>
                  </a:solidFill>
                  <a:cs typeface="Times New Roman" panose="02020603050405020304" pitchFamily="18" charset="0"/>
                </a:rPr>
                <a:t> </a:t>
              </a:r>
              <a:r>
                <a:rPr lang="en-US" altLang="ko-KR" sz="1100" b="1" dirty="0" err="1">
                  <a:solidFill>
                    <a:prstClr val="black"/>
                  </a:solidFill>
                  <a:cs typeface="Times New Roman" panose="02020603050405020304" pitchFamily="18" charset="0"/>
                </a:rPr>
                <a:t>đến</a:t>
              </a:r>
              <a:r>
                <a:rPr lang="en-US" altLang="ko-KR" sz="1100" b="1" dirty="0">
                  <a:solidFill>
                    <a:prstClr val="black"/>
                  </a:solidFill>
                  <a:cs typeface="Times New Roman" panose="02020603050405020304" pitchFamily="18" charset="0"/>
                </a:rPr>
                <a:t> NHNN </a:t>
              </a:r>
            </a:p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 dirty="0" err="1">
                  <a:solidFill>
                    <a:prstClr val="black"/>
                  </a:solidFill>
                  <a:cs typeface="Times New Roman" panose="02020603050405020304" pitchFamily="18" charset="0"/>
                </a:rPr>
                <a:t>hoặc</a:t>
              </a:r>
              <a:r>
                <a:rPr lang="en-US" altLang="ko-KR" sz="1100" b="1" dirty="0">
                  <a:solidFill>
                    <a:prstClr val="black"/>
                  </a:solidFill>
                  <a:cs typeface="Times New Roman" panose="02020603050405020304" pitchFamily="18" charset="0"/>
                </a:rPr>
                <a:t> </a:t>
              </a:r>
              <a:r>
                <a:rPr lang="en-US" altLang="ko-KR" sz="1100" b="1" dirty="0" err="1">
                  <a:solidFill>
                    <a:prstClr val="black"/>
                  </a:solidFill>
                  <a:cs typeface="Times New Roman" panose="02020603050405020304" pitchFamily="18" charset="0"/>
                </a:rPr>
                <a:t>Từ</a:t>
              </a:r>
              <a:r>
                <a:rPr lang="en-US" altLang="ko-KR" sz="1100" b="1" dirty="0">
                  <a:solidFill>
                    <a:prstClr val="black"/>
                  </a:solidFill>
                  <a:cs typeface="Times New Roman" panose="02020603050405020304" pitchFamily="18" charset="0"/>
                </a:rPr>
                <a:t> </a:t>
              </a:r>
              <a:r>
                <a:rPr lang="en-US" altLang="ko-KR" sz="1100" b="1" dirty="0" err="1">
                  <a:solidFill>
                    <a:prstClr val="black"/>
                  </a:solidFill>
                  <a:cs typeface="Times New Roman" panose="02020603050405020304" pitchFamily="18" charset="0"/>
                </a:rPr>
                <a:t>chối</a:t>
              </a:r>
              <a:endParaRPr lang="en-US" altLang="ko-KR" sz="1100" b="1" dirty="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</p:grpSp>
      <p:cxnSp>
        <p:nvCxnSpPr>
          <p:cNvPr id="49" name="직선 화살표 연결선 48"/>
          <p:cNvCxnSpPr/>
          <p:nvPr/>
        </p:nvCxnSpPr>
        <p:spPr>
          <a:xfrm>
            <a:off x="6286293" y="3087352"/>
            <a:ext cx="266568" cy="0"/>
          </a:xfrm>
          <a:prstGeom prst="straightConnector1">
            <a:avLst/>
          </a:prstGeom>
          <a:ln>
            <a:headEnd w="sm" len="sm"/>
            <a:tailEnd type="triangl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0" name="직선 화살표 연결선 49"/>
          <p:cNvCxnSpPr/>
          <p:nvPr/>
        </p:nvCxnSpPr>
        <p:spPr>
          <a:xfrm>
            <a:off x="7445942" y="3087352"/>
            <a:ext cx="266568" cy="0"/>
          </a:xfrm>
          <a:prstGeom prst="straightConnector1">
            <a:avLst/>
          </a:prstGeom>
          <a:ln>
            <a:headEnd w="sm" len="sm"/>
            <a:tailEnd type="triangl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5" name="TextBox 34"/>
          <p:cNvSpPr txBox="1">
            <a:spLocks noChangeArrowheads="1"/>
          </p:cNvSpPr>
          <p:nvPr/>
        </p:nvSpPr>
        <p:spPr bwMode="auto">
          <a:xfrm>
            <a:off x="272480" y="233583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spcBef>
                <a:spcPct val="20000"/>
              </a:spcBef>
            </a:pPr>
            <a:r>
              <a:rPr lang="en-US" altLang="ko-KR" sz="2000" b="1" dirty="0" smtClean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dirty="0" err="1" smtClean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altLang="ko-KR" sz="2000" b="1" dirty="0" smtClean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 smtClean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ko-KR" sz="2000" b="1" dirty="0" smtClean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 smtClean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altLang="ko-KR" sz="2000" b="1" dirty="0" smtClean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 smtClean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altLang="ko-KR" sz="2000" b="1" dirty="0" smtClean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 smtClean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altLang="ko-KR" sz="2000" b="1" dirty="0" smtClean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 smtClean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6" name="그룹 11"/>
          <p:cNvGrpSpPr/>
          <p:nvPr/>
        </p:nvGrpSpPr>
        <p:grpSpPr>
          <a:xfrm>
            <a:off x="3321233" y="4295405"/>
            <a:ext cx="3955474" cy="674485"/>
            <a:chOff x="1175440" y="2372265"/>
            <a:chExt cx="776377" cy="776377"/>
          </a:xfrm>
        </p:grpSpPr>
        <p:sp>
          <p:nvSpPr>
            <p:cNvPr id="67" name="모서리가 둥근 직사각형 12"/>
            <p:cNvSpPr/>
            <p:nvPr/>
          </p:nvSpPr>
          <p:spPr>
            <a:xfrm>
              <a:off x="1175440" y="2372265"/>
              <a:ext cx="776377" cy="776377"/>
            </a:xfrm>
            <a:prstGeom prst="roundRect">
              <a:avLst/>
            </a:prstGeom>
            <a:ln w="76200">
              <a:solidFill>
                <a:schemeClr val="accent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1280232" y="2562040"/>
              <a:ext cx="569344" cy="431323"/>
            </a:xfrm>
            <a:prstGeom prst="rect">
              <a:avLst/>
            </a:prstGeom>
          </p:spPr>
          <p:txBody>
            <a:bodyPr wrap="none" rtlCol="0" anchor="ctr">
              <a:normAutofit/>
            </a:bodyPr>
            <a:lstStyle/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400" b="1">
                  <a:solidFill>
                    <a:prstClr val="black"/>
                  </a:solidFill>
                  <a:cs typeface="Times New Roman" panose="02020603050405020304" pitchFamily="18" charset="0"/>
                </a:rPr>
                <a:t>Hệ thống thu thập dữ liệu</a:t>
              </a:r>
              <a:endParaRPr lang="ko-KR" altLang="en-US" sz="1400" b="1" dirty="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23076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Portal.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44488" y="1018978"/>
            <a:ext cx="9354162" cy="657103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NHNN qua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Internet.</a:t>
            </a:r>
          </a:p>
          <a:p>
            <a:r>
              <a:rPr lang="en-US" altLang="ko-KR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en-US" altLang="ko-KR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ko-KR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altLang="ko-KR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altLang="ko-KR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altLang="ko-KR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Admin: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endParaRPr lang="en-US" altLang="ko-KR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endParaRPr lang="en-US" altLang="ko-KR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endParaRPr lang="en-US" altLang="ko-KR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duyệt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endParaRPr lang="en-US" altLang="ko-KR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altLang="ko-KR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ko-KR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en-US" altLang="ko-KR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ko-KR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altLang="ko-KR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altLang="ko-KR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altLang="ko-KR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altLang="ko-KR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altLang="ko-KR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altLang="ko-KR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altLang="ko-KR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altLang="ko-KR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endParaRPr lang="en-US" altLang="ko-KR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duyệt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endParaRPr lang="en-US" altLang="ko-KR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duyệt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CKĐT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NHNN</a:t>
            </a:r>
          </a:p>
          <a:p>
            <a:pPr>
              <a:buFontTx/>
              <a:buChar char="-"/>
            </a:pP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endParaRPr lang="en-US" altLang="ko-KR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duyệt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endParaRPr lang="en-US" altLang="ko-KR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5000"/>
              </a:lnSpc>
              <a:spcAft>
                <a:spcPts val="1000"/>
              </a:spcAft>
            </a:pP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95000"/>
              </a:lnSpc>
              <a:spcAft>
                <a:spcPts val="1000"/>
              </a:spcAft>
            </a:pPr>
            <a:endParaRPr lang="en-US" altLang="ko-KR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5000"/>
              </a:lnSpc>
              <a:spcAft>
                <a:spcPts val="1000"/>
              </a:spcAft>
            </a:pPr>
            <a:endParaRPr lang="en-US" altLang="ko-KR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5000"/>
              </a:lnSpc>
              <a:spcAft>
                <a:spcPts val="1000"/>
              </a:spcAft>
            </a:pPr>
            <a:endParaRPr lang="en-US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9504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Portal.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2439" y="634295"/>
            <a:ext cx="9446573" cy="1971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eaLnBrk="0" hangingPunct="0">
              <a:spcBef>
                <a:spcPct val="20000"/>
              </a:spcBef>
              <a:defRPr/>
            </a:pPr>
            <a:r>
              <a:rPr lang="pt-BR" sz="2400" kern="0" dirty="0">
                <a:latin typeface="Times New Roman" pitchFamily="18" charset="0"/>
                <a:cs typeface="Times New Roman" pitchFamily="18" charset="0"/>
              </a:rPr>
              <a:t>- Yêu cầu môi trường :</a:t>
            </a:r>
          </a:p>
          <a:p>
            <a:pPr marL="971550" lvl="1" indent="-514350"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400" kern="0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4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kern="0" dirty="0">
                <a:latin typeface="Times New Roman" pitchFamily="18" charset="0"/>
                <a:cs typeface="Times New Roman" pitchFamily="18" charset="0"/>
              </a:rPr>
              <a:t> Internet </a:t>
            </a:r>
            <a:r>
              <a:rPr lang="en-US" sz="2400" kern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latin typeface="Times New Roman" pitchFamily="18" charset="0"/>
                <a:cs typeface="Times New Roman" pitchFamily="18" charset="0"/>
              </a:rPr>
              <a:t>đăng</a:t>
            </a:r>
            <a:r>
              <a:rPr lang="en-US" sz="24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sz="2400" kern="0" dirty="0">
                <a:latin typeface="Times New Roman" pitchFamily="18" charset="0"/>
                <a:cs typeface="Times New Roman" pitchFamily="18" charset="0"/>
              </a:rPr>
              <a:t> IP </a:t>
            </a:r>
            <a:r>
              <a:rPr lang="en-US" sz="2400" kern="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kern="0" dirty="0">
                <a:latin typeface="Times New Roman" pitchFamily="18" charset="0"/>
                <a:cs typeface="Times New Roman" pitchFamily="18" charset="0"/>
              </a:rPr>
              <a:t> NHNN</a:t>
            </a:r>
          </a:p>
          <a:p>
            <a:pPr marL="971550" lvl="1" indent="-514350"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pt-BR" sz="2400" kern="0" dirty="0">
                <a:latin typeface="Times New Roman" pitchFamily="18" charset="0"/>
                <a:cs typeface="Times New Roman" pitchFamily="18" charset="0"/>
              </a:rPr>
              <a:t>Yêu cầu về trình </a:t>
            </a:r>
            <a:r>
              <a:rPr lang="pt-BR" sz="2400" kern="0" dirty="0" smtClean="0">
                <a:latin typeface="Times New Roman" pitchFamily="18" charset="0"/>
                <a:cs typeface="Times New Roman" pitchFamily="18" charset="0"/>
              </a:rPr>
              <a:t>duyệt</a:t>
            </a:r>
            <a:endParaRPr lang="pt-BR" sz="2400" kern="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endParaRPr lang="en-US" sz="1400" kern="100" dirty="0">
              <a:solidFill>
                <a:prstClr val="black"/>
              </a:solidFill>
              <a:latin typeface="Times New Roman" pitchFamily="18" charset="0"/>
              <a:ea typeface="Malgun Gothic" panose="020B0503020000020004" pitchFamily="34" charset="-127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en-US" sz="1400" kern="100" dirty="0">
                <a:solidFill>
                  <a:prstClr val="black"/>
                </a:solidFill>
                <a:latin typeface="Times New Roman" pitchFamily="18" charset="0"/>
                <a:ea typeface="Malgun Gothic" panose="020B0503020000020004" pitchFamily="34" charset="-127"/>
                <a:cs typeface="Times New Roman" pitchFamily="18" charset="0"/>
              </a:rPr>
              <a:t>  </a:t>
            </a:r>
          </a:p>
        </p:txBody>
      </p:sp>
      <p:graphicFrame>
        <p:nvGraphicFramePr>
          <p:cNvPr id="7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5925610"/>
              </p:ext>
            </p:extLst>
          </p:nvPr>
        </p:nvGraphicFramePr>
        <p:xfrm>
          <a:off x="355602" y="2202179"/>
          <a:ext cx="9029699" cy="32939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909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162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394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8498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30458"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05000" algn="l"/>
                        </a:tabLst>
                      </a:pPr>
                      <a:r>
                        <a:rPr lang="en-US" sz="2000" kern="1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Loại</a:t>
                      </a:r>
                      <a:r>
                        <a:rPr lang="en-US" sz="2000" kern="100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00" baseline="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chương</a:t>
                      </a:r>
                      <a:r>
                        <a:rPr lang="en-US" sz="2000" kern="100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00" baseline="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trình</a:t>
                      </a:r>
                      <a:r>
                        <a:rPr lang="en-US" sz="2000" kern="100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00" baseline="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ứng</a:t>
                      </a:r>
                      <a:r>
                        <a:rPr lang="en-US" sz="2000" kern="100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00" baseline="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dụng</a:t>
                      </a:r>
                      <a:endParaRPr lang="en-US" sz="2000" kern="100" dirty="0">
                        <a:effectLst/>
                        <a:latin typeface="Times New Roman" pitchFamily="18" charset="0"/>
                        <a:ea typeface="Calibri Light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Phiên</a:t>
                      </a:r>
                      <a:r>
                        <a:rPr lang="en-US" sz="2000" kern="100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00" baseline="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bản</a:t>
                      </a:r>
                      <a:r>
                        <a:rPr lang="en-US" sz="2000" kern="100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00" baseline="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hỗ</a:t>
                      </a:r>
                      <a:r>
                        <a:rPr lang="en-US" sz="2000" kern="100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00" baseline="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trợ</a:t>
                      </a:r>
                      <a:endParaRPr lang="en-US" sz="2000" kern="100" dirty="0">
                        <a:effectLst/>
                        <a:latin typeface="Times New Roman" pitchFamily="18" charset="0"/>
                        <a:ea typeface="Calibri Light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Ghi</a:t>
                      </a:r>
                      <a:r>
                        <a:rPr lang="en-US" sz="2000" kern="100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00" baseline="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chú</a:t>
                      </a:r>
                      <a:endParaRPr lang="en-US" sz="2000" kern="100" dirty="0">
                        <a:effectLst/>
                        <a:latin typeface="Times New Roman" pitchFamily="18" charset="0"/>
                        <a:ea typeface="Calibri Light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9133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Microsoft Office</a:t>
                      </a:r>
                      <a:endParaRPr lang="en-US" sz="2000" kern="100" dirty="0">
                        <a:effectLst/>
                        <a:latin typeface="Times New Roman" pitchFamily="18" charset="0"/>
                        <a:ea typeface="Calibri Light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Excel</a:t>
                      </a:r>
                      <a:endParaRPr lang="en-US" sz="2000" kern="100" dirty="0">
                        <a:effectLst/>
                        <a:latin typeface="Times New Roman" pitchFamily="18" charset="0"/>
                        <a:ea typeface="Calibri Light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2007 </a:t>
                      </a:r>
                      <a:r>
                        <a:rPr lang="en-US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trở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lên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khuyến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khích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sử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endParaRPr lang="en-US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latinLnBrk="1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phiên</a:t>
                      </a:r>
                      <a:r>
                        <a:rPr lang="en-U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2013</a:t>
                      </a:r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en-US" sz="2000" kern="100" dirty="0">
                        <a:effectLst/>
                        <a:latin typeface="Times New Roman" pitchFamily="18" charset="0"/>
                        <a:ea typeface="Calibri Light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9133">
                <a:tc rowSpan="4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Trình</a:t>
                      </a:r>
                      <a:r>
                        <a:rPr lang="en-US" sz="2000" kern="100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kern="100" baseline="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duyệt</a:t>
                      </a:r>
                      <a:r>
                        <a:rPr lang="en-US" sz="2000" kern="100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Web</a:t>
                      </a:r>
                      <a:endParaRPr lang="en-US" sz="2000" kern="100" dirty="0">
                        <a:effectLst/>
                        <a:latin typeface="Times New Roman" pitchFamily="18" charset="0"/>
                        <a:ea typeface="Calibri Light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Internet Explorer</a:t>
                      </a:r>
                      <a:endParaRPr lang="en-US" sz="2000" kern="100" dirty="0">
                        <a:effectLst/>
                        <a:latin typeface="Times New Roman" pitchFamily="18" charset="0"/>
                        <a:ea typeface="Calibri Light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cao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hơn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en-US" sz="2000" kern="100" dirty="0">
                        <a:effectLst/>
                        <a:latin typeface="Times New Roman" pitchFamily="18" charset="0"/>
                        <a:ea typeface="Calibri Light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91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Chrome</a:t>
                      </a:r>
                      <a:endParaRPr lang="en-US" sz="2000" kern="100" dirty="0">
                        <a:effectLst/>
                        <a:latin typeface="Times New Roman" pitchFamily="18" charset="0"/>
                        <a:ea typeface="Calibri Light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44.* (</a:t>
                      </a:r>
                      <a:r>
                        <a:rPr lang="en-US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Khuyến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khích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sử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phiên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43)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buFont typeface="Arial" charset="0"/>
                        <a:buNone/>
                      </a:pPr>
                      <a:r>
                        <a:rPr lang="vi-VN" altLang="ko-KR" sz="20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Các trình duyệt </a:t>
                      </a:r>
                      <a:r>
                        <a:rPr lang="en-US" altLang="ko-KR" sz="20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</a:t>
                      </a:r>
                      <a:r>
                        <a:rPr lang="vi-VN" altLang="ko-KR" sz="20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ó thể được tự động nâng cấp lên phiên bản mới nhất</a:t>
                      </a:r>
                      <a:endParaRPr lang="en-US" altLang="ko-KR" sz="20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91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Firefox</a:t>
                      </a:r>
                      <a:endParaRPr lang="en-US" sz="2000" kern="100" dirty="0">
                        <a:effectLst/>
                        <a:latin typeface="Times New Roman" pitchFamily="18" charset="0"/>
                        <a:ea typeface="Calibri Light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40.*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91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Safari</a:t>
                      </a:r>
                      <a:endParaRPr lang="en-US" sz="2000" kern="100" dirty="0">
                        <a:effectLst/>
                        <a:latin typeface="Times New Roman" pitchFamily="18" charset="0"/>
                        <a:ea typeface="Calibri Light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8.*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10856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Portal.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0" y="598488"/>
            <a:ext cx="9906000" cy="477837"/>
          </a:xfrm>
          <a:prstGeom prst="rect">
            <a:avLst/>
          </a:prstGeom>
        </p:spPr>
        <p:txBody>
          <a:bodyPr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Các chức năng chính</a:t>
            </a:r>
            <a:endParaRPr lang="en-US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9565" y="2040615"/>
            <a:ext cx="2314339" cy="4316854"/>
          </a:xfrm>
          <a:prstGeom prst="rect">
            <a:avLst/>
          </a:prstGeom>
          <a:pattFill prst="ltUpDiag">
            <a:fgClr>
              <a:schemeClr val="bg2">
                <a:lumMod val="90000"/>
              </a:schemeClr>
            </a:fgClr>
            <a:bgClr>
              <a:schemeClr val="bg1"/>
            </a:bgClr>
          </a:patt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lựa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1)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2) Upload file Excel, 3) Upload file XBRL</a:t>
            </a:r>
          </a:p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CKĐT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9565" y="1088865"/>
            <a:ext cx="2314339" cy="64633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NHNN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73630" y="2040615"/>
            <a:ext cx="2314339" cy="4316854"/>
          </a:xfrm>
          <a:prstGeom prst="rect">
            <a:avLst/>
          </a:prstGeom>
          <a:pattFill prst="ltUpDiag">
            <a:fgClr>
              <a:schemeClr val="bg2">
                <a:lumMod val="90000"/>
              </a:schemeClr>
            </a:fgClr>
            <a:bgClr>
              <a:schemeClr val="bg1"/>
            </a:bgClr>
          </a:patt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Upload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file,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lúc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Excel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XBRL.</a:t>
            </a:r>
          </a:p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tuân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thủ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tắc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file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upload file.</a:t>
            </a:r>
          </a:p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Upload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file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duyệt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47695" y="2040615"/>
            <a:ext cx="2314339" cy="4316854"/>
          </a:xfrm>
          <a:prstGeom prst="rect">
            <a:avLst/>
          </a:prstGeom>
          <a:pattFill prst="ltUpDiag">
            <a:fgClr>
              <a:schemeClr val="bg2">
                <a:lumMod val="90000"/>
              </a:schemeClr>
            </a:fgClr>
            <a:bgClr>
              <a:schemeClr val="bg1"/>
            </a:bgClr>
          </a:patt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altLang="ko-KR" sz="1600" dirty="0">
                <a:latin typeface="Times New Roman" pitchFamily="18" charset="0"/>
                <a:cs typeface="Times New Roman" pitchFamily="18" charset="0"/>
              </a:rPr>
              <a:t> tra </a:t>
            </a:r>
            <a:r>
              <a:rPr lang="en-US" altLang="ko-KR" sz="1600" dirty="0" err="1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altLang="ko-K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altLang="ko-K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hồi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NHNN,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421759" y="2040615"/>
            <a:ext cx="2314339" cy="4316854"/>
          </a:xfrm>
          <a:prstGeom prst="rect">
            <a:avLst/>
          </a:prstGeom>
          <a:pattFill prst="ltUpDiag">
            <a:fgClr>
              <a:schemeClr val="bg2">
                <a:lumMod val="90000"/>
              </a:schemeClr>
            </a:fgClr>
            <a:bgClr>
              <a:schemeClr val="bg1"/>
            </a:bgClr>
          </a:patt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Duyệt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tra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soát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endParaRPr lang="en-US" altLang="ko-KR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Khóa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endParaRPr lang="en-US" altLang="ko-KR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trang web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file XML)</a:t>
            </a:r>
          </a:p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hộ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CKĐT</a:t>
            </a:r>
          </a:p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73629" y="1101565"/>
            <a:ext cx="2314339" cy="64633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Upload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file</a:t>
            </a:r>
          </a:p>
          <a:p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47693" y="1088865"/>
            <a:ext cx="2314339" cy="92333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Tra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hồi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21758" y="1088865"/>
            <a:ext cx="2314339" cy="92333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dành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NHNN)</a:t>
            </a:r>
          </a:p>
        </p:txBody>
      </p:sp>
    </p:spTree>
    <p:extLst>
      <p:ext uri="{BB962C8B-B14F-4D97-AF65-F5344CB8AC3E}">
        <p14:creationId xmlns:p14="http://schemas.microsoft.com/office/powerpoint/2010/main" val="11070842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Portal.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0" y="661988"/>
            <a:ext cx="9906000" cy="477837"/>
          </a:xfrm>
          <a:prstGeom prst="rect">
            <a:avLst/>
          </a:prstGeom>
        </p:spPr>
        <p:txBody>
          <a:bodyPr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Hỗ trợ của chương trình</a:t>
            </a:r>
            <a:endParaRPr lang="en-US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9565" y="2007746"/>
            <a:ext cx="2314339" cy="4316854"/>
          </a:xfrm>
          <a:prstGeom prst="rect">
            <a:avLst/>
          </a:prstGeom>
          <a:pattFill prst="ltUpDiag">
            <a:fgClr>
              <a:schemeClr val="bg2">
                <a:lumMod val="90000"/>
              </a:schemeClr>
            </a:fgClr>
            <a:bgClr>
              <a:schemeClr val="bg1"/>
            </a:bgClr>
          </a:patt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cố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cố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hỗ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trợ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dòng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71450" lvl="2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  <a:defRPr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50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dòng</a:t>
            </a:r>
            <a:endParaRPr lang="en-US" altLang="ko-KR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lvl="2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  <a:defRPr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endParaRPr lang="en-US" altLang="ko-KR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9565" y="1385447"/>
            <a:ext cx="2314339" cy="64633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73630" y="2007746"/>
            <a:ext cx="2314339" cy="4316854"/>
          </a:xfrm>
          <a:prstGeom prst="rect">
            <a:avLst/>
          </a:prstGeom>
          <a:pattFill prst="ltUpDiag">
            <a:fgClr>
              <a:schemeClr val="bg2">
                <a:lumMod val="90000"/>
              </a:schemeClr>
            </a:fgClr>
            <a:bgClr>
              <a:schemeClr val="bg1"/>
            </a:bgClr>
          </a:patt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 marL="171450" lvl="2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  <a:defRPr/>
            </a:pPr>
            <a:r>
              <a:rPr lang="pt-BR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Hỗ trợ chức năng kiểm tra công thức tại đơn vị báo cáo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47695" y="2007746"/>
            <a:ext cx="2314339" cy="4316854"/>
          </a:xfrm>
          <a:prstGeom prst="rect">
            <a:avLst/>
          </a:prstGeom>
          <a:pattFill prst="ltUpDiag">
            <a:fgClr>
              <a:schemeClr val="bg2">
                <a:lumMod val="90000"/>
              </a:schemeClr>
            </a:fgClr>
            <a:bgClr>
              <a:schemeClr val="bg1"/>
            </a:bgClr>
          </a:patt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duyệt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lúc</a:t>
            </a:r>
            <a:endParaRPr lang="en-US" altLang="ko-KR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Tra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so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kỳ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duyệt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endParaRPr lang="en-US" altLang="ko-KR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kê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duyệt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endParaRPr lang="en-US" altLang="ko-KR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endParaRPr lang="en-US" altLang="ko-KR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73629" y="1371601"/>
            <a:ext cx="2314339" cy="64633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tra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b="1" dirty="0" err="1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47693" y="1384300"/>
            <a:ext cx="2314339" cy="64633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Hỗ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trợ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dành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NHNN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409895" y="2007746"/>
            <a:ext cx="2314339" cy="4316854"/>
          </a:xfrm>
          <a:prstGeom prst="rect">
            <a:avLst/>
          </a:prstGeom>
          <a:pattFill prst="ltUpDiag">
            <a:fgClr>
              <a:schemeClr val="bg2">
                <a:lumMod val="90000"/>
              </a:schemeClr>
            </a:fgClr>
            <a:bgClr>
              <a:schemeClr val="bg1"/>
            </a:bgClr>
          </a:patt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Hỗ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trợ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trao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NHNN</a:t>
            </a:r>
          </a:p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Trao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NHNN</a:t>
            </a:r>
          </a:p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endParaRPr lang="en-US" altLang="ko-KR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endParaRPr lang="en-US" altLang="ko-KR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409893" y="1384300"/>
            <a:ext cx="2314339" cy="64633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Trao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tin</a:t>
            </a:r>
          </a:p>
          <a:p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55613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3.1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196752"/>
            <a:ext cx="88569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33450" indent="-400050">
              <a:buFont typeface="+mj-lt"/>
              <a:buAutoNum type="arabicPeriod"/>
            </a:pPr>
            <a:r>
              <a:rPr lang="en-US" altLang="ko-KR" sz="2400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Đăng</a:t>
            </a:r>
            <a:r>
              <a:rPr lang="en-US" altLang="ko-KR" sz="2400" dirty="0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400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nhập</a:t>
            </a:r>
            <a:endParaRPr lang="vi-VN" altLang="ko-KR" sz="2400" dirty="0">
              <a:latin typeface="Times New Roman" pitchFamily="18" charset="0"/>
              <a:cs typeface="Times New Roman" pitchFamily="18" charset="0"/>
              <a:sym typeface="Gill Sans" charset="0"/>
            </a:endParaRPr>
          </a:p>
          <a:p>
            <a:pPr marL="933450" indent="-400050">
              <a:buFont typeface="+mj-lt"/>
              <a:buAutoNum type="arabicPeriod"/>
            </a:pPr>
            <a:r>
              <a:rPr lang="en-US" altLang="ko-KR" sz="2400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Đăng</a:t>
            </a:r>
            <a:r>
              <a:rPr lang="en-US" altLang="ko-KR" sz="2400" dirty="0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  <a:sym typeface="Gill Sans" charset="0"/>
              </a:rPr>
              <a:t>xuất</a:t>
            </a:r>
            <a:endParaRPr lang="en-US" altLang="ko-KR" sz="2400" dirty="0" smtClean="0">
              <a:latin typeface="Times New Roman" pitchFamily="18" charset="0"/>
              <a:cs typeface="Times New Roman" pitchFamily="18" charset="0"/>
              <a:sym typeface="Gill Sans" charset="0"/>
            </a:endParaRPr>
          </a:p>
          <a:p>
            <a:pPr marL="933450" indent="-400050">
              <a:buFont typeface="+mj-lt"/>
              <a:buAutoNum type="arabicPeriod"/>
            </a:pP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  <a:sym typeface="Gill Sans" charset="0"/>
              </a:rPr>
              <a:t>Trạng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  <a:sym typeface="Gill Sans" charset="0"/>
              </a:rPr>
              <a:t>thái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  <a:sym typeface="Gill Sans" charset="0"/>
              </a:rPr>
              <a:t>báo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  <a:sym typeface="Gill Sans" charset="0"/>
              </a:rPr>
              <a:t>cáo</a:t>
            </a:r>
            <a:endParaRPr lang="en-US" altLang="ko-KR" sz="2400" dirty="0" smtClean="0">
              <a:latin typeface="Times New Roman" pitchFamily="18" charset="0"/>
              <a:cs typeface="Times New Roman" pitchFamily="18" charset="0"/>
              <a:sym typeface="Gill Sans" charset="0"/>
            </a:endParaRPr>
          </a:p>
          <a:p>
            <a:pPr marL="933450" indent="-400050">
              <a:buFont typeface="+mj-lt"/>
              <a:buAutoNum type="arabicPeriod"/>
            </a:pP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  <a:sym typeface="Gill Sans" charset="0"/>
              </a:rPr>
              <a:t>Thông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  <a:sym typeface="Gill Sans" charset="0"/>
              </a:rPr>
              <a:t> tin người </a:t>
            </a:r>
            <a:r>
              <a:rPr lang="en-US" altLang="ko-KR" sz="2400" dirty="0" err="1" smtClean="0">
                <a:latin typeface="Times New Roman" pitchFamily="18" charset="0"/>
                <a:cs typeface="Times New Roman" pitchFamily="18" charset="0"/>
                <a:sym typeface="Gill Sans" charset="0"/>
              </a:rPr>
              <a:t>dùng</a:t>
            </a:r>
            <a:endParaRPr lang="en-US" altLang="ko-KR" sz="2400" dirty="0">
              <a:latin typeface="Times New Roman" pitchFamily="18" charset="0"/>
              <a:cs typeface="Times New Roman" pitchFamily="18" charset="0"/>
              <a:sym typeface="Gill Sans" charset="0"/>
            </a:endParaRPr>
          </a:p>
          <a:p>
            <a:pPr marL="933450" indent="-400050">
              <a:buFont typeface="+mj-lt"/>
              <a:buAutoNum type="arabicPeriod"/>
            </a:pPr>
            <a:endParaRPr lang="en-US" altLang="ko-KR" sz="2400" dirty="0"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  <a:p>
            <a:pPr marL="533400"/>
            <a:endParaRPr lang="en-US" altLang="ko-KR" sz="2400" dirty="0"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813821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.1.1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2324" y="5902818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19150" indent="-285750">
              <a:buFont typeface="Wingdings" panose="05000000000000000000" pitchFamily="2" charset="2"/>
              <a:buChar char="Ø"/>
            </a:pPr>
            <a:r>
              <a:rPr lang="en-US" altLang="ko-KR"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Đăng nhập vào hệ thống nộp báo cáo trực tuyến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0942" y="755058"/>
            <a:ext cx="7361905" cy="49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7739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3.1.2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884963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19150" indent="-285750">
              <a:buFont typeface="Wingdings" panose="05000000000000000000" pitchFamily="2" charset="2"/>
              <a:buChar char="Ø"/>
            </a:pPr>
            <a:r>
              <a:rPr lang="en-US" altLang="ko-KR"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Đăng xuất khỏi hệ thống</a:t>
            </a:r>
          </a:p>
        </p:txBody>
      </p:sp>
      <p:pic>
        <p:nvPicPr>
          <p:cNvPr id="10" name="Picture 2" descr="C:\Users\CAOVV_~1\AppData\Local\Temp\SNAGHTML989ecf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09" y="697169"/>
            <a:ext cx="9889307" cy="492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760916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39558" y="910461"/>
            <a:ext cx="9243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ko-KR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altLang="ko-KR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altLang="ko-KR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tại đơn </a:t>
            </a:r>
            <a:r>
              <a:rPr lang="en-US" altLang="ko-KR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ko-KR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cáo</a:t>
            </a:r>
            <a:r>
              <a:rPr lang="en-US" altLang="ko-KR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(Áp dụng cho cả UDSS và Portal</a:t>
            </a:r>
            <a:endParaRPr lang="en-US" altLang="ko-KR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34"/>
          <p:cNvSpPr txBox="1">
            <a:spLocks noChangeArrowheads="1"/>
          </p:cNvSpPr>
          <p:nvPr/>
        </p:nvSpPr>
        <p:spPr bwMode="auto">
          <a:xfrm>
            <a:off x="144555" y="245893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3.1.3* </a:t>
            </a:r>
            <a:r>
              <a:rPr lang="en-US" altLang="ko-KR" sz="2000" b="1" kern="0" spc="-40" dirty="0" err="1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/>
          </p:nvPr>
        </p:nvGraphicFramePr>
        <p:xfrm>
          <a:off x="133885" y="1628798"/>
          <a:ext cx="9548912" cy="43204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4779"/>
                <a:gridCol w="1728192"/>
                <a:gridCol w="6025941"/>
              </a:tblGrid>
              <a:tr h="60964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Trạng</a:t>
                      </a:r>
                      <a:r>
                        <a:rPr lang="en-US" altLang="ko-KR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600" baseline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thái</a:t>
                      </a:r>
                      <a:r>
                        <a:rPr lang="en-US" altLang="ko-KR" sz="160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6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altLang="ko-KR" sz="160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iếng </a:t>
                      </a:r>
                      <a:r>
                        <a:rPr lang="en-US" altLang="ko-KR" sz="16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endParaRPr lang="ko-KR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600" b="1" kern="1200" dirty="0" err="1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Trạng</a:t>
                      </a:r>
                      <a:r>
                        <a:rPr lang="en-US" altLang="ko-KR" sz="1600" b="1" kern="1200" dirty="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600" b="1" kern="1200" err="1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thái</a:t>
                      </a:r>
                      <a:r>
                        <a:rPr lang="en-US" altLang="ko-KR" sz="1600" b="1" kern="120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600" b="1" kern="1200" dirty="0" err="1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altLang="ko-KR" sz="1600" b="1" kern="120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iếng </a:t>
                      </a:r>
                      <a:r>
                        <a:rPr lang="en-US" altLang="ko-KR" sz="1600" b="1" kern="1200" dirty="0" err="1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Anh</a:t>
                      </a:r>
                      <a:endParaRPr lang="ko-KR" altLang="en-US" sz="1600" b="1" kern="1200" dirty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600" b="1" kern="120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Mô</a:t>
                      </a:r>
                      <a:r>
                        <a:rPr lang="en-US" altLang="ko-KR" sz="1600" b="1" kern="1200" baseline="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tả</a:t>
                      </a:r>
                      <a:endParaRPr lang="ko-KR" altLang="en-US" sz="1600" b="1" kern="1200" dirty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09641">
                <a:tc>
                  <a:txBody>
                    <a:bodyPr/>
                    <a:lstStyle/>
                    <a:p>
                      <a:pPr algn="l" fontAlgn="ctr"/>
                      <a:r>
                        <a:rPr lang="vi-V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Chờ duyệt mức đơn vị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C.I Review</a:t>
                      </a:r>
                      <a:endParaRPr lang="ko-KR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Trạng thái báo cáo được người lập báo cáo gửi cho người kiểm duyệt tại đơn vị yêu cầu phê duyệt</a:t>
                      </a:r>
                    </a:p>
                  </a:txBody>
                  <a:tcPr marL="9525" marR="9525" marT="9525" marB="0" anchor="ctr"/>
                </a:tc>
              </a:tr>
              <a:tr h="609641">
                <a:tc>
                  <a:txBody>
                    <a:bodyPr/>
                    <a:lstStyle/>
                    <a:p>
                      <a:pPr algn="l" fontAlgn="ctr"/>
                      <a:r>
                        <a:rPr lang="vi-V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Duyệt mức đơn vị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C.I E-signature</a:t>
                      </a:r>
                      <a:endParaRPr lang="ko-KR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40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400" baseline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kiểm duyệt báo cáo tại đơn vị phê duyệt báo cáo và ký chữ ký điện tử thành công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60964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gửi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C.I. Sent</a:t>
                      </a:r>
                      <a:endParaRPr lang="ko-KR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Trạng thái báo cáo được gửi thành công cho NHNN</a:t>
                      </a:r>
                    </a:p>
                  </a:txBody>
                  <a:tcPr marL="9525" marR="9525" marT="9525" marB="0" anchor="ctr"/>
                </a:tc>
              </a:tr>
              <a:tr h="63613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Gửi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C.I. Sending Failed</a:t>
                      </a:r>
                      <a:endParaRPr lang="ko-KR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Trạng thái báo cáo gửi cho NHNN nhưng bị lỗi.</a:t>
                      </a:r>
                    </a:p>
                  </a:txBody>
                  <a:tcPr marL="9525" marR="9525" marT="9525" marB="0" anchor="ctr"/>
                </a:tc>
              </a:tr>
              <a:tr h="60964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1400" b="0" i="0" u="none" strike="noStrike" baseline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chối mức đơn vị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C.I. Rejected</a:t>
                      </a:r>
                      <a:endParaRPr lang="ko-KR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Người kiểm duyệt tại đơn vị từ chối báo cáo</a:t>
                      </a:r>
                    </a:p>
                  </a:txBody>
                  <a:tcPr marL="9525" marR="9525" marT="9525" marB="0" anchor="ctr"/>
                </a:tc>
              </a:tr>
              <a:tr h="63613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Khóa</a:t>
                      </a:r>
                      <a:r>
                        <a:rPr lang="en-US" sz="1400" b="0" i="0" u="none" strike="noStrike" baseline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mức đơn vị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C.I. Lock</a:t>
                      </a:r>
                      <a:endParaRPr lang="ko-KR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Trường hợp báo cáo được gửi lại, các báo cáo được gửi trước đó bị khóa.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932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72480" y="233583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spcBef>
                <a:spcPct val="20000"/>
              </a:spcBef>
            </a:pP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1. 1.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căn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436788" y="1104432"/>
            <a:ext cx="8870497" cy="5521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spcBef>
                <a:spcPct val="20000"/>
              </a:spcBef>
              <a:buFontTx/>
              <a:buChar char="-"/>
              <a:defRPr/>
            </a:pP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01/01/2017 NHNN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spcBef>
                <a:spcPct val="20000"/>
              </a:spcBef>
              <a:defRPr/>
            </a:pP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spcBef>
                <a:spcPct val="20000"/>
              </a:spcBef>
              <a:defRPr/>
            </a:pP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kê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Thông tư 31/2013/TT-NHNN ngày 13/12/2013 (Thông tư 31)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spcBef>
                <a:spcPct val="20000"/>
              </a:spcBef>
              <a:buFontTx/>
              <a:buChar char="-"/>
              <a:defRPr/>
            </a:pPr>
            <a:endParaRPr lang="en-US" sz="2400" kern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FontTx/>
              <a:buChar char="-"/>
              <a:defRPr/>
            </a:pP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pt-BR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Gồm các loại báo cáo điện tử do các Đơn vị báo</a:t>
            </a:r>
          </a:p>
          <a:p>
            <a:pPr>
              <a:spcBef>
                <a:spcPct val="20000"/>
              </a:spcBef>
              <a:defRPr/>
            </a:pPr>
            <a:r>
              <a:rPr lang="pt-BR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 gửi cho NHNN thông qua Cục CNTH theo danh sách các báo cáo </a:t>
            </a:r>
          </a:p>
          <a:p>
            <a:pPr>
              <a:spcBef>
                <a:spcPct val="20000"/>
              </a:spcBef>
              <a:defRPr/>
            </a:pPr>
            <a:r>
              <a:rPr lang="pt-BR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tại Phụ lục 02 đính kèm CV 1112/NHNN-CNTH</a:t>
            </a:r>
            <a:endParaRPr lang="en-US" sz="2400" kern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FontTx/>
              <a:buChar char="-"/>
              <a:defRPr/>
            </a:pPr>
            <a:endParaRPr lang="en-US" altLang="ko-KR" sz="2400" kern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0" hangingPunct="0">
              <a:spcBef>
                <a:spcPct val="20000"/>
              </a:spcBef>
              <a:buFontTx/>
              <a:buChar char="-"/>
              <a:defRPr/>
            </a:pP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): </a:t>
            </a:r>
            <a:r>
              <a:rPr lang="pt-BR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Các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có trách nhiệm </a:t>
            </a:r>
          </a:p>
          <a:p>
            <a:pPr eaLnBrk="0" hangingPunct="0">
              <a:spcBef>
                <a:spcPct val="20000"/>
              </a:spcBef>
              <a:defRPr/>
            </a:pPr>
            <a:r>
              <a:rPr lang="pt-BR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gửi báo cáo điện tử qua hệ thống CNTT cho NHNN theo Thông tư 35 và các văn bản khác của NHNN</a:t>
            </a:r>
            <a:endParaRPr lang="en-US" sz="2400" kern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FontTx/>
              <a:buChar char="-"/>
              <a:defRPr/>
            </a:pPr>
            <a:endParaRPr lang="en-US" altLang="ko-KR" kern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518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3.1.4 </a:t>
            </a:r>
            <a:r>
              <a:rPr lang="en-US" altLang="ko-KR" sz="2000" b="1" kern="0" spc="-40" dirty="0" err="1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người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ko-KR" sz="2000" b="1" kern="0" spc="-40" dirty="0" err="1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Portal)</a:t>
            </a:r>
            <a:endParaRPr lang="en-US" altLang="ko-KR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04" y="1640989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rgbClr val="1F497D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49133" y="5733256"/>
            <a:ext cx="99322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rgbClr val="1F497D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  <a:p>
            <a:pPr marL="819150" indent="-285750">
              <a:buFont typeface="Wingdings" panose="05000000000000000000" pitchFamily="2" charset="2"/>
              <a:buChar char="Ø"/>
            </a:pPr>
            <a:r>
              <a:rPr lang="en-US" altLang="ko-KR">
                <a:solidFill>
                  <a:prstClr val="black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Hiển thị thông tin, gán quyền cho người dùng đơn vi báo cáo.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744"/>
            <a:ext cx="9906000" cy="3832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82084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3.1.4Phân </a:t>
            </a:r>
            <a:r>
              <a:rPr lang="en-US" altLang="ko-KR" sz="2000" b="1" kern="0" spc="-40" dirty="0" err="1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người </a:t>
            </a:r>
            <a:r>
              <a:rPr lang="en-US" altLang="ko-KR" sz="2000" b="1" kern="0" spc="-40" dirty="0" err="1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ko-KR" sz="2000" b="1" kern="0" spc="-40" dirty="0" err="1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Portal)</a:t>
            </a:r>
            <a:endParaRPr lang="en-US" altLang="ko-KR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04" y="1640989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rgbClr val="1F497D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49133" y="5733256"/>
            <a:ext cx="99322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rgbClr val="1F497D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  <a:p>
            <a:pPr marL="819150" indent="-285750">
              <a:buFont typeface="Wingdings" panose="05000000000000000000" pitchFamily="2" charset="2"/>
              <a:buChar char="Ø"/>
            </a:pPr>
            <a:r>
              <a:rPr lang="en-US" altLang="ko-KR">
                <a:solidFill>
                  <a:prstClr val="black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Chức năng gán quyền cho người dùng đơn vị nộp báo cáo.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238" y="938524"/>
            <a:ext cx="7409524" cy="49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82680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3.2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người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NHNN (External) 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196752"/>
            <a:ext cx="9906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33450" indent="-400050">
              <a:buFont typeface="+mj-lt"/>
              <a:buAutoNum type="arabicPeriod"/>
            </a:pPr>
            <a:r>
              <a:rPr lang="vi-VN" altLang="ko-KR" dirty="0">
                <a:latin typeface="Times New Roman" pitchFamily="18" charset="0"/>
                <a:cs typeface="Times New Roman" pitchFamily="18" charset="0"/>
                <a:sym typeface="Gill Sans" charset="0"/>
              </a:rPr>
              <a:t>Trang </a:t>
            </a:r>
            <a:r>
              <a:rPr lang="en-US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chính</a:t>
            </a:r>
            <a:endParaRPr lang="vi-VN" altLang="ko-KR" dirty="0">
              <a:latin typeface="Times New Roman" pitchFamily="18" charset="0"/>
              <a:cs typeface="Times New Roman" pitchFamily="18" charset="0"/>
              <a:sym typeface="Gill Sans" charset="0"/>
            </a:endParaRPr>
          </a:p>
          <a:p>
            <a:pPr marL="933450" indent="-400050">
              <a:buFont typeface="+mj-lt"/>
              <a:buAutoNum type="arabicPeriod"/>
            </a:pPr>
            <a:r>
              <a:rPr lang="vi-VN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Lựa</a:t>
            </a:r>
            <a:r>
              <a:rPr lang="vi-VN" altLang="ko-KR" dirty="0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vi-VN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chọn</a:t>
            </a:r>
            <a:r>
              <a:rPr lang="vi-VN" altLang="ko-KR" dirty="0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vi-VN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báo</a:t>
            </a:r>
            <a:r>
              <a:rPr lang="vi-VN" altLang="ko-KR" dirty="0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vi-VN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cáo</a:t>
            </a:r>
            <a:endParaRPr lang="en-US" altLang="ko-KR" dirty="0">
              <a:latin typeface="Times New Roman" pitchFamily="18" charset="0"/>
              <a:cs typeface="Times New Roman" pitchFamily="18" charset="0"/>
              <a:sym typeface="Gill Sans" charset="0"/>
            </a:endParaRPr>
          </a:p>
          <a:p>
            <a:pPr marL="1390650" lvl="1" indent="-400050">
              <a:buFont typeface="Wingdings" panose="05000000000000000000" pitchFamily="2" charset="2"/>
              <a:buChar char="§"/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Tải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file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đơn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  <a:p>
            <a:pPr marL="1390650" lvl="1" indent="-400050">
              <a:buFont typeface="Wingdings" panose="05000000000000000000" pitchFamily="2" charset="2"/>
              <a:buChar char="§"/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Nộp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sinh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  <a:p>
            <a:pPr marL="933450" indent="-400050">
              <a:buFont typeface="+mj-lt"/>
              <a:buAutoNum type="arabicPeriod"/>
            </a:pPr>
            <a:r>
              <a:rPr lang="vi-VN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Tải</a:t>
            </a:r>
            <a:r>
              <a:rPr lang="vi-VN" altLang="ko-KR" dirty="0">
                <a:latin typeface="Times New Roman" pitchFamily="18" charset="0"/>
                <a:cs typeface="Times New Roman" pitchFamily="18" charset="0"/>
                <a:sym typeface="Gill Sans" charset="0"/>
              </a:rPr>
              <a:t> lên </a:t>
            </a:r>
            <a:r>
              <a:rPr lang="vi-VN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nhiều</a:t>
            </a:r>
            <a:r>
              <a:rPr lang="vi-VN" altLang="ko-KR" dirty="0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vi-VN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file</a:t>
            </a:r>
            <a:endParaRPr lang="vi-VN" altLang="ko-KR" dirty="0">
              <a:latin typeface="Times New Roman" pitchFamily="18" charset="0"/>
              <a:cs typeface="Times New Roman" pitchFamily="18" charset="0"/>
              <a:sym typeface="Gill Sans" charset="0"/>
            </a:endParaRPr>
          </a:p>
          <a:p>
            <a:pPr marL="933450" indent="-400050">
              <a:buFont typeface="+mj-lt"/>
              <a:buAutoNum type="arabicPeriod"/>
            </a:pPr>
            <a:r>
              <a:rPr lang="vi-VN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Gửi</a:t>
            </a:r>
            <a:r>
              <a:rPr lang="vi-VN" altLang="ko-KR" dirty="0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vi-VN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tới</a:t>
            </a:r>
            <a:r>
              <a:rPr lang="vi-VN" altLang="ko-KR" dirty="0">
                <a:latin typeface="Times New Roman" pitchFamily="18" charset="0"/>
                <a:cs typeface="Times New Roman" pitchFamily="18" charset="0"/>
                <a:sym typeface="Gill Sans" charset="0"/>
              </a:rPr>
              <a:t> người phê </a:t>
            </a:r>
            <a:r>
              <a:rPr lang="vi-VN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duyệt</a:t>
            </a:r>
            <a:r>
              <a:rPr lang="vi-VN" altLang="ko-KR" dirty="0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vi-VN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báo</a:t>
            </a:r>
            <a:r>
              <a:rPr lang="vi-VN" altLang="ko-KR" dirty="0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vi-VN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cáo</a:t>
            </a:r>
            <a:endParaRPr lang="en-US" altLang="ko-KR" dirty="0">
              <a:latin typeface="Times New Roman" pitchFamily="18" charset="0"/>
              <a:cs typeface="Times New Roman" pitchFamily="18" charset="0"/>
              <a:sym typeface="Gill Sans" charset="0"/>
            </a:endParaRPr>
          </a:p>
          <a:p>
            <a:pPr marL="1390650" lvl="1" indent="-400050">
              <a:buFont typeface="Wingdings" panose="05000000000000000000" pitchFamily="2" charset="2"/>
              <a:buChar char="§"/>
            </a:pPr>
            <a:r>
              <a:rPr lang="en-US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Xem</a:t>
            </a:r>
            <a:r>
              <a:rPr lang="en-US" altLang="ko-KR" dirty="0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lại</a:t>
            </a:r>
            <a:r>
              <a:rPr lang="en-US" altLang="ko-KR" dirty="0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báo</a:t>
            </a:r>
            <a:r>
              <a:rPr lang="en-US" altLang="ko-KR" dirty="0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cáo</a:t>
            </a:r>
            <a:endParaRPr lang="vi-VN" altLang="ko-KR" dirty="0">
              <a:latin typeface="Times New Roman" pitchFamily="18" charset="0"/>
              <a:cs typeface="Times New Roman" pitchFamily="18" charset="0"/>
              <a:sym typeface="Gill Sans" charset="0"/>
            </a:endParaRPr>
          </a:p>
          <a:p>
            <a:pPr marL="933450" indent="-400050">
              <a:buFont typeface="+mj-lt"/>
              <a:buAutoNum type="arabicPeriod"/>
            </a:pPr>
            <a:r>
              <a:rPr lang="vi-VN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Gửi</a:t>
            </a:r>
            <a:r>
              <a:rPr lang="vi-VN" altLang="ko-KR" dirty="0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vi-VN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tới</a:t>
            </a:r>
            <a:r>
              <a:rPr lang="vi-VN" altLang="ko-KR" dirty="0">
                <a:latin typeface="Times New Roman" pitchFamily="18" charset="0"/>
                <a:cs typeface="Times New Roman" pitchFamily="18" charset="0"/>
                <a:sym typeface="Gill Sans" charset="0"/>
              </a:rPr>
              <a:t> NHNN</a:t>
            </a:r>
            <a:endParaRPr lang="en-US" altLang="ko-KR" dirty="0">
              <a:latin typeface="Times New Roman" pitchFamily="18" charset="0"/>
              <a:cs typeface="Times New Roman" pitchFamily="18" charset="0"/>
              <a:sym typeface="Gill Sans" charset="0"/>
            </a:endParaRPr>
          </a:p>
          <a:p>
            <a:pPr marL="1390650" lvl="2" indent="-400050">
              <a:buFont typeface="Wingdings" panose="05000000000000000000" pitchFamily="2" charset="2"/>
              <a:buChar char="§"/>
            </a:pPr>
            <a:r>
              <a:rPr lang="en-US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Xem</a:t>
            </a:r>
            <a:r>
              <a:rPr lang="en-US" altLang="ko-KR" dirty="0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lại</a:t>
            </a:r>
            <a:r>
              <a:rPr lang="en-US" altLang="ko-KR" dirty="0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báo</a:t>
            </a:r>
            <a:r>
              <a:rPr lang="en-US" altLang="ko-KR" dirty="0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cáo</a:t>
            </a:r>
            <a:endParaRPr lang="vi-VN" altLang="ko-KR" dirty="0">
              <a:latin typeface="Times New Roman" pitchFamily="18" charset="0"/>
              <a:cs typeface="Times New Roman" pitchFamily="18" charset="0"/>
              <a:sym typeface="Gill Sans" charset="0"/>
            </a:endParaRPr>
          </a:p>
          <a:p>
            <a:pPr marL="933450" indent="-400050">
              <a:buFont typeface="+mj-lt"/>
              <a:buAutoNum type="arabicPeriod"/>
            </a:pPr>
            <a:r>
              <a:rPr lang="vi-VN" altLang="ko-KR" dirty="0">
                <a:latin typeface="Times New Roman" pitchFamily="18" charset="0"/>
                <a:cs typeface="Times New Roman" pitchFamily="18" charset="0"/>
                <a:sym typeface="Gill Sans" charset="0"/>
              </a:rPr>
              <a:t>Xem </a:t>
            </a:r>
            <a:r>
              <a:rPr lang="vi-VN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tình</a:t>
            </a:r>
            <a:r>
              <a:rPr lang="vi-VN" altLang="ko-KR" dirty="0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vi-VN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trạng</a:t>
            </a:r>
            <a:r>
              <a:rPr lang="vi-VN" altLang="ko-KR" dirty="0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vi-VN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truyền</a:t>
            </a:r>
            <a:r>
              <a:rPr lang="vi-VN" altLang="ko-KR" dirty="0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vi-VN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báo</a:t>
            </a:r>
            <a:r>
              <a:rPr lang="vi-VN" altLang="ko-KR" dirty="0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vi-VN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cáo</a:t>
            </a:r>
            <a:endParaRPr lang="vi-VN" altLang="ko-KR" dirty="0">
              <a:latin typeface="Times New Roman" pitchFamily="18" charset="0"/>
              <a:cs typeface="Times New Roman" pitchFamily="18" charset="0"/>
              <a:sym typeface="Gill Sans" charset="0"/>
            </a:endParaRPr>
          </a:p>
          <a:p>
            <a:pPr marL="933450" indent="-400050">
              <a:buFont typeface="+mj-lt"/>
              <a:buAutoNum type="arabicPeriod"/>
            </a:pPr>
            <a:r>
              <a:rPr lang="vi-VN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Hỏi</a:t>
            </a:r>
            <a:r>
              <a:rPr lang="vi-VN" altLang="ko-KR" dirty="0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vi-VN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đáp</a:t>
            </a:r>
            <a:endParaRPr lang="vi-VN" altLang="ko-KR" dirty="0">
              <a:latin typeface="Times New Roman" pitchFamily="18" charset="0"/>
              <a:cs typeface="Times New Roman" pitchFamily="18" charset="0"/>
              <a:sym typeface="Gill Sans" charset="0"/>
            </a:endParaRPr>
          </a:p>
          <a:p>
            <a:pPr marL="933450" indent="-400050">
              <a:buFont typeface="+mj-lt"/>
              <a:buAutoNum type="arabicPeriod"/>
            </a:pPr>
            <a:r>
              <a:rPr lang="vi-VN" altLang="ko-KR" dirty="0">
                <a:latin typeface="Times New Roman" pitchFamily="18" charset="0"/>
                <a:cs typeface="Times New Roman" pitchFamily="18" charset="0"/>
                <a:sym typeface="Gill Sans" charset="0"/>
              </a:rPr>
              <a:t>Yêu </a:t>
            </a:r>
            <a:r>
              <a:rPr lang="vi-VN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cầu</a:t>
            </a:r>
            <a:r>
              <a:rPr lang="vi-VN" altLang="ko-KR" dirty="0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vi-VN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nộp</a:t>
            </a:r>
            <a:r>
              <a:rPr lang="vi-VN" altLang="ko-KR" dirty="0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vi-VN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báo</a:t>
            </a:r>
            <a:r>
              <a:rPr lang="vi-VN" altLang="ko-KR" dirty="0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vi-VN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cáo</a:t>
            </a:r>
            <a:endParaRPr lang="vi-VN" altLang="ko-KR" dirty="0">
              <a:latin typeface="Times New Roman" pitchFamily="18" charset="0"/>
              <a:cs typeface="Times New Roman" pitchFamily="18" charset="0"/>
              <a:sym typeface="Gill Sans" charset="0"/>
            </a:endParaRPr>
          </a:p>
          <a:p>
            <a:pPr marL="933450" indent="-400050">
              <a:buFont typeface="+mj-lt"/>
              <a:buAutoNum type="arabicPeriod"/>
            </a:pPr>
            <a:r>
              <a:rPr lang="vi-VN" altLang="ko-KR" dirty="0">
                <a:latin typeface="Times New Roman" pitchFamily="18" charset="0"/>
                <a:cs typeface="Times New Roman" pitchFamily="18" charset="0"/>
                <a:sym typeface="Gill Sans" charset="0"/>
              </a:rPr>
              <a:t>Yêu </a:t>
            </a:r>
            <a:r>
              <a:rPr lang="vi-VN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cầu</a:t>
            </a:r>
            <a:r>
              <a:rPr lang="vi-VN" altLang="ko-KR" dirty="0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vi-VN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mẫu</a:t>
            </a:r>
            <a:r>
              <a:rPr lang="vi-VN" altLang="ko-KR" dirty="0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vi-VN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biểu</a:t>
            </a:r>
            <a:endParaRPr lang="en-US" altLang="ko-KR" dirty="0">
              <a:latin typeface="Times New Roman" pitchFamily="18" charset="0"/>
              <a:cs typeface="Times New Roman" pitchFamily="18" charset="0"/>
              <a:sym typeface="Gill Sans" charset="0"/>
            </a:endParaRPr>
          </a:p>
          <a:p>
            <a:pPr marL="933450" indent="-400050">
              <a:buFont typeface="+mj-lt"/>
              <a:buAutoNum type="arabicPeriod"/>
            </a:pPr>
            <a:r>
              <a:rPr lang="vi-VN" altLang="ko-KR" dirty="0">
                <a:latin typeface="Times New Roman" pitchFamily="18" charset="0"/>
                <a:cs typeface="Times New Roman" pitchFamily="18" charset="0"/>
                <a:sym typeface="Gill Sans" charset="0"/>
              </a:rPr>
              <a:t>Thông tin người </a:t>
            </a:r>
            <a:r>
              <a:rPr lang="vi-VN" altLang="ko-KR" dirty="0" err="1">
                <a:latin typeface="Times New Roman" pitchFamily="18" charset="0"/>
                <a:cs typeface="Times New Roman" pitchFamily="18" charset="0"/>
                <a:sym typeface="Gill Sans" charset="0"/>
              </a:rPr>
              <a:t>dùng</a:t>
            </a:r>
            <a:endParaRPr lang="vi-VN" altLang="ko-KR" dirty="0">
              <a:latin typeface="Times New Roman" pitchFamily="18" charset="0"/>
              <a:cs typeface="Times New Roman" pitchFamily="18" charset="0"/>
              <a:sym typeface="Gill Sans" charset="0"/>
            </a:endParaRPr>
          </a:p>
          <a:p>
            <a:pPr marL="933450" indent="-400050">
              <a:buFont typeface="+mj-lt"/>
              <a:buAutoNum type="arabicPeriod"/>
            </a:pPr>
            <a:endParaRPr lang="vi-VN" altLang="ko-KR" dirty="0">
              <a:latin typeface="Times New Roman" pitchFamily="18" charset="0"/>
              <a:cs typeface="Times New Roman" pitchFamily="18" charset="0"/>
              <a:sym typeface="Gill Sans" charset="0"/>
            </a:endParaRPr>
          </a:p>
          <a:p>
            <a:pPr marL="933450" indent="-400050">
              <a:buFont typeface="+mj-lt"/>
              <a:buAutoNum type="arabicPeriod"/>
            </a:pPr>
            <a:endParaRPr lang="en-US" altLang="ko-KR" dirty="0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25158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3.2.1 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External / Trang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04" y="1640989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  <p:pic>
        <p:nvPicPr>
          <p:cNvPr id="10" name="Picture 2" descr="C:\Users\CAOVV_~1\AppData\Local\Temp\SNAGHTML69dbc5f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5" y="690767"/>
            <a:ext cx="9871795" cy="492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-46485" y="5934670"/>
            <a:ext cx="99168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19150" indent="-285750">
              <a:buFont typeface="Wingdings" panose="05000000000000000000" pitchFamily="2" charset="2"/>
              <a:buChar char="Ø"/>
            </a:pPr>
            <a:r>
              <a:rPr lang="en-US" altLang="ko-KR" err="1">
                <a:latin typeface="Times New Roman" pitchFamily="18" charset="0"/>
                <a:cs typeface="Times New Roman" pitchFamily="18" charset="0"/>
                <a:sym typeface="Gill Sans" charset="0"/>
              </a:rPr>
              <a:t>Hiển</a:t>
            </a:r>
            <a:r>
              <a:rPr lang="en-US" altLang="ko-KR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err="1">
                <a:latin typeface="Times New Roman" pitchFamily="18" charset="0"/>
                <a:cs typeface="Times New Roman" pitchFamily="18" charset="0"/>
                <a:sym typeface="Gill Sans" charset="0"/>
              </a:rPr>
              <a:t>thị</a:t>
            </a:r>
            <a:r>
              <a:rPr lang="en-US" altLang="ko-KR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err="1">
                <a:latin typeface="Times New Roman" pitchFamily="18" charset="0"/>
                <a:cs typeface="Times New Roman" pitchFamily="18" charset="0"/>
                <a:sym typeface="Gill Sans" charset="0"/>
              </a:rPr>
              <a:t>thông</a:t>
            </a:r>
            <a:r>
              <a:rPr lang="en-US" altLang="ko-KR">
                <a:latin typeface="Times New Roman" pitchFamily="18" charset="0"/>
                <a:cs typeface="Times New Roman" pitchFamily="18" charset="0"/>
                <a:sym typeface="Gill Sans" charset="0"/>
              </a:rPr>
              <a:t> tin: </a:t>
            </a:r>
            <a:r>
              <a:rPr lang="en-US" altLang="ko-KR" err="1">
                <a:latin typeface="Times New Roman" pitchFamily="18" charset="0"/>
                <a:cs typeface="Times New Roman" pitchFamily="18" charset="0"/>
                <a:sym typeface="Gill Sans" charset="0"/>
              </a:rPr>
              <a:t>Cập</a:t>
            </a:r>
            <a:r>
              <a:rPr lang="en-US" altLang="ko-KR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err="1">
                <a:latin typeface="Times New Roman" pitchFamily="18" charset="0"/>
                <a:cs typeface="Times New Roman" pitchFamily="18" charset="0"/>
                <a:sym typeface="Gill Sans" charset="0"/>
              </a:rPr>
              <a:t>nhật</a:t>
            </a:r>
            <a:r>
              <a:rPr lang="en-US" altLang="ko-KR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err="1">
                <a:latin typeface="Times New Roman" pitchFamily="18" charset="0"/>
                <a:cs typeface="Times New Roman" pitchFamily="18" charset="0"/>
                <a:sym typeface="Gill Sans" charset="0"/>
              </a:rPr>
              <a:t>phiên</a:t>
            </a:r>
            <a:r>
              <a:rPr lang="en-US" altLang="ko-KR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err="1">
                <a:latin typeface="Times New Roman" pitchFamily="18" charset="0"/>
                <a:cs typeface="Times New Roman" pitchFamily="18" charset="0"/>
                <a:sym typeface="Gill Sans" charset="0"/>
              </a:rPr>
              <a:t>bản</a:t>
            </a:r>
            <a:r>
              <a:rPr lang="en-US" altLang="ko-KR">
                <a:latin typeface="Times New Roman" pitchFamily="18" charset="0"/>
                <a:cs typeface="Times New Roman" pitchFamily="18" charset="0"/>
                <a:sym typeface="Gill Sans" charset="0"/>
              </a:rPr>
              <a:t> UDSS, </a:t>
            </a:r>
            <a:r>
              <a:rPr lang="en-US" altLang="ko-KR" err="1">
                <a:latin typeface="Times New Roman" pitchFamily="18" charset="0"/>
                <a:cs typeface="Times New Roman" pitchFamily="18" charset="0"/>
                <a:sym typeface="Gill Sans" charset="0"/>
              </a:rPr>
              <a:t>yêu</a:t>
            </a:r>
            <a:r>
              <a:rPr lang="en-US" altLang="ko-KR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err="1">
                <a:latin typeface="Times New Roman" pitchFamily="18" charset="0"/>
                <a:cs typeface="Times New Roman" pitchFamily="18" charset="0"/>
                <a:sym typeface="Gill Sans" charset="0"/>
              </a:rPr>
              <a:t>cầu</a:t>
            </a:r>
            <a:r>
              <a:rPr lang="en-US" altLang="ko-KR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err="1">
                <a:latin typeface="Times New Roman" pitchFamily="18" charset="0"/>
                <a:cs typeface="Times New Roman" pitchFamily="18" charset="0"/>
                <a:sym typeface="Gill Sans" charset="0"/>
              </a:rPr>
              <a:t>gửi</a:t>
            </a:r>
            <a:r>
              <a:rPr lang="en-US" altLang="ko-KR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err="1">
                <a:latin typeface="Times New Roman" pitchFamily="18" charset="0"/>
                <a:cs typeface="Times New Roman" pitchFamily="18" charset="0"/>
                <a:sym typeface="Gill Sans" charset="0"/>
              </a:rPr>
              <a:t>báo</a:t>
            </a:r>
            <a:r>
              <a:rPr lang="en-US" altLang="ko-KR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err="1">
                <a:latin typeface="Times New Roman" pitchFamily="18" charset="0"/>
                <a:cs typeface="Times New Roman" pitchFamily="18" charset="0"/>
                <a:sym typeface="Gill Sans" charset="0"/>
              </a:rPr>
              <a:t>cáo</a:t>
            </a:r>
            <a:r>
              <a:rPr lang="en-US" altLang="ko-KR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err="1">
                <a:latin typeface="Times New Roman" pitchFamily="18" charset="0"/>
                <a:cs typeface="Times New Roman" pitchFamily="18" charset="0"/>
                <a:sym typeface="Gill Sans" charset="0"/>
              </a:rPr>
              <a:t>và</a:t>
            </a:r>
            <a:r>
              <a:rPr lang="en-US" altLang="ko-KR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err="1">
                <a:latin typeface="Times New Roman" pitchFamily="18" charset="0"/>
                <a:cs typeface="Times New Roman" pitchFamily="18" charset="0"/>
                <a:sym typeface="Gill Sans" charset="0"/>
              </a:rPr>
              <a:t>yêu</a:t>
            </a:r>
            <a:r>
              <a:rPr lang="en-US" altLang="ko-KR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err="1">
                <a:latin typeface="Times New Roman" pitchFamily="18" charset="0"/>
                <a:cs typeface="Times New Roman" pitchFamily="18" charset="0"/>
                <a:sym typeface="Gill Sans" charset="0"/>
              </a:rPr>
              <a:t>cầu</a:t>
            </a:r>
            <a:r>
              <a:rPr lang="en-US" altLang="ko-KR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err="1">
                <a:latin typeface="Times New Roman" pitchFamily="18" charset="0"/>
                <a:cs typeface="Times New Roman" pitchFamily="18" charset="0"/>
                <a:sym typeface="Gill Sans" charset="0"/>
              </a:rPr>
              <a:t>biểu</a:t>
            </a:r>
            <a:r>
              <a:rPr lang="en-US" altLang="ko-KR">
                <a:latin typeface="Times New Roman" pitchFamily="18" charset="0"/>
                <a:cs typeface="Times New Roman" pitchFamily="18" charset="0"/>
                <a:sym typeface="Gill Sans" charset="0"/>
              </a:rPr>
              <a:t> </a:t>
            </a:r>
            <a:r>
              <a:rPr lang="en-US" altLang="ko-KR" err="1">
                <a:latin typeface="Times New Roman" pitchFamily="18" charset="0"/>
                <a:cs typeface="Times New Roman" pitchFamily="18" charset="0"/>
                <a:sym typeface="Gill Sans" charset="0"/>
              </a:rPr>
              <a:t>mẫu</a:t>
            </a:r>
            <a:r>
              <a:rPr lang="en-US" altLang="ko-KR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sym typeface="Gill Sans" charset="0"/>
              </a:rPr>
              <a:t>.</a:t>
            </a:r>
            <a:endParaRPr lang="vi-VN" altLang="ko-KR">
              <a:solidFill>
                <a:schemeClr val="tx2"/>
              </a:solidFill>
              <a:latin typeface="Times New Roman" pitchFamily="18" charset="0"/>
              <a:cs typeface="Times New Roman" pitchFamily="18" charset="0"/>
              <a:sym typeface="Gill Sans" charset="0"/>
            </a:endParaRPr>
          </a:p>
          <a:p>
            <a:pPr marL="933450" indent="-400050">
              <a:buFont typeface="+mj-lt"/>
              <a:buAutoNum type="arabicPeriod"/>
            </a:pPr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89271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.2.2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External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04" y="1640989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456273"/>
            <a:ext cx="990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19150" indent="-285750">
              <a:buFont typeface="Wingdings" panose="05000000000000000000" pitchFamily="2" charset="2"/>
              <a:buChar char="Ø"/>
            </a:pPr>
            <a:r>
              <a:rPr lang="en-US" altLang="ko-KR">
                <a:latin typeface="Times New Roman" pitchFamily="18" charset="0"/>
                <a:cs typeface="Times New Roman" pitchFamily="18" charset="0"/>
                <a:sym typeface="Gill Sans" charset="0"/>
              </a:rPr>
              <a:t>Cho phép người dừng đơn vị nộp báo cáo tìm kiếm, soạn báo cáo và gửi tới đơn vị phê duyệt.</a:t>
            </a:r>
            <a:endParaRPr lang="vi-VN" altLang="ko-KR">
              <a:latin typeface="Times New Roman" pitchFamily="18" charset="0"/>
              <a:cs typeface="Times New Roman" pitchFamily="18" charset="0"/>
              <a:sym typeface="Gill Sans" charset="0"/>
            </a:endParaRPr>
          </a:p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68" y="690767"/>
            <a:ext cx="9889232" cy="282727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68" y="3529715"/>
            <a:ext cx="9906000" cy="957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27853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3.2.2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External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04" y="1640989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447782"/>
            <a:ext cx="9871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  <a:p>
            <a:pPr marL="819150" indent="-285750">
              <a:buFont typeface="Wingdings" panose="05000000000000000000" pitchFamily="2" charset="2"/>
              <a:buChar char="Ø"/>
            </a:pPr>
            <a:r>
              <a:rPr lang="en-US" altLang="ko-KR"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Cho phép người dùng lựa chọn hình thức nộp báo theo hình thức nhập trực tiếp , tải file lên.</a:t>
            </a:r>
          </a:p>
        </p:txBody>
      </p:sp>
      <p:pic>
        <p:nvPicPr>
          <p:cNvPr id="6146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592" y="1124049"/>
            <a:ext cx="6984776" cy="3979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72005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.2.2 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External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04" y="1640989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447782"/>
            <a:ext cx="9871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  <a:p>
            <a:pPr marL="819150" indent="-285750">
              <a:buFont typeface="Wingdings" panose="05000000000000000000" pitchFamily="2" charset="2"/>
              <a:buChar char="Ø"/>
            </a:pPr>
            <a:r>
              <a:rPr lang="en-US" altLang="ko-KR"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Người dùng lựa chọn hình thức nhập nộp báo cáo trực tiếp TH báo cáo cố định cột</a:t>
            </a:r>
          </a:p>
        </p:txBody>
      </p:sp>
      <p:pic>
        <p:nvPicPr>
          <p:cNvPr id="717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7293"/>
            <a:ext cx="9871100" cy="4819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126348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.2.2 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External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04" y="1640989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579271"/>
            <a:ext cx="9871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  <a:p>
            <a:pPr marL="819150" indent="-285750">
              <a:buFont typeface="Wingdings" panose="05000000000000000000" pitchFamily="2" charset="2"/>
              <a:buChar char="Ø"/>
            </a:pPr>
            <a:r>
              <a:rPr lang="en-US" altLang="ko-KR"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Người dùng lựa chọn hình thức nhập nộp báo cáo trực tiếp TH báo cáo cố định cột</a:t>
            </a:r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  <p:pic>
        <p:nvPicPr>
          <p:cNvPr id="8194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8" y="690766"/>
            <a:ext cx="9854952" cy="5042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491910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3.2.2 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External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04" y="1640989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447782"/>
            <a:ext cx="9871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 dirty="0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  <a:p>
            <a:pPr marL="819150" indent="-285750">
              <a:buFont typeface="Wingdings" panose="05000000000000000000" pitchFamily="2" charset="2"/>
              <a:buChar char="Ø"/>
            </a:pPr>
            <a:r>
              <a:rPr lang="en-US" altLang="ko-KR"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Người dùng lựa chọn hình thức nhập nộp báo cáo trực tiếp TH báo cáo động dòng.</a:t>
            </a:r>
            <a:r>
              <a:rPr lang="en-US" altLang="ko-KR">
                <a:solidFill>
                  <a:schemeClr val="tx2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  <a:endParaRPr lang="en-US" altLang="ko-KR" dirty="0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  <p:pic>
        <p:nvPicPr>
          <p:cNvPr id="7170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09" y="674684"/>
            <a:ext cx="9908209" cy="4773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37738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3.2.2 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External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04" y="1640989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25536" y="5632772"/>
            <a:ext cx="9871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  <a:p>
            <a:pPr marL="819150" indent="-285750">
              <a:buFont typeface="Wingdings" panose="05000000000000000000" pitchFamily="2" charset="2"/>
              <a:buChar char="Ø"/>
            </a:pPr>
            <a:r>
              <a:rPr lang="en-US" altLang="ko-KR"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Chức năng hướng dẫn lập báo cáo</a:t>
            </a:r>
            <a:r>
              <a:rPr lang="en-US" altLang="ko-KR">
                <a:solidFill>
                  <a:schemeClr val="tx2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 </a:t>
            </a:r>
          </a:p>
        </p:txBody>
      </p:sp>
      <p:pic>
        <p:nvPicPr>
          <p:cNvPr id="9218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0" y="732734"/>
            <a:ext cx="9851380" cy="5000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13119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72756" y="245952"/>
            <a:ext cx="983324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spcBef>
                <a:spcPct val="20000"/>
              </a:spcBef>
            </a:pP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1. 2.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(Data Submission System)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그룹 42"/>
          <p:cNvGrpSpPr>
            <a:grpSpLocks/>
          </p:cNvGrpSpPr>
          <p:nvPr/>
        </p:nvGrpSpPr>
        <p:grpSpPr bwMode="auto">
          <a:xfrm>
            <a:off x="632506" y="1106714"/>
            <a:ext cx="8037512" cy="4752975"/>
            <a:chOff x="893763" y="1270000"/>
            <a:chExt cx="8037512" cy="4752975"/>
          </a:xfrm>
        </p:grpSpPr>
        <p:sp>
          <p:nvSpPr>
            <p:cNvPr id="9" name="Rectangle 45"/>
            <p:cNvSpPr>
              <a:spLocks noChangeArrowheads="1"/>
            </p:cNvSpPr>
            <p:nvPr/>
          </p:nvSpPr>
          <p:spPr bwMode="auto">
            <a:xfrm>
              <a:off x="1595438" y="1846263"/>
              <a:ext cx="7334250" cy="41767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1pPr>
              <a:lvl2pPr marL="742950" indent="-28575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2pPr>
              <a:lvl3pPr marL="11430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3pPr>
              <a:lvl4pPr marL="16002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4pPr>
              <a:lvl5pPr marL="20574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9pPr>
            </a:lstStyle>
            <a:p>
              <a:pPr algn="ctr" eaLnBrk="1" latinLnBrk="0" hangingPunct="1"/>
              <a:endParaRPr lang="ko-KR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10" name="Rectangle 39"/>
            <p:cNvSpPr>
              <a:spLocks noChangeArrowheads="1"/>
            </p:cNvSpPr>
            <p:nvPr/>
          </p:nvSpPr>
          <p:spPr bwMode="auto">
            <a:xfrm>
              <a:off x="1595438" y="1270000"/>
              <a:ext cx="1797050" cy="576263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1pPr>
              <a:lvl2pPr marL="742950" indent="-28575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2pPr>
              <a:lvl3pPr marL="11430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3pPr>
              <a:lvl4pPr marL="16002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4pPr>
              <a:lvl5pPr marL="20574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9pPr>
            </a:lstStyle>
            <a:p>
              <a:pPr algn="ctr" eaLnBrk="1" latinLnBrk="0" hangingPunct="1"/>
              <a:r>
                <a:rPr lang="en-US" altLang="ko-KR" b="0">
                  <a:solidFill>
                    <a:prstClr val="black"/>
                  </a:solidFill>
                </a:rPr>
                <a:t>Tầng Client của người dùng</a:t>
              </a:r>
            </a:p>
            <a:p>
              <a:pPr algn="ctr" eaLnBrk="1" latinLnBrk="0" hangingPunct="1"/>
              <a:r>
                <a:rPr lang="en-US" altLang="ko-KR" b="0">
                  <a:solidFill>
                    <a:prstClr val="black"/>
                  </a:solidFill>
                </a:rPr>
                <a:t> đơn vị báo cáo</a:t>
              </a:r>
              <a:r>
                <a:rPr lang="en-US" altLang="ko-KR" b="0" dirty="0">
                  <a:solidFill>
                    <a:prstClr val="black"/>
                  </a:solidFill>
                </a:rPr>
                <a:t/>
              </a:r>
              <a:br>
                <a:rPr lang="en-US" altLang="ko-KR" b="0" dirty="0">
                  <a:solidFill>
                    <a:prstClr val="black"/>
                  </a:solidFill>
                </a:rPr>
              </a:br>
              <a:r>
                <a:rPr lang="en-US" altLang="ko-KR" sz="800" b="0" dirty="0">
                  <a:solidFill>
                    <a:prstClr val="black"/>
                  </a:solidFill>
                </a:rPr>
                <a:t>(support Offline)</a:t>
              </a:r>
              <a:endParaRPr lang="en-US" altLang="ko-KR" sz="800" dirty="0">
                <a:solidFill>
                  <a:prstClr val="black"/>
                </a:solidFill>
              </a:endParaRPr>
            </a:p>
          </p:txBody>
        </p:sp>
        <p:sp>
          <p:nvSpPr>
            <p:cNvPr id="11" name="Rectangle 40"/>
            <p:cNvSpPr>
              <a:spLocks noChangeArrowheads="1"/>
            </p:cNvSpPr>
            <p:nvPr/>
          </p:nvSpPr>
          <p:spPr bwMode="auto">
            <a:xfrm>
              <a:off x="3392488" y="1270000"/>
              <a:ext cx="2184400" cy="576263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latinLnBrk="0"/>
              <a:r>
                <a:rPr kumimoji="1" lang="en-US" altLang="ko-KR" sz="1000">
                  <a:solidFill>
                    <a:prstClr val="black"/>
                  </a:solidFill>
                  <a:latin typeface="맑은 고딕" charset="-127"/>
                </a:rPr>
                <a:t>Tầng web site của người dùng </a:t>
              </a:r>
            </a:p>
            <a:p>
              <a:pPr algn="ctr" latinLnBrk="0"/>
              <a:r>
                <a:rPr kumimoji="1" lang="en-US" altLang="ko-KR" sz="1000">
                  <a:solidFill>
                    <a:prstClr val="black"/>
                  </a:solidFill>
                  <a:latin typeface="맑은 고딕" charset="-127"/>
                </a:rPr>
                <a:t>đơn vị báo cáo</a:t>
              </a:r>
              <a:endParaRPr kumimoji="1" lang="en-US" altLang="ko-KR" sz="1000" dirty="0">
                <a:solidFill>
                  <a:prstClr val="black"/>
                </a:solidFill>
                <a:latin typeface="맑은 고딕" charset="-127"/>
              </a:endParaRPr>
            </a:p>
          </p:txBody>
        </p:sp>
        <p:sp>
          <p:nvSpPr>
            <p:cNvPr id="12" name="Rectangle 41"/>
            <p:cNvSpPr>
              <a:spLocks noChangeArrowheads="1"/>
            </p:cNvSpPr>
            <p:nvPr/>
          </p:nvSpPr>
          <p:spPr bwMode="auto">
            <a:xfrm>
              <a:off x="5576888" y="1270000"/>
              <a:ext cx="3354387" cy="576263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1pPr>
              <a:lvl2pPr marL="742950" indent="-28575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2pPr>
              <a:lvl3pPr marL="11430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3pPr>
              <a:lvl4pPr marL="16002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4pPr>
              <a:lvl5pPr marL="20574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9pPr>
            </a:lstStyle>
            <a:p>
              <a:pPr algn="ctr" eaLnBrk="1" latinLnBrk="0" hangingPunct="1"/>
              <a:r>
                <a:rPr lang="en-US" altLang="ko-KR" b="0">
                  <a:solidFill>
                    <a:prstClr val="black"/>
                  </a:solidFill>
                </a:rPr>
                <a:t>Tầng Internal Servicer</a:t>
              </a:r>
              <a:endParaRPr lang="en-US" altLang="ko-KR" dirty="0">
                <a:solidFill>
                  <a:prstClr val="black"/>
                </a:solidFill>
              </a:endParaRPr>
            </a:p>
          </p:txBody>
        </p:sp>
        <p:sp>
          <p:nvSpPr>
            <p:cNvPr id="13" name="Line 5"/>
            <p:cNvSpPr>
              <a:spLocks noChangeShapeType="1"/>
            </p:cNvSpPr>
            <p:nvPr/>
          </p:nvSpPr>
          <p:spPr bwMode="auto">
            <a:xfrm>
              <a:off x="3392488" y="1844675"/>
              <a:ext cx="0" cy="41767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 anchorCtr="1"/>
            <a:lstStyle/>
            <a:p>
              <a:pPr latinLnBrk="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Rectangle 6"/>
            <p:cNvSpPr>
              <a:spLocks noChangeArrowheads="1"/>
            </p:cNvSpPr>
            <p:nvPr/>
          </p:nvSpPr>
          <p:spPr bwMode="auto">
            <a:xfrm>
              <a:off x="3344863" y="3078163"/>
              <a:ext cx="77787" cy="2865437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1pPr>
              <a:lvl2pPr marL="742950" indent="-28575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2pPr>
              <a:lvl3pPr marL="11430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3pPr>
              <a:lvl4pPr marL="16002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4pPr>
              <a:lvl5pPr marL="20574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9pPr>
            </a:lstStyle>
            <a:p>
              <a:pPr algn="ctr" eaLnBrk="1" latinLnBrk="0" hangingPunct="1"/>
              <a:endParaRPr lang="ko-KR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15" name="Line 8"/>
            <p:cNvSpPr>
              <a:spLocks noChangeShapeType="1"/>
            </p:cNvSpPr>
            <p:nvPr/>
          </p:nvSpPr>
          <p:spPr bwMode="auto">
            <a:xfrm>
              <a:off x="5576888" y="1844675"/>
              <a:ext cx="0" cy="41767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 anchorCtr="1"/>
            <a:lstStyle/>
            <a:p>
              <a:pPr latinLnBrk="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" name="Rectangle 13"/>
            <p:cNvSpPr>
              <a:spLocks noChangeArrowheads="1"/>
            </p:cNvSpPr>
            <p:nvPr/>
          </p:nvSpPr>
          <p:spPr bwMode="auto">
            <a:xfrm>
              <a:off x="5546725" y="3078163"/>
              <a:ext cx="77788" cy="2865437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1pPr>
              <a:lvl2pPr marL="742950" indent="-28575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2pPr>
              <a:lvl3pPr marL="11430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3pPr>
              <a:lvl4pPr marL="16002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4pPr>
              <a:lvl5pPr marL="20574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9pPr>
            </a:lstStyle>
            <a:p>
              <a:pPr algn="ctr" eaLnBrk="1" latinLnBrk="0" hangingPunct="1"/>
              <a:endParaRPr lang="ko-KR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>
              <a:off x="7388225" y="3433763"/>
              <a:ext cx="1138238" cy="692150"/>
            </a:xfrm>
            <a:prstGeom prst="rect">
              <a:avLst/>
            </a:prstGeom>
            <a:solidFill>
              <a:srgbClr val="EAEAEA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1pPr>
              <a:lvl2pPr marL="742950" indent="-28575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2pPr>
              <a:lvl3pPr marL="11430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3pPr>
              <a:lvl4pPr marL="16002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4pPr>
              <a:lvl5pPr marL="20574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9pPr>
            </a:lstStyle>
            <a:p>
              <a:pPr algn="ctr" eaLnBrk="1" latinLnBrk="0" hangingPunct="1"/>
              <a:r>
                <a:rPr lang="en-US" altLang="ko-KR" sz="900" b="0" i="1">
                  <a:solidFill>
                    <a:prstClr val="black"/>
                  </a:solidFill>
                </a:rPr>
                <a:t>&lt;&lt;Hệ thống &gt;&gt;</a:t>
              </a:r>
              <a:endParaRPr lang="en-US" altLang="ko-KR" sz="900" b="0" i="1" dirty="0">
                <a:solidFill>
                  <a:prstClr val="black"/>
                </a:solidFill>
              </a:endParaRPr>
            </a:p>
            <a:p>
              <a:pPr algn="ctr" eaLnBrk="1" latinLnBrk="0" hangingPunct="1"/>
              <a:endParaRPr lang="ko-KR" altLang="en-US" sz="500" i="1" dirty="0">
                <a:solidFill>
                  <a:prstClr val="black"/>
                </a:solidFill>
              </a:endParaRPr>
            </a:p>
            <a:p>
              <a:pPr algn="ctr" eaLnBrk="1" latinLnBrk="0" hangingPunct="1"/>
              <a:r>
                <a:rPr lang="en-US" altLang="ko-KR">
                  <a:solidFill>
                    <a:prstClr val="black"/>
                  </a:solidFill>
                </a:rPr>
                <a:t>Công cụ lập </a:t>
              </a:r>
            </a:p>
            <a:p>
              <a:pPr algn="ctr" eaLnBrk="1" latinLnBrk="0" hangingPunct="1"/>
              <a:r>
                <a:rPr lang="en-US" altLang="ko-KR">
                  <a:solidFill>
                    <a:prstClr val="black"/>
                  </a:solidFill>
                </a:rPr>
                <a:t>báo cáo</a:t>
              </a:r>
              <a:endParaRPr lang="ko-KR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18" name="Rectangle 15"/>
            <p:cNvSpPr>
              <a:spLocks noChangeArrowheads="1"/>
            </p:cNvSpPr>
            <p:nvPr/>
          </p:nvSpPr>
          <p:spPr bwMode="auto">
            <a:xfrm>
              <a:off x="1890713" y="4730750"/>
              <a:ext cx="1138237" cy="692150"/>
            </a:xfrm>
            <a:prstGeom prst="rect">
              <a:avLst/>
            </a:prstGeom>
            <a:solidFill>
              <a:srgbClr val="EAEAEA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1pPr>
              <a:lvl2pPr marL="742950" indent="-28575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2pPr>
              <a:lvl3pPr marL="11430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3pPr>
              <a:lvl4pPr marL="16002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4pPr>
              <a:lvl5pPr marL="20574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9pPr>
            </a:lstStyle>
            <a:p>
              <a:pPr algn="ctr" eaLnBrk="1" latinLnBrk="0" hangingPunct="1"/>
              <a:r>
                <a:rPr lang="en-US" altLang="ko-KR" sz="900" b="0" i="1">
                  <a:solidFill>
                    <a:prstClr val="black"/>
                  </a:solidFill>
                </a:rPr>
                <a:t>&lt;&lt;Hệ thống&gt;&gt;</a:t>
              </a:r>
              <a:endParaRPr lang="en-US" altLang="ko-KR" sz="900" b="0" i="1" dirty="0">
                <a:solidFill>
                  <a:prstClr val="black"/>
                </a:solidFill>
              </a:endParaRPr>
            </a:p>
            <a:p>
              <a:pPr algn="ctr" eaLnBrk="1" latinLnBrk="0" hangingPunct="1"/>
              <a:endParaRPr lang="ko-KR" altLang="en-US" sz="500" b="0" i="1" dirty="0">
                <a:solidFill>
                  <a:prstClr val="black"/>
                </a:solidFill>
              </a:endParaRPr>
            </a:p>
            <a:p>
              <a:pPr algn="ctr" eaLnBrk="1" latinLnBrk="0" hangingPunct="1"/>
              <a:r>
                <a:rPr lang="en-US" altLang="ko-KR" dirty="0">
                  <a:solidFill>
                    <a:prstClr val="black"/>
                  </a:solidFill>
                </a:rPr>
                <a:t>UDSS</a:t>
              </a:r>
              <a:endParaRPr lang="ko-KR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19" name="Rectangle 16"/>
            <p:cNvSpPr>
              <a:spLocks noChangeArrowheads="1"/>
            </p:cNvSpPr>
            <p:nvPr/>
          </p:nvSpPr>
          <p:spPr bwMode="auto">
            <a:xfrm>
              <a:off x="3627438" y="4730750"/>
              <a:ext cx="3276600" cy="692150"/>
            </a:xfrm>
            <a:prstGeom prst="rect">
              <a:avLst/>
            </a:prstGeom>
            <a:solidFill>
              <a:srgbClr val="EAEAEA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1pPr>
              <a:lvl2pPr marL="742950" indent="-28575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2pPr>
              <a:lvl3pPr marL="11430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3pPr>
              <a:lvl4pPr marL="16002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4pPr>
              <a:lvl5pPr marL="20574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9pPr>
            </a:lstStyle>
            <a:p>
              <a:pPr algn="r" eaLnBrk="1" latinLnBrk="0" hangingPunct="1"/>
              <a:r>
                <a:rPr lang="en-US" altLang="ko-KR" sz="900" b="0" i="1">
                  <a:solidFill>
                    <a:prstClr val="black"/>
                  </a:solidFill>
                </a:rPr>
                <a:t>&lt;&lt;Hệ thống&gt;&gt;</a:t>
              </a:r>
              <a:endParaRPr lang="en-US" altLang="ko-KR" sz="900" b="0" i="1" dirty="0">
                <a:solidFill>
                  <a:prstClr val="black"/>
                </a:solidFill>
              </a:endParaRPr>
            </a:p>
            <a:p>
              <a:pPr algn="r" eaLnBrk="1" latinLnBrk="0" hangingPunct="1"/>
              <a:endParaRPr lang="ko-KR" altLang="en-US" sz="500" b="0" i="1">
                <a:solidFill>
                  <a:prstClr val="black"/>
                </a:solidFill>
              </a:endParaRPr>
            </a:p>
            <a:p>
              <a:pPr algn="r" eaLnBrk="1" latinLnBrk="0" hangingPunct="1"/>
              <a:r>
                <a:rPr lang="en-US" altLang="ko-KR">
                  <a:solidFill>
                    <a:prstClr val="black"/>
                  </a:solidFill>
                </a:rPr>
                <a:t>Cổng thu thập dữ liệu (SG.4)</a:t>
              </a:r>
              <a:endParaRPr lang="ko-KR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20" name="Rectangle 17"/>
            <p:cNvSpPr>
              <a:spLocks noChangeArrowheads="1"/>
            </p:cNvSpPr>
            <p:nvPr/>
          </p:nvSpPr>
          <p:spPr bwMode="auto">
            <a:xfrm>
              <a:off x="7388225" y="4730750"/>
              <a:ext cx="1138238" cy="692150"/>
            </a:xfrm>
            <a:prstGeom prst="rect">
              <a:avLst/>
            </a:prstGeom>
            <a:solidFill>
              <a:srgbClr val="EAEAEA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1pPr>
              <a:lvl2pPr marL="742950" indent="-28575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2pPr>
              <a:lvl3pPr marL="11430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3pPr>
              <a:lvl4pPr marL="16002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4pPr>
              <a:lvl5pPr marL="20574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9pPr>
            </a:lstStyle>
            <a:p>
              <a:pPr algn="ctr" eaLnBrk="1" latinLnBrk="0" hangingPunct="1"/>
              <a:r>
                <a:rPr lang="en-US" altLang="ko-KR" sz="900" b="0" i="1">
                  <a:solidFill>
                    <a:prstClr val="black"/>
                  </a:solidFill>
                </a:rPr>
                <a:t>&lt;&lt;Hệ thống&gt;&gt;</a:t>
              </a:r>
              <a:endParaRPr lang="en-US" altLang="ko-KR" sz="900" b="0" i="1" dirty="0">
                <a:solidFill>
                  <a:prstClr val="black"/>
                </a:solidFill>
              </a:endParaRPr>
            </a:p>
            <a:p>
              <a:pPr algn="ctr" eaLnBrk="1" latinLnBrk="0" hangingPunct="1"/>
              <a:endParaRPr lang="ko-KR" altLang="en-US" sz="500" b="0" i="1" dirty="0">
                <a:solidFill>
                  <a:prstClr val="black"/>
                </a:solidFill>
              </a:endParaRPr>
            </a:p>
            <a:p>
              <a:pPr algn="ctr" eaLnBrk="1" latinLnBrk="0" hangingPunct="1"/>
              <a:r>
                <a:rPr lang="en-US" altLang="ko-KR">
                  <a:solidFill>
                    <a:prstClr val="black"/>
                  </a:solidFill>
                </a:rPr>
                <a:t>DW và BI</a:t>
              </a:r>
              <a:endParaRPr lang="ko-KR" alt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21" name="Group 18"/>
            <p:cNvGrpSpPr>
              <a:grpSpLocks/>
            </p:cNvGrpSpPr>
            <p:nvPr/>
          </p:nvGrpSpPr>
          <p:grpSpPr bwMode="auto">
            <a:xfrm>
              <a:off x="1925645" y="1989144"/>
              <a:ext cx="1062348" cy="792163"/>
              <a:chOff x="3261" y="3371"/>
              <a:chExt cx="617" cy="499"/>
            </a:xfrm>
          </p:grpSpPr>
          <p:pic>
            <p:nvPicPr>
              <p:cNvPr id="42" name="Picture 15" descr="User green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75" y="3371"/>
                <a:ext cx="202" cy="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3" name="Text Box 16"/>
              <p:cNvSpPr txBox="1">
                <a:spLocks noChangeArrowheads="1"/>
              </p:cNvSpPr>
              <p:nvPr/>
            </p:nvSpPr>
            <p:spPr bwMode="auto">
              <a:xfrm>
                <a:off x="3261" y="3618"/>
                <a:ext cx="61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Ctr="1">
                <a:spAutoFit/>
              </a:bodyPr>
              <a:lstStyle>
                <a:lvl1pPr eaLnBrk="0" hangingPunct="0">
                  <a:defRPr kumimoji="1" sz="1000" b="1">
                    <a:solidFill>
                      <a:schemeClr val="tx1"/>
                    </a:solidFill>
                    <a:latin typeface="맑은 고딕" charset="-127"/>
                    <a:ea typeface="맑은 고딕" charset="-127"/>
                  </a:defRPr>
                </a:lvl1pPr>
                <a:lvl2pPr marL="742950" indent="-285750" eaLnBrk="0" hangingPunct="0">
                  <a:defRPr kumimoji="1" sz="1000" b="1">
                    <a:solidFill>
                      <a:schemeClr val="tx1"/>
                    </a:solidFill>
                    <a:latin typeface="맑은 고딕" charset="-127"/>
                    <a:ea typeface="맑은 고딕" charset="-127"/>
                  </a:defRPr>
                </a:lvl2pPr>
                <a:lvl3pPr marL="1143000" indent="-228600" eaLnBrk="0" hangingPunct="0">
                  <a:defRPr kumimoji="1" sz="1000" b="1">
                    <a:solidFill>
                      <a:schemeClr val="tx1"/>
                    </a:solidFill>
                    <a:latin typeface="맑은 고딕" charset="-127"/>
                    <a:ea typeface="맑은 고딕" charset="-127"/>
                  </a:defRPr>
                </a:lvl3pPr>
                <a:lvl4pPr marL="1600200" indent="-228600" eaLnBrk="0" hangingPunct="0">
                  <a:defRPr kumimoji="1" sz="1000" b="1">
                    <a:solidFill>
                      <a:schemeClr val="tx1"/>
                    </a:solidFill>
                    <a:latin typeface="맑은 고딕" charset="-127"/>
                    <a:ea typeface="맑은 고딕" charset="-127"/>
                  </a:defRPr>
                </a:lvl4pPr>
                <a:lvl5pPr marL="2057400" indent="-228600" eaLnBrk="0" hangingPunct="0">
                  <a:defRPr kumimoji="1" sz="1000" b="1">
                    <a:solidFill>
                      <a:schemeClr val="tx1"/>
                    </a:solidFill>
                    <a:latin typeface="맑은 고딕" charset="-127"/>
                    <a:ea typeface="맑은 고딕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1000" b="1">
                    <a:solidFill>
                      <a:schemeClr val="tx1"/>
                    </a:solidFill>
                    <a:latin typeface="맑은 고딕" charset="-127"/>
                    <a:ea typeface="맑은 고딕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1000" b="1">
                    <a:solidFill>
                      <a:schemeClr val="tx1"/>
                    </a:solidFill>
                    <a:latin typeface="맑은 고딕" charset="-127"/>
                    <a:ea typeface="맑은 고딕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1000" b="1">
                    <a:solidFill>
                      <a:schemeClr val="tx1"/>
                    </a:solidFill>
                    <a:latin typeface="맑은 고딕" charset="-127"/>
                    <a:ea typeface="맑은 고딕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1000" b="1">
                    <a:solidFill>
                      <a:schemeClr val="tx1"/>
                    </a:solidFill>
                    <a:latin typeface="맑은 고딕" charset="-127"/>
                    <a:ea typeface="맑은 고딕" charset="-127"/>
                  </a:defRPr>
                </a:lvl9pPr>
              </a:lstStyle>
              <a:p>
                <a:pPr algn="ctr" eaLnBrk="1" latinLnBrk="0" hangingPunct="1"/>
                <a:r>
                  <a:rPr lang="en-US" altLang="ko-KR" b="0">
                    <a:solidFill>
                      <a:prstClr val="black"/>
                    </a:solidFill>
                  </a:rPr>
                  <a:t>Người dùng </a:t>
                </a:r>
              </a:p>
              <a:p>
                <a:pPr algn="ctr" eaLnBrk="1" latinLnBrk="0" hangingPunct="1"/>
                <a:r>
                  <a:rPr lang="en-US" altLang="ko-KR" b="0">
                    <a:solidFill>
                      <a:prstClr val="black"/>
                    </a:solidFill>
                  </a:rPr>
                  <a:t>đơn vị báo cáo</a:t>
                </a:r>
                <a:endParaRPr lang="ko-KR" altLang="en-US" b="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2" name="Group 17"/>
            <p:cNvGrpSpPr>
              <a:grpSpLocks/>
            </p:cNvGrpSpPr>
            <p:nvPr/>
          </p:nvGrpSpPr>
          <p:grpSpPr bwMode="auto">
            <a:xfrm>
              <a:off x="7303126" y="1989141"/>
              <a:ext cx="1320372" cy="638175"/>
              <a:chOff x="4360" y="3371"/>
              <a:chExt cx="769" cy="402"/>
            </a:xfrm>
          </p:grpSpPr>
          <p:pic>
            <p:nvPicPr>
              <p:cNvPr id="40" name="Picture 18" descr="User red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4" y="3371"/>
                <a:ext cx="201" cy="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1" name="Text Box 19"/>
              <p:cNvSpPr txBox="1">
                <a:spLocks noChangeArrowheads="1"/>
              </p:cNvSpPr>
              <p:nvPr/>
            </p:nvSpPr>
            <p:spPr bwMode="auto">
              <a:xfrm>
                <a:off x="4360" y="3618"/>
                <a:ext cx="769" cy="1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Ctr="1">
                <a:spAutoFit/>
              </a:bodyPr>
              <a:lstStyle>
                <a:lvl1pPr eaLnBrk="0" hangingPunct="0">
                  <a:defRPr kumimoji="1" sz="1000" b="1">
                    <a:solidFill>
                      <a:schemeClr val="tx1"/>
                    </a:solidFill>
                    <a:latin typeface="맑은 고딕" charset="-127"/>
                    <a:ea typeface="맑은 고딕" charset="-127"/>
                  </a:defRPr>
                </a:lvl1pPr>
                <a:lvl2pPr marL="742950" indent="-285750" eaLnBrk="0" hangingPunct="0">
                  <a:defRPr kumimoji="1" sz="1000" b="1">
                    <a:solidFill>
                      <a:schemeClr val="tx1"/>
                    </a:solidFill>
                    <a:latin typeface="맑은 고딕" charset="-127"/>
                    <a:ea typeface="맑은 고딕" charset="-127"/>
                  </a:defRPr>
                </a:lvl2pPr>
                <a:lvl3pPr marL="1143000" indent="-228600" eaLnBrk="0" hangingPunct="0">
                  <a:defRPr kumimoji="1" sz="1000" b="1">
                    <a:solidFill>
                      <a:schemeClr val="tx1"/>
                    </a:solidFill>
                    <a:latin typeface="맑은 고딕" charset="-127"/>
                    <a:ea typeface="맑은 고딕" charset="-127"/>
                  </a:defRPr>
                </a:lvl3pPr>
                <a:lvl4pPr marL="1600200" indent="-228600" eaLnBrk="0" hangingPunct="0">
                  <a:defRPr kumimoji="1" sz="1000" b="1">
                    <a:solidFill>
                      <a:schemeClr val="tx1"/>
                    </a:solidFill>
                    <a:latin typeface="맑은 고딕" charset="-127"/>
                    <a:ea typeface="맑은 고딕" charset="-127"/>
                  </a:defRPr>
                </a:lvl4pPr>
                <a:lvl5pPr marL="2057400" indent="-228600" eaLnBrk="0" hangingPunct="0">
                  <a:defRPr kumimoji="1" sz="1000" b="1">
                    <a:solidFill>
                      <a:schemeClr val="tx1"/>
                    </a:solidFill>
                    <a:latin typeface="맑은 고딕" charset="-127"/>
                    <a:ea typeface="맑은 고딕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1000" b="1">
                    <a:solidFill>
                      <a:schemeClr val="tx1"/>
                    </a:solidFill>
                    <a:latin typeface="맑은 고딕" charset="-127"/>
                    <a:ea typeface="맑은 고딕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1000" b="1">
                    <a:solidFill>
                      <a:schemeClr val="tx1"/>
                    </a:solidFill>
                    <a:latin typeface="맑은 고딕" charset="-127"/>
                    <a:ea typeface="맑은 고딕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1000" b="1">
                    <a:solidFill>
                      <a:schemeClr val="tx1"/>
                    </a:solidFill>
                    <a:latin typeface="맑은 고딕" charset="-127"/>
                    <a:ea typeface="맑은 고딕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1000" b="1">
                    <a:solidFill>
                      <a:schemeClr val="tx1"/>
                    </a:solidFill>
                    <a:latin typeface="맑은 고딕" charset="-127"/>
                    <a:ea typeface="맑은 고딕" charset="-127"/>
                  </a:defRPr>
                </a:lvl9pPr>
              </a:lstStyle>
              <a:p>
                <a:pPr algn="ctr" eaLnBrk="1" latinLnBrk="0" hangingPunct="1"/>
                <a:r>
                  <a:rPr lang="en-US" altLang="ko-KR" b="0">
                    <a:solidFill>
                      <a:prstClr val="black"/>
                    </a:solidFill>
                  </a:rPr>
                  <a:t>Người dùng NHNN</a:t>
                </a:r>
                <a:endParaRPr lang="ko-KR" altLang="en-US" b="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3" name="Group 20"/>
            <p:cNvGrpSpPr>
              <a:grpSpLocks/>
            </p:cNvGrpSpPr>
            <p:nvPr/>
          </p:nvGrpSpPr>
          <p:grpSpPr bwMode="auto">
            <a:xfrm>
              <a:off x="3839378" y="1989144"/>
              <a:ext cx="1061104" cy="792163"/>
              <a:chOff x="3857" y="3371"/>
              <a:chExt cx="618" cy="499"/>
            </a:xfrm>
          </p:grpSpPr>
          <p:pic>
            <p:nvPicPr>
              <p:cNvPr id="38" name="Picture 21" descr="user blue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55" y="3371"/>
                <a:ext cx="201" cy="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9" name="Text Box 22"/>
              <p:cNvSpPr txBox="1">
                <a:spLocks noChangeArrowheads="1"/>
              </p:cNvSpPr>
              <p:nvPr/>
            </p:nvSpPr>
            <p:spPr bwMode="auto">
              <a:xfrm>
                <a:off x="3857" y="3618"/>
                <a:ext cx="618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Ctr="1">
                <a:spAutoFit/>
              </a:bodyPr>
              <a:lstStyle>
                <a:lvl1pPr eaLnBrk="0" hangingPunct="0">
                  <a:defRPr kumimoji="1" sz="1000" b="1">
                    <a:solidFill>
                      <a:schemeClr val="tx1"/>
                    </a:solidFill>
                    <a:latin typeface="맑은 고딕" charset="-127"/>
                    <a:ea typeface="맑은 고딕" charset="-127"/>
                  </a:defRPr>
                </a:lvl1pPr>
                <a:lvl2pPr marL="742950" indent="-285750" eaLnBrk="0" hangingPunct="0">
                  <a:defRPr kumimoji="1" sz="1000" b="1">
                    <a:solidFill>
                      <a:schemeClr val="tx1"/>
                    </a:solidFill>
                    <a:latin typeface="맑은 고딕" charset="-127"/>
                    <a:ea typeface="맑은 고딕" charset="-127"/>
                  </a:defRPr>
                </a:lvl2pPr>
                <a:lvl3pPr marL="1143000" indent="-228600" eaLnBrk="0" hangingPunct="0">
                  <a:defRPr kumimoji="1" sz="1000" b="1">
                    <a:solidFill>
                      <a:schemeClr val="tx1"/>
                    </a:solidFill>
                    <a:latin typeface="맑은 고딕" charset="-127"/>
                    <a:ea typeface="맑은 고딕" charset="-127"/>
                  </a:defRPr>
                </a:lvl3pPr>
                <a:lvl4pPr marL="1600200" indent="-228600" eaLnBrk="0" hangingPunct="0">
                  <a:defRPr kumimoji="1" sz="1000" b="1">
                    <a:solidFill>
                      <a:schemeClr val="tx1"/>
                    </a:solidFill>
                    <a:latin typeface="맑은 고딕" charset="-127"/>
                    <a:ea typeface="맑은 고딕" charset="-127"/>
                  </a:defRPr>
                </a:lvl4pPr>
                <a:lvl5pPr marL="2057400" indent="-228600" eaLnBrk="0" hangingPunct="0">
                  <a:defRPr kumimoji="1" sz="1000" b="1">
                    <a:solidFill>
                      <a:schemeClr val="tx1"/>
                    </a:solidFill>
                    <a:latin typeface="맑은 고딕" charset="-127"/>
                    <a:ea typeface="맑은 고딕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1000" b="1">
                    <a:solidFill>
                      <a:schemeClr val="tx1"/>
                    </a:solidFill>
                    <a:latin typeface="맑은 고딕" charset="-127"/>
                    <a:ea typeface="맑은 고딕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1000" b="1">
                    <a:solidFill>
                      <a:schemeClr val="tx1"/>
                    </a:solidFill>
                    <a:latin typeface="맑은 고딕" charset="-127"/>
                    <a:ea typeface="맑은 고딕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1000" b="1">
                    <a:solidFill>
                      <a:schemeClr val="tx1"/>
                    </a:solidFill>
                    <a:latin typeface="맑은 고딕" charset="-127"/>
                    <a:ea typeface="맑은 고딕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1000" b="1">
                    <a:solidFill>
                      <a:schemeClr val="tx1"/>
                    </a:solidFill>
                    <a:latin typeface="맑은 고딕" charset="-127"/>
                    <a:ea typeface="맑은 고딕" charset="-127"/>
                  </a:defRPr>
                </a:lvl9pPr>
              </a:lstStyle>
              <a:p>
                <a:pPr algn="ctr" eaLnBrk="1" latinLnBrk="0" hangingPunct="1"/>
                <a:r>
                  <a:rPr lang="en-US" altLang="ko-KR" b="0">
                    <a:solidFill>
                      <a:prstClr val="black"/>
                    </a:solidFill>
                  </a:rPr>
                  <a:t>Người dùng </a:t>
                </a:r>
              </a:p>
              <a:p>
                <a:pPr algn="ctr" eaLnBrk="1" latinLnBrk="0" hangingPunct="1"/>
                <a:r>
                  <a:rPr lang="en-US" altLang="ko-KR" b="0">
                    <a:solidFill>
                      <a:prstClr val="black"/>
                    </a:solidFill>
                  </a:rPr>
                  <a:t>đơn vị báo cáo</a:t>
                </a:r>
                <a:endParaRPr lang="ko-KR" altLang="en-US" b="0" dirty="0">
                  <a:solidFill>
                    <a:prstClr val="black"/>
                  </a:solidFill>
                </a:endParaRPr>
              </a:p>
            </p:txBody>
          </p:sp>
        </p:grpSp>
        <p:cxnSp>
          <p:nvCxnSpPr>
            <p:cNvPr id="24" name="AutoShape 23"/>
            <p:cNvCxnSpPr>
              <a:cxnSpLocks noChangeShapeType="1"/>
            </p:cNvCxnSpPr>
            <p:nvPr/>
          </p:nvCxnSpPr>
          <p:spPr bwMode="auto">
            <a:xfrm rot="16200000" flipH="1">
              <a:off x="1482726" y="3754437"/>
              <a:ext cx="1949450" cy="3175"/>
            </a:xfrm>
            <a:prstGeom prst="bentConnector3">
              <a:avLst>
                <a:gd name="adj1" fmla="val 50000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" name="AutoShape 25"/>
            <p:cNvCxnSpPr>
              <a:cxnSpLocks noChangeShapeType="1"/>
            </p:cNvCxnSpPr>
            <p:nvPr/>
          </p:nvCxnSpPr>
          <p:spPr bwMode="auto">
            <a:xfrm rot="16200000" flipH="1">
              <a:off x="3386138" y="3762375"/>
              <a:ext cx="1962150" cy="0"/>
            </a:xfrm>
            <a:prstGeom prst="bentConnector3">
              <a:avLst>
                <a:gd name="adj1" fmla="val 50000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" name="AutoShape 26"/>
            <p:cNvCxnSpPr>
              <a:cxnSpLocks noChangeShapeType="1"/>
            </p:cNvCxnSpPr>
            <p:nvPr/>
          </p:nvCxnSpPr>
          <p:spPr bwMode="auto">
            <a:xfrm rot="5400000">
              <a:off x="7632700" y="3106738"/>
              <a:ext cx="652463" cy="1587"/>
            </a:xfrm>
            <a:prstGeom prst="bentConnector3">
              <a:avLst>
                <a:gd name="adj1" fmla="val 50000"/>
              </a:avLst>
            </a:prstGeom>
            <a:noFill/>
            <a:ln w="12700">
              <a:solidFill>
                <a:schemeClr val="tx1"/>
              </a:solidFill>
              <a:prstDash val="dash"/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7" name="AutoShape 27"/>
            <p:cNvCxnSpPr>
              <a:cxnSpLocks noChangeShapeType="1"/>
            </p:cNvCxnSpPr>
            <p:nvPr/>
          </p:nvCxnSpPr>
          <p:spPr bwMode="auto">
            <a:xfrm>
              <a:off x="8118475" y="2205038"/>
              <a:ext cx="423863" cy="2871787"/>
            </a:xfrm>
            <a:prstGeom prst="bentConnector3">
              <a:avLst>
                <a:gd name="adj1" fmla="val 154880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8" name="AutoShape 28"/>
            <p:cNvCxnSpPr>
              <a:cxnSpLocks noChangeShapeType="1"/>
            </p:cNvCxnSpPr>
            <p:nvPr/>
          </p:nvCxnSpPr>
          <p:spPr bwMode="auto">
            <a:xfrm rot="16200000" flipH="1">
              <a:off x="3861594" y="4034632"/>
              <a:ext cx="1587" cy="2806700"/>
            </a:xfrm>
            <a:prstGeom prst="bentConnector3">
              <a:avLst>
                <a:gd name="adj1" fmla="val 13500005"/>
              </a:avLst>
            </a:prstGeom>
            <a:noFill/>
            <a:ln w="12700">
              <a:solidFill>
                <a:schemeClr val="tx1"/>
              </a:solidFill>
              <a:prstDash val="dash"/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9" name="AutoShape 29"/>
            <p:cNvCxnSpPr>
              <a:cxnSpLocks noChangeShapeType="1"/>
            </p:cNvCxnSpPr>
            <p:nvPr/>
          </p:nvCxnSpPr>
          <p:spPr bwMode="auto">
            <a:xfrm rot="10800000" flipV="1">
              <a:off x="6918325" y="3779838"/>
              <a:ext cx="454025" cy="1296987"/>
            </a:xfrm>
            <a:prstGeom prst="bentConnector3">
              <a:avLst>
                <a:gd name="adj1" fmla="val 50000"/>
              </a:avLst>
            </a:prstGeom>
            <a:noFill/>
            <a:ln w="12700">
              <a:solidFill>
                <a:schemeClr val="tx1"/>
              </a:solidFill>
              <a:prstDash val="dash"/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" name="AutoShape 33"/>
            <p:cNvCxnSpPr>
              <a:cxnSpLocks noChangeShapeType="1"/>
            </p:cNvCxnSpPr>
            <p:nvPr/>
          </p:nvCxnSpPr>
          <p:spPr bwMode="auto">
            <a:xfrm rot="10800000" flipV="1">
              <a:off x="6318250" y="2205038"/>
              <a:ext cx="1455738" cy="2544762"/>
            </a:xfrm>
            <a:prstGeom prst="bentConnector2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1" name="Text Box 34"/>
            <p:cNvSpPr txBox="1">
              <a:spLocks noChangeArrowheads="1"/>
            </p:cNvSpPr>
            <p:nvPr/>
          </p:nvSpPr>
          <p:spPr bwMode="auto">
            <a:xfrm>
              <a:off x="2262082" y="5648325"/>
              <a:ext cx="228940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Ctr="1">
              <a:spAutoFit/>
            </a:bodyPr>
            <a:lstStyle>
              <a:lvl1pPr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1pPr>
              <a:lvl2pPr marL="742950" indent="-28575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2pPr>
              <a:lvl3pPr marL="11430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3pPr>
              <a:lvl4pPr marL="16002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4pPr>
              <a:lvl5pPr marL="20574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9pPr>
            </a:lstStyle>
            <a:p>
              <a:pPr algn="ctr" eaLnBrk="1" latinLnBrk="0" hangingPunct="1"/>
              <a:r>
                <a:rPr lang="en-US" altLang="ko-KR" sz="900" b="0" i="1">
                  <a:solidFill>
                    <a:prstClr val="black"/>
                  </a:solidFill>
                </a:rPr>
                <a:t>&lt;&lt;Sử dụng như một dịch vụ Internet&gt;&gt;</a:t>
              </a:r>
              <a:endParaRPr lang="ko-KR" altLang="en-US" sz="900" b="0" i="1" dirty="0">
                <a:solidFill>
                  <a:prstClr val="black"/>
                </a:solidFill>
              </a:endParaRPr>
            </a:p>
          </p:txBody>
        </p:sp>
        <p:sp>
          <p:nvSpPr>
            <p:cNvPr id="32" name="Rectangle 42"/>
            <p:cNvSpPr>
              <a:spLocks noChangeArrowheads="1"/>
            </p:cNvSpPr>
            <p:nvPr/>
          </p:nvSpPr>
          <p:spPr bwMode="auto">
            <a:xfrm>
              <a:off x="893763" y="1270000"/>
              <a:ext cx="701675" cy="576263"/>
            </a:xfrm>
            <a:prstGeom prst="rect">
              <a:avLst/>
            </a:prstGeom>
            <a:solidFill>
              <a:srgbClr val="B2B2B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1pPr>
              <a:lvl2pPr marL="742950" indent="-28575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2pPr>
              <a:lvl3pPr marL="11430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3pPr>
              <a:lvl4pPr marL="16002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4pPr>
              <a:lvl5pPr marL="20574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9pPr>
            </a:lstStyle>
            <a:p>
              <a:pPr algn="ctr" eaLnBrk="1" latinLnBrk="0" hangingPunct="1"/>
              <a:r>
                <a:rPr lang="en-US" altLang="ko-KR" sz="1100">
                  <a:solidFill>
                    <a:prstClr val="black"/>
                  </a:solidFill>
                </a:rPr>
                <a:t>Tầng</a:t>
              </a:r>
              <a:endParaRPr lang="ko-KR" alt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33" name="Rectangle 43"/>
            <p:cNvSpPr>
              <a:spLocks noChangeArrowheads="1"/>
            </p:cNvSpPr>
            <p:nvPr/>
          </p:nvSpPr>
          <p:spPr bwMode="auto">
            <a:xfrm>
              <a:off x="893763" y="1846263"/>
              <a:ext cx="701675" cy="1150937"/>
            </a:xfrm>
            <a:prstGeom prst="rect">
              <a:avLst/>
            </a:prstGeom>
            <a:solidFill>
              <a:srgbClr val="B2B2B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1pPr>
              <a:lvl2pPr marL="742950" indent="-28575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2pPr>
              <a:lvl3pPr marL="11430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3pPr>
              <a:lvl4pPr marL="16002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4pPr>
              <a:lvl5pPr marL="20574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9pPr>
            </a:lstStyle>
            <a:p>
              <a:pPr algn="ctr" eaLnBrk="1" latinLnBrk="0" hangingPunct="1"/>
              <a:r>
                <a:rPr lang="en-US" altLang="ko-KR" sz="1100">
                  <a:solidFill>
                    <a:prstClr val="black"/>
                  </a:solidFill>
                </a:rPr>
                <a:t>Người </a:t>
              </a:r>
            </a:p>
            <a:p>
              <a:pPr algn="ctr" eaLnBrk="1" latinLnBrk="0" hangingPunct="1"/>
              <a:r>
                <a:rPr lang="en-US" altLang="ko-KR" sz="1100">
                  <a:solidFill>
                    <a:prstClr val="black"/>
                  </a:solidFill>
                </a:rPr>
                <a:t>dùng</a:t>
              </a:r>
              <a:endParaRPr lang="ko-KR" alt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34" name="Rectangle 44"/>
            <p:cNvSpPr>
              <a:spLocks noChangeArrowheads="1"/>
            </p:cNvSpPr>
            <p:nvPr/>
          </p:nvSpPr>
          <p:spPr bwMode="auto">
            <a:xfrm>
              <a:off x="893763" y="2997200"/>
              <a:ext cx="701675" cy="3025775"/>
            </a:xfrm>
            <a:prstGeom prst="rect">
              <a:avLst/>
            </a:prstGeom>
            <a:solidFill>
              <a:srgbClr val="B2B2B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1pPr>
              <a:lvl2pPr marL="742950" indent="-28575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2pPr>
              <a:lvl3pPr marL="11430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3pPr>
              <a:lvl4pPr marL="16002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4pPr>
              <a:lvl5pPr marL="20574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9pPr>
            </a:lstStyle>
            <a:p>
              <a:pPr algn="ctr" eaLnBrk="1" latinLnBrk="0" hangingPunct="1"/>
              <a:r>
                <a:rPr lang="en-US" altLang="ko-KR" sz="1100">
                  <a:solidFill>
                    <a:prstClr val="black"/>
                  </a:solidFill>
                </a:rPr>
                <a:t>Hệ thống</a:t>
              </a:r>
              <a:endParaRPr lang="ko-KR" alt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35" name="Line 46"/>
            <p:cNvSpPr>
              <a:spLocks noChangeShapeType="1"/>
            </p:cNvSpPr>
            <p:nvPr/>
          </p:nvSpPr>
          <p:spPr bwMode="auto">
            <a:xfrm>
              <a:off x="1600200" y="2997200"/>
              <a:ext cx="7331075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 anchorCtr="1"/>
            <a:lstStyle/>
            <a:p>
              <a:pPr latinLnBrk="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" name="Rectangle 47"/>
            <p:cNvSpPr>
              <a:spLocks noChangeArrowheads="1"/>
            </p:cNvSpPr>
            <p:nvPr/>
          </p:nvSpPr>
          <p:spPr bwMode="auto">
            <a:xfrm>
              <a:off x="6278563" y="4749800"/>
              <a:ext cx="77787" cy="71438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1pPr>
              <a:lvl2pPr marL="742950" indent="-28575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2pPr>
              <a:lvl3pPr marL="11430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3pPr>
              <a:lvl4pPr marL="16002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4pPr>
              <a:lvl5pPr marL="20574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9pPr>
            </a:lstStyle>
            <a:p>
              <a:pPr algn="ctr" eaLnBrk="1" latinLnBrk="0" hangingPunct="1"/>
              <a:endParaRPr lang="ko-KR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37" name="Rectangle 48"/>
            <p:cNvSpPr>
              <a:spLocks noChangeArrowheads="1"/>
            </p:cNvSpPr>
            <p:nvPr/>
          </p:nvSpPr>
          <p:spPr bwMode="auto">
            <a:xfrm>
              <a:off x="4329113" y="4743450"/>
              <a:ext cx="77787" cy="71438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1pPr>
              <a:lvl2pPr marL="742950" indent="-28575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2pPr>
              <a:lvl3pPr marL="11430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3pPr>
              <a:lvl4pPr marL="16002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4pPr>
              <a:lvl5pPr marL="2057400" indent="-228600" eaLnBrk="0" hangingPunct="0"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1000" b="1">
                  <a:solidFill>
                    <a:schemeClr val="tx1"/>
                  </a:solidFill>
                  <a:latin typeface="맑은 고딕" charset="-127"/>
                  <a:ea typeface="맑은 고딕" charset="-127"/>
                </a:defRPr>
              </a:lvl9pPr>
            </a:lstStyle>
            <a:p>
              <a:pPr algn="ctr" eaLnBrk="1" latinLnBrk="0" hangingPunct="1"/>
              <a:endParaRPr lang="ko-KR" altLang="en-US" sz="1200">
                <a:solidFill>
                  <a:prstClr val="black"/>
                </a:solidFill>
              </a:endParaRPr>
            </a:p>
          </p:txBody>
        </p:sp>
      </p:grpSp>
      <p:sp>
        <p:nvSpPr>
          <p:cNvPr id="44" name="Text Box 35"/>
          <p:cNvSpPr txBox="1">
            <a:spLocks noChangeArrowheads="1"/>
          </p:cNvSpPr>
          <p:nvPr/>
        </p:nvSpPr>
        <p:spPr bwMode="auto">
          <a:xfrm>
            <a:off x="6405207" y="2824397"/>
            <a:ext cx="14975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>
            <a:spAutoFit/>
          </a:bodyPr>
          <a:lstStyle>
            <a:lvl1pPr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1pPr>
            <a:lvl2pPr marL="742950" indent="-285750"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2pPr>
            <a:lvl3pPr marL="1143000" indent="-228600"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3pPr>
            <a:lvl4pPr marL="1600200" indent="-228600"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4pPr>
            <a:lvl5pPr marL="2057400" indent="-228600"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9pPr>
          </a:lstStyle>
          <a:p>
            <a:pPr algn="ctr" eaLnBrk="1" latinLnBrk="0" hangingPunct="1"/>
            <a:r>
              <a:rPr lang="en-US" altLang="ko-KR" sz="900" b="0" i="1">
                <a:solidFill>
                  <a:prstClr val="black"/>
                </a:solidFill>
              </a:rPr>
              <a:t>&lt;&lt;Sử dụng như một </a:t>
            </a:r>
          </a:p>
          <a:p>
            <a:pPr algn="ctr" eaLnBrk="1" latinLnBrk="0" hangingPunct="1"/>
            <a:r>
              <a:rPr lang="en-US" altLang="ko-KR" sz="900" b="0" i="1">
                <a:solidFill>
                  <a:prstClr val="black"/>
                </a:solidFill>
              </a:rPr>
              <a:t>người quản lý hệ thống&gt;</a:t>
            </a:r>
            <a:endParaRPr lang="ko-KR" altLang="en-US" sz="900" b="0" i="1" dirty="0">
              <a:solidFill>
                <a:prstClr val="black"/>
              </a:solidFill>
            </a:endParaRPr>
          </a:p>
        </p:txBody>
      </p:sp>
      <p:sp>
        <p:nvSpPr>
          <p:cNvPr id="45" name="Text Box 35"/>
          <p:cNvSpPr txBox="1">
            <a:spLocks noChangeArrowheads="1"/>
          </p:cNvSpPr>
          <p:nvPr/>
        </p:nvSpPr>
        <p:spPr bwMode="auto">
          <a:xfrm>
            <a:off x="4048110" y="2869966"/>
            <a:ext cx="14494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>
            <a:spAutoFit/>
          </a:bodyPr>
          <a:lstStyle>
            <a:lvl1pPr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1pPr>
            <a:lvl2pPr marL="742950" indent="-285750"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2pPr>
            <a:lvl3pPr marL="1143000" indent="-228600"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3pPr>
            <a:lvl4pPr marL="1600200" indent="-228600"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4pPr>
            <a:lvl5pPr marL="2057400" indent="-228600"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9pPr>
          </a:lstStyle>
          <a:p>
            <a:pPr eaLnBrk="1" latinLnBrk="0" hangingPunct="1"/>
            <a:r>
              <a:rPr lang="en-US" altLang="ko-KR" sz="900" b="0" i="1">
                <a:solidFill>
                  <a:prstClr val="black"/>
                </a:solidFill>
              </a:rPr>
              <a:t>&lt;&lt; Sử dụng như </a:t>
            </a:r>
          </a:p>
          <a:p>
            <a:pPr eaLnBrk="1" latinLnBrk="0" hangingPunct="1"/>
            <a:r>
              <a:rPr lang="en-US" altLang="ko-KR" sz="900" b="0" i="1">
                <a:solidFill>
                  <a:prstClr val="black"/>
                </a:solidFill>
              </a:rPr>
              <a:t>một dịch vụ Internet &gt;&gt;</a:t>
            </a:r>
            <a:endParaRPr lang="ko-KR" altLang="en-US" sz="900" b="0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51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3.2.2 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External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Đính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kèm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04" y="1640989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25536" y="5632772"/>
            <a:ext cx="9871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  <a:p>
            <a:pPr marL="819150" indent="-285750">
              <a:buFont typeface="Wingdings" panose="05000000000000000000" pitchFamily="2" charset="2"/>
              <a:buChar char="Ø"/>
            </a:pPr>
            <a:r>
              <a:rPr lang="en-US" altLang="ko-KR"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Đính kèm tệp tin cho báo cáo</a:t>
            </a:r>
          </a:p>
        </p:txBody>
      </p:sp>
      <p:pic>
        <p:nvPicPr>
          <p:cNvPr id="10242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7293"/>
            <a:ext cx="9906000" cy="503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685525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.2.2 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External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Lỗi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04" y="1640989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25536" y="5632772"/>
            <a:ext cx="9871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  <a:p>
            <a:pPr marL="819150" indent="-285750">
              <a:buFont typeface="Wingdings" panose="05000000000000000000" pitchFamily="2" charset="2"/>
              <a:buChar char="Ø"/>
            </a:pPr>
            <a:r>
              <a:rPr lang="en-US" altLang="ko-KR"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Chức năng hiển thị lỗi công thức kiểm tra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09" y="690767"/>
            <a:ext cx="9908209" cy="525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557959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3.2.2 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External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người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04" y="1640989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25536" y="5632772"/>
            <a:ext cx="9871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  <a:p>
            <a:pPr marL="819150" indent="-285750">
              <a:buFont typeface="Wingdings" panose="05000000000000000000" pitchFamily="2" charset="2"/>
              <a:buChar char="Ø"/>
            </a:pPr>
            <a:r>
              <a:rPr lang="en-US" altLang="ko-KR"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Gửi báo cáo tới người phê duyệt mức đơn vị</a:t>
            </a:r>
          </a:p>
        </p:txBody>
      </p:sp>
      <p:pic>
        <p:nvPicPr>
          <p:cNvPr id="12290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0766"/>
            <a:ext cx="9906000" cy="4942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116305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.2.2 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External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Tải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file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04" y="1640989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231576" y="5374322"/>
            <a:ext cx="9871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  <a:p>
            <a:pPr marL="819150" indent="-285750">
              <a:buFont typeface="Wingdings" panose="05000000000000000000" pitchFamily="2" charset="2"/>
              <a:buChar char="Ø"/>
            </a:pPr>
            <a:r>
              <a:rPr lang="en-US" altLang="ko-KR"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Gửi báo cáo theo hình thức tải file lên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209" y="705429"/>
            <a:ext cx="9908209" cy="4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76353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.2.2 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External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04" y="1640989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231576" y="5374322"/>
            <a:ext cx="9871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  <a:p>
            <a:pPr marL="819150" indent="-285750">
              <a:buFont typeface="Wingdings" panose="05000000000000000000" pitchFamily="2" charset="2"/>
              <a:buChar char="Ø"/>
            </a:pPr>
            <a:r>
              <a:rPr lang="en-US" altLang="ko-KR"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Gửi báo cáo không phát sinh dữ liệu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4" y="718129"/>
            <a:ext cx="9908210" cy="47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23364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.2.3 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External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Tải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file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04" y="1640989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231576" y="5374322"/>
            <a:ext cx="9871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  <a:p>
            <a:pPr marL="819150" indent="-285750">
              <a:buFont typeface="Wingdings" panose="05000000000000000000" pitchFamily="2" charset="2"/>
              <a:buChar char="Ø"/>
            </a:pPr>
            <a:r>
              <a:rPr lang="en-US" altLang="ko-KR"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Cho phép người dùng nộp nhiều báo cáo đồng thời thông qua hình thức tải lên nhiều file.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97293"/>
            <a:ext cx="9906000" cy="48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88811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.2.4 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External / </a:t>
            </a:r>
            <a:r>
              <a:rPr lang="vi-VN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Gửi tới người phê duyệt báo cáo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04" y="1640989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231576" y="5374322"/>
            <a:ext cx="9871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  <a:p>
            <a:pPr marL="819150" indent="-285750">
              <a:buFont typeface="Wingdings" panose="05000000000000000000" pitchFamily="2" charset="2"/>
              <a:buChar char="Ø"/>
            </a:pPr>
            <a:r>
              <a:rPr lang="en-US" altLang="ko-KR"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Chức năng cho phép người lập báo cáo gửi tới người phê duyệt mức đơn vị</a:t>
            </a:r>
            <a:r>
              <a:rPr lang="en-US" altLang="ko-KR">
                <a:solidFill>
                  <a:schemeClr val="tx2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.</a:t>
            </a:r>
          </a:p>
        </p:txBody>
      </p:sp>
      <p:pic>
        <p:nvPicPr>
          <p:cNvPr id="13314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2" y="620688"/>
            <a:ext cx="9906000" cy="497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040405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.2.4 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External / </a:t>
            </a:r>
            <a:r>
              <a:rPr lang="vi-VN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Gửi tới người phê duyệt báo cáo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04" y="1640989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231576" y="5374322"/>
            <a:ext cx="9871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  <a:p>
            <a:pPr marL="819150" indent="-285750">
              <a:buFont typeface="Wingdings" panose="05000000000000000000" pitchFamily="2" charset="2"/>
              <a:buChar char="Ø"/>
            </a:pPr>
            <a:r>
              <a:rPr lang="en-US" altLang="ko-KR"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Xem chi tiết báo cáo trước khi gửi tới người phê duyệt mức đơn vị</a:t>
            </a:r>
            <a:r>
              <a:rPr lang="en-US" altLang="ko-KR">
                <a:solidFill>
                  <a:schemeClr val="tx2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.</a:t>
            </a:r>
          </a:p>
        </p:txBody>
      </p:sp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2" y="690767"/>
            <a:ext cx="9890348" cy="4898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893926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3.2.5 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External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NHNN (người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04" y="1640989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42901" y="4619157"/>
            <a:ext cx="99322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  <a:p>
            <a:pPr marL="819150" indent="-285750">
              <a:buFont typeface="Wingdings" panose="05000000000000000000" pitchFamily="2" charset="2"/>
              <a:buChar char="Ø"/>
            </a:pPr>
            <a:r>
              <a:rPr lang="en-US" altLang="ko-KR"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Cho phép người phê duyệt mức đơn vị gửi hoặc từ chối báo cáo tới NHNN, gửi lại báo cáo lỗi</a:t>
            </a:r>
            <a:r>
              <a:rPr lang="en-US" altLang="ko-KR">
                <a:solidFill>
                  <a:schemeClr val="tx2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3046011"/>
            <a:ext cx="9889356" cy="118378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6657" y="755058"/>
            <a:ext cx="9922657" cy="2734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44687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3.2.5 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External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NHNN (người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endParaRPr lang="en-US" altLang="ko-KR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04" y="1640989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77181" y="5356483"/>
            <a:ext cx="99322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  <a:p>
            <a:pPr marL="819150" indent="-285750">
              <a:buFont typeface="Wingdings" panose="05000000000000000000" pitchFamily="2" charset="2"/>
              <a:buChar char="Ø"/>
            </a:pPr>
            <a:r>
              <a:rPr lang="en-US" altLang="ko-KR"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Xem thông tin chi tiết báo cáo trước khi gửi hoặc từ chối báo cáo tới NHNN, gửi lại báo cáo lỗi</a:t>
            </a:r>
            <a:r>
              <a:rPr lang="en-US" altLang="ko-KR">
                <a:solidFill>
                  <a:schemeClr val="tx2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.</a:t>
            </a:r>
          </a:p>
        </p:txBody>
      </p:sp>
      <p:pic>
        <p:nvPicPr>
          <p:cNvPr id="18434" name="Picture 2" descr="C:\Users\CAOVV_~1\AppData\Local\Temp\SNAGHTMLb84c7b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67274"/>
            <a:ext cx="9906000" cy="4067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6085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3254525" y="550719"/>
            <a:ext cx="6752441" cy="6006420"/>
            <a:chOff x="2959255" y="-259697"/>
            <a:chExt cx="7972755" cy="7603926"/>
          </a:xfrm>
        </p:grpSpPr>
        <p:sp>
          <p:nvSpPr>
            <p:cNvPr id="16" name="Freeform 107"/>
            <p:cNvSpPr/>
            <p:nvPr/>
          </p:nvSpPr>
          <p:spPr>
            <a:xfrm>
              <a:off x="3192063" y="-259697"/>
              <a:ext cx="7739947" cy="7603926"/>
            </a:xfrm>
            <a:custGeom>
              <a:avLst/>
              <a:gdLst>
                <a:gd name="connsiteX0" fmla="*/ 3304708 w 6609417"/>
                <a:gd name="connsiteY0" fmla="*/ 0 h 6609417"/>
                <a:gd name="connsiteX1" fmla="*/ 6166670 w 6609417"/>
                <a:gd name="connsiteY1" fmla="*/ 1652354 h 6609417"/>
                <a:gd name="connsiteX2" fmla="*/ 6166670 w 6609417"/>
                <a:gd name="connsiteY2" fmla="*/ 4957063 h 6609417"/>
                <a:gd name="connsiteX3" fmla="*/ 3304709 w 6609417"/>
                <a:gd name="connsiteY3" fmla="*/ 3304709 h 6609417"/>
                <a:gd name="connsiteX4" fmla="*/ 3304708 w 6609417"/>
                <a:gd name="connsiteY4" fmla="*/ 0 h 660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09417" h="6609417">
                  <a:moveTo>
                    <a:pt x="3304708" y="0"/>
                  </a:moveTo>
                  <a:cubicBezTo>
                    <a:pt x="4485367" y="0"/>
                    <a:pt x="5576341" y="629874"/>
                    <a:pt x="6166670" y="1652354"/>
                  </a:cubicBezTo>
                  <a:cubicBezTo>
                    <a:pt x="6756999" y="2674835"/>
                    <a:pt x="6756999" y="3934582"/>
                    <a:pt x="6166670" y="4957063"/>
                  </a:cubicBezTo>
                  <a:lnTo>
                    <a:pt x="3304709" y="3304709"/>
                  </a:lnTo>
                  <a:cubicBezTo>
                    <a:pt x="3304709" y="2203139"/>
                    <a:pt x="3304708" y="1101570"/>
                    <a:pt x="3304708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76027" tIns="1302145" rIns="856010" bIns="3269233" numCol="1" spcCol="1270" anchor="ctr" anchorCtr="0">
              <a:noAutofit/>
            </a:bodyPr>
            <a:lstStyle/>
            <a:p>
              <a:pPr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6500" dirty="0">
                <a:solidFill>
                  <a:prstClr val="white"/>
                </a:solidFill>
              </a:endParaRPr>
            </a:p>
          </p:txBody>
        </p:sp>
        <p:grpSp>
          <p:nvGrpSpPr>
            <p:cNvPr id="17" name="Group 29"/>
            <p:cNvGrpSpPr/>
            <p:nvPr/>
          </p:nvGrpSpPr>
          <p:grpSpPr>
            <a:xfrm>
              <a:off x="2959255" y="295428"/>
              <a:ext cx="6803532" cy="6668610"/>
              <a:chOff x="1610703" y="714746"/>
              <a:chExt cx="6803534" cy="6668615"/>
            </a:xfrm>
          </p:grpSpPr>
          <p:sp>
            <p:nvSpPr>
              <p:cNvPr id="84" name="Oval 3"/>
              <p:cNvSpPr/>
              <p:nvPr/>
            </p:nvSpPr>
            <p:spPr>
              <a:xfrm>
                <a:off x="2247064" y="1437527"/>
                <a:ext cx="5400000" cy="540000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5" name="Freeform 20"/>
              <p:cNvSpPr/>
              <p:nvPr/>
            </p:nvSpPr>
            <p:spPr>
              <a:xfrm>
                <a:off x="1804820" y="714746"/>
                <a:ext cx="6609417" cy="6609417"/>
              </a:xfrm>
              <a:custGeom>
                <a:avLst/>
                <a:gdLst>
                  <a:gd name="connsiteX0" fmla="*/ 3304708 w 6609417"/>
                  <a:gd name="connsiteY0" fmla="*/ 0 h 6609417"/>
                  <a:gd name="connsiteX1" fmla="*/ 6166670 w 6609417"/>
                  <a:gd name="connsiteY1" fmla="*/ 1652354 h 6609417"/>
                  <a:gd name="connsiteX2" fmla="*/ 6166670 w 6609417"/>
                  <a:gd name="connsiteY2" fmla="*/ 4957063 h 6609417"/>
                  <a:gd name="connsiteX3" fmla="*/ 3304709 w 6609417"/>
                  <a:gd name="connsiteY3" fmla="*/ 3304709 h 6609417"/>
                  <a:gd name="connsiteX4" fmla="*/ 3304708 w 6609417"/>
                  <a:gd name="connsiteY4" fmla="*/ 0 h 6609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09417" h="6609417">
                    <a:moveTo>
                      <a:pt x="3304708" y="0"/>
                    </a:moveTo>
                    <a:cubicBezTo>
                      <a:pt x="4485367" y="0"/>
                      <a:pt x="5576341" y="629874"/>
                      <a:pt x="6166670" y="1652354"/>
                    </a:cubicBezTo>
                    <a:cubicBezTo>
                      <a:pt x="6756999" y="2674835"/>
                      <a:pt x="6756999" y="3934582"/>
                      <a:pt x="6166670" y="4957063"/>
                    </a:cubicBezTo>
                    <a:lnTo>
                      <a:pt x="3304709" y="3304709"/>
                    </a:lnTo>
                    <a:cubicBezTo>
                      <a:pt x="3304709" y="2203139"/>
                      <a:pt x="3304708" y="1101570"/>
                      <a:pt x="3304708" y="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676027" tIns="1302145" rIns="856010" bIns="3269233" numCol="1" spcCol="1270" anchor="ctr" anchorCtr="0">
                <a:noAutofit/>
              </a:bodyPr>
              <a:lstStyle/>
              <a:p>
                <a:pPr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6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6" name="Freeform 21"/>
              <p:cNvSpPr/>
              <p:nvPr/>
            </p:nvSpPr>
            <p:spPr>
              <a:xfrm>
                <a:off x="1876324" y="1649346"/>
                <a:ext cx="6259315" cy="5697818"/>
              </a:xfrm>
              <a:custGeom>
                <a:avLst/>
                <a:gdLst>
                  <a:gd name="connsiteX0" fmla="*/ 6166670 w 6609417"/>
                  <a:gd name="connsiteY0" fmla="*/ 4957063 h 6609417"/>
                  <a:gd name="connsiteX1" fmla="*/ 3304708 w 6609417"/>
                  <a:gd name="connsiteY1" fmla="*/ 6609418 h 6609417"/>
                  <a:gd name="connsiteX2" fmla="*/ 442746 w 6609417"/>
                  <a:gd name="connsiteY2" fmla="*/ 4957064 h 6609417"/>
                  <a:gd name="connsiteX3" fmla="*/ 3304709 w 6609417"/>
                  <a:gd name="connsiteY3" fmla="*/ 3304709 h 6609417"/>
                  <a:gd name="connsiteX4" fmla="*/ 6166670 w 6609417"/>
                  <a:gd name="connsiteY4" fmla="*/ 4957063 h 6609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09417" h="6609417">
                    <a:moveTo>
                      <a:pt x="6166670" y="4957063"/>
                    </a:moveTo>
                    <a:cubicBezTo>
                      <a:pt x="5576341" y="5979544"/>
                      <a:pt x="4485367" y="6609418"/>
                      <a:pt x="3304708" y="6609418"/>
                    </a:cubicBezTo>
                    <a:cubicBezTo>
                      <a:pt x="2124049" y="6609418"/>
                      <a:pt x="1033075" y="5979544"/>
                      <a:pt x="442746" y="4957064"/>
                    </a:cubicBezTo>
                    <a:lnTo>
                      <a:pt x="3304709" y="3304709"/>
                    </a:lnTo>
                    <a:lnTo>
                      <a:pt x="6166670" y="4957063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892272" tIns="4252778" rIns="1892271" bIns="475967" numCol="1" spcCol="1270" anchor="ctr" anchorCtr="0">
                <a:noAutofit/>
              </a:bodyPr>
              <a:lstStyle/>
              <a:p>
                <a:pPr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6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7" name="Freeform 22"/>
              <p:cNvSpPr/>
              <p:nvPr/>
            </p:nvSpPr>
            <p:spPr>
              <a:xfrm>
                <a:off x="1610703" y="773944"/>
                <a:ext cx="6609417" cy="6609417"/>
              </a:xfrm>
              <a:custGeom>
                <a:avLst/>
                <a:gdLst>
                  <a:gd name="connsiteX0" fmla="*/ 442747 w 6609417"/>
                  <a:gd name="connsiteY0" fmla="*/ 4957063 h 6609417"/>
                  <a:gd name="connsiteX1" fmla="*/ 442747 w 6609417"/>
                  <a:gd name="connsiteY1" fmla="*/ 1652354 h 6609417"/>
                  <a:gd name="connsiteX2" fmla="*/ 3304709 w 6609417"/>
                  <a:gd name="connsiteY2" fmla="*/ 0 h 6609417"/>
                  <a:gd name="connsiteX3" fmla="*/ 3304709 w 6609417"/>
                  <a:gd name="connsiteY3" fmla="*/ 3304709 h 6609417"/>
                  <a:gd name="connsiteX4" fmla="*/ 442747 w 6609417"/>
                  <a:gd name="connsiteY4" fmla="*/ 4957063 h 6609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09417" h="6609417">
                    <a:moveTo>
                      <a:pt x="442747" y="4957063"/>
                    </a:moveTo>
                    <a:cubicBezTo>
                      <a:pt x="-147582" y="3934582"/>
                      <a:pt x="-147582" y="2674835"/>
                      <a:pt x="442747" y="1652354"/>
                    </a:cubicBezTo>
                    <a:cubicBezTo>
                      <a:pt x="1033076" y="629873"/>
                      <a:pt x="2124050" y="0"/>
                      <a:pt x="3304709" y="0"/>
                    </a:cubicBezTo>
                    <a:lnTo>
                      <a:pt x="3304709" y="3304709"/>
                    </a:lnTo>
                    <a:lnTo>
                      <a:pt x="442747" y="495706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90702" tIns="1380829" rIns="3741335" bIns="3190549" numCol="1" spcCol="1270" anchor="ctr" anchorCtr="0">
                <a:noAutofit/>
              </a:bodyPr>
              <a:lstStyle/>
              <a:p>
                <a:pPr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6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8" name="Oval 25"/>
              <p:cNvSpPr/>
              <p:nvPr/>
            </p:nvSpPr>
            <p:spPr>
              <a:xfrm>
                <a:off x="3276242" y="2396739"/>
                <a:ext cx="2976570" cy="312216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73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4804034" y="651164"/>
              <a:ext cx="1730433" cy="890791"/>
            </a:xfrm>
            <a:prstGeom prst="rect">
              <a:avLst/>
            </a:prstGeom>
          </p:spPr>
          <p:txBody>
            <a:bodyPr wrap="square" bIns="72000" rtlCol="0">
              <a:spAutoFit/>
            </a:bodyPr>
            <a:lstStyle>
              <a:defPPr>
                <a:defRPr lang="en-US"/>
              </a:defPPr>
              <a:lvl1pPr>
                <a:lnSpc>
                  <a:spcPct val="95000"/>
                </a:lnSpc>
                <a:spcAft>
                  <a:spcPts val="1000"/>
                </a:spcAft>
                <a:buNone/>
                <a:defRPr>
                  <a:solidFill>
                    <a:schemeClr val="bg1"/>
                  </a:solidFill>
                  <a:latin typeface="Calibri" charset="0"/>
                  <a:ea typeface="Calibri" charset="0"/>
                  <a:cs typeface="Calibri" charset="0"/>
                </a:defRPr>
              </a:lvl1pPr>
            </a:lstStyle>
            <a:p>
              <a:pPr>
                <a:lnSpc>
                  <a:spcPct val="100000"/>
                </a:lnSpc>
                <a:spcAft>
                  <a:spcPts val="400"/>
                </a:spcAft>
              </a:pPr>
              <a:r>
                <a:rPr lang="en-US" sz="2000" b="1" kern="0" dirty="0">
                  <a:solidFill>
                    <a:prstClr val="white"/>
                  </a:solidFill>
                </a:rPr>
                <a:t>UDSS</a:t>
              </a:r>
              <a:br>
                <a:rPr lang="en-US" sz="2000" b="1" kern="0" dirty="0">
                  <a:solidFill>
                    <a:prstClr val="white"/>
                  </a:solidFill>
                </a:rPr>
              </a:br>
              <a:r>
                <a:rPr lang="en-US" sz="900" dirty="0">
                  <a:solidFill>
                    <a:prstClr val="white"/>
                  </a:solidFill>
                </a:rPr>
                <a:t>(On, off-line Support, </a:t>
              </a:r>
              <a:br>
                <a:rPr lang="en-US" sz="900" dirty="0">
                  <a:solidFill>
                    <a:prstClr val="white"/>
                  </a:solidFill>
                </a:rPr>
              </a:br>
              <a:r>
                <a:rPr lang="en-US" sz="900" dirty="0">
                  <a:solidFill>
                    <a:prstClr val="white"/>
                  </a:solidFill>
                </a:rPr>
                <a:t>PC Install)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399324" y="620105"/>
              <a:ext cx="2294493" cy="1114680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spcAft>
                  <a:spcPts val="400"/>
                </a:spcAft>
              </a:pPr>
              <a:r>
                <a:rPr lang="en-US" b="1" dirty="0">
                  <a:solidFill>
                    <a:prstClr val="white"/>
                  </a:solidFill>
                  <a:latin typeface="Calibri" charset="0"/>
                  <a:ea typeface="Calibri" charset="0"/>
                  <a:cs typeface="Calibri" charset="0"/>
                </a:rPr>
                <a:t>Data </a:t>
              </a:r>
            </a:p>
            <a:p>
              <a:pPr>
                <a:spcAft>
                  <a:spcPts val="400"/>
                </a:spcAft>
              </a:pPr>
              <a:r>
                <a:rPr lang="en-US" b="1" dirty="0">
                  <a:solidFill>
                    <a:prstClr val="white"/>
                  </a:solidFill>
                  <a:latin typeface="Calibri" charset="0"/>
                  <a:ea typeface="Calibri" charset="0"/>
                  <a:cs typeface="Calibri" charset="0"/>
                </a:rPr>
                <a:t>Submission Portal</a:t>
              </a:r>
            </a:p>
            <a:p>
              <a:pPr>
                <a:lnSpc>
                  <a:spcPct val="95000"/>
                </a:lnSpc>
                <a:spcAft>
                  <a:spcPts val="1000"/>
                </a:spcAft>
              </a:pPr>
              <a:r>
                <a:rPr lang="en-US" sz="900" b="1" dirty="0">
                  <a:solidFill>
                    <a:prstClr val="white"/>
                  </a:solidFill>
                  <a:latin typeface="Calibri" charset="0"/>
                  <a:ea typeface="Calibri" charset="0"/>
                  <a:cs typeface="Calibri" charset="0"/>
                </a:rPr>
                <a:t>(online Web Site)</a:t>
              </a:r>
            </a:p>
          </p:txBody>
        </p:sp>
        <p:pic>
          <p:nvPicPr>
            <p:cNvPr id="24" name="Picture 45"/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194434" y="1450795"/>
              <a:ext cx="609600" cy="609600"/>
            </a:xfrm>
            <a:prstGeom prst="rect">
              <a:avLst/>
            </a:prstGeom>
          </p:spPr>
        </p:pic>
        <p:pic>
          <p:nvPicPr>
            <p:cNvPr id="26" name="Picture 47"/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011791" y="1544615"/>
              <a:ext cx="609600" cy="609599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5229141" y="3000511"/>
              <a:ext cx="1855090" cy="111630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5000"/>
                </a:lnSpc>
                <a:spcAft>
                  <a:spcPts val="1000"/>
                </a:spcAft>
              </a:pPr>
              <a:r>
                <a:rPr lang="en-US" b="1" dirty="0">
                  <a:solidFill>
                    <a:prstClr val="white"/>
                  </a:solidFill>
                  <a:latin typeface="Calibri" charset="0"/>
                  <a:ea typeface="Calibri" charset="0"/>
                  <a:cs typeface="Calibri" charset="0"/>
                </a:rPr>
                <a:t>Data</a:t>
              </a:r>
              <a:br>
                <a:rPr lang="en-US" b="1" dirty="0">
                  <a:solidFill>
                    <a:prstClr val="white"/>
                  </a:solidFill>
                  <a:latin typeface="Calibri" charset="0"/>
                  <a:ea typeface="Calibri" charset="0"/>
                  <a:cs typeface="Calibri" charset="0"/>
                </a:rPr>
              </a:br>
              <a:r>
                <a:rPr lang="en-US" b="1" dirty="0">
                  <a:solidFill>
                    <a:prstClr val="white"/>
                  </a:solidFill>
                  <a:latin typeface="Calibri" charset="0"/>
                  <a:ea typeface="Calibri" charset="0"/>
                  <a:cs typeface="Calibri" charset="0"/>
                </a:rPr>
                <a:t>Submission</a:t>
              </a:r>
              <a:br>
                <a:rPr lang="en-US" b="1" dirty="0">
                  <a:solidFill>
                    <a:prstClr val="white"/>
                  </a:solidFill>
                  <a:latin typeface="Calibri" charset="0"/>
                  <a:ea typeface="Calibri" charset="0"/>
                  <a:cs typeface="Calibri" charset="0"/>
                </a:rPr>
              </a:br>
              <a:r>
                <a:rPr lang="en-US" b="1" dirty="0">
                  <a:solidFill>
                    <a:prstClr val="white"/>
                  </a:solidFill>
                  <a:latin typeface="Calibri" charset="0"/>
                  <a:ea typeface="Calibri" charset="0"/>
                  <a:cs typeface="Calibri" charset="0"/>
                </a:rPr>
                <a:t>System</a:t>
              </a:r>
              <a:endParaRPr lang="en-US" sz="800" b="1" dirty="0">
                <a:solidFill>
                  <a:prstClr val="white"/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  <p:cxnSp>
          <p:nvCxnSpPr>
            <p:cNvPr id="29" name="Straight Arrow Connector 51"/>
            <p:cNvCxnSpPr/>
            <p:nvPr/>
          </p:nvCxnSpPr>
          <p:spPr>
            <a:xfrm flipH="1">
              <a:off x="7267897" y="2218513"/>
              <a:ext cx="359346" cy="330193"/>
            </a:xfrm>
            <a:prstGeom prst="straightConnector1">
              <a:avLst/>
            </a:prstGeom>
            <a:ln w="22225">
              <a:solidFill>
                <a:schemeClr val="bg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7747704" y="2051584"/>
              <a:ext cx="1166283" cy="320474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>
                <a:lnSpc>
                  <a:spcPct val="95000"/>
                </a:lnSpc>
                <a:spcAft>
                  <a:spcPts val="1000"/>
                </a:spcAft>
              </a:pPr>
              <a:r>
                <a:rPr lang="en-US" sz="11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 Light" charset="0"/>
                  <a:cs typeface="Times New Roman" panose="02020603050405020304" pitchFamily="18" charset="0"/>
                </a:rPr>
                <a:t>Upload</a:t>
              </a:r>
              <a:r>
                <a:rPr lang="en-US" sz="11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 Light" charset="0"/>
                  <a:cs typeface="Times New Roman" panose="02020603050405020304" pitchFamily="18" charset="0"/>
                </a:rPr>
                <a:t> Excel</a:t>
              </a:r>
            </a:p>
          </p:txBody>
        </p:sp>
        <p:cxnSp>
          <p:nvCxnSpPr>
            <p:cNvPr id="31" name="Straight Arrow Connector 59"/>
            <p:cNvCxnSpPr/>
            <p:nvPr/>
          </p:nvCxnSpPr>
          <p:spPr>
            <a:xfrm>
              <a:off x="4984444" y="2032758"/>
              <a:ext cx="424709" cy="437601"/>
            </a:xfrm>
            <a:prstGeom prst="straightConnector1">
              <a:avLst/>
            </a:prstGeom>
            <a:ln w="22225">
              <a:solidFill>
                <a:srgbClr val="FFFF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3827630" y="2005433"/>
              <a:ext cx="1166283" cy="320474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>
                <a:lnSpc>
                  <a:spcPct val="95000"/>
                </a:lnSpc>
                <a:spcAft>
                  <a:spcPts val="1000"/>
                </a:spcAft>
              </a:pPr>
              <a:r>
                <a:rPr lang="en-US" sz="11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 Light" charset="0"/>
                  <a:cs typeface="Times New Roman" panose="02020603050405020304" pitchFamily="18" charset="0"/>
                </a:rPr>
                <a:t>Upload Excel</a:t>
              </a:r>
            </a:p>
          </p:txBody>
        </p:sp>
        <p:grpSp>
          <p:nvGrpSpPr>
            <p:cNvPr id="33" name="Group 62"/>
            <p:cNvGrpSpPr/>
            <p:nvPr/>
          </p:nvGrpSpPr>
          <p:grpSpPr>
            <a:xfrm>
              <a:off x="3482202" y="2477529"/>
              <a:ext cx="732320" cy="628100"/>
              <a:chOff x="6210853" y="1684036"/>
              <a:chExt cx="1838448" cy="1319515"/>
            </a:xfrm>
          </p:grpSpPr>
          <p:sp>
            <p:nvSpPr>
              <p:cNvPr id="80" name="Rectangle 63"/>
              <p:cNvSpPr/>
              <p:nvPr/>
            </p:nvSpPr>
            <p:spPr>
              <a:xfrm>
                <a:off x="6632938" y="1684036"/>
                <a:ext cx="1416363" cy="29906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  <a:shade val="30000"/>
                      <a:satMod val="115000"/>
                    </a:schemeClr>
                  </a:gs>
                  <a:gs pos="50000">
                    <a:schemeClr val="bg1">
                      <a:lumMod val="7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75000"/>
                      <a:shade val="100000"/>
                      <a:satMod val="115000"/>
                    </a:schemeClr>
                  </a:gs>
                </a:gsLst>
                <a:lin ang="18900000" scaled="1"/>
                <a:tileRect/>
              </a:gra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1" name="Rectangle 64"/>
              <p:cNvSpPr/>
              <p:nvPr/>
            </p:nvSpPr>
            <p:spPr>
              <a:xfrm>
                <a:off x="6556166" y="1983097"/>
                <a:ext cx="1493135" cy="102045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Rectangle 65"/>
              <p:cNvSpPr/>
              <p:nvPr/>
            </p:nvSpPr>
            <p:spPr>
              <a:xfrm>
                <a:off x="6210853" y="1984978"/>
                <a:ext cx="429998" cy="1018573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  <a:shade val="30000"/>
                      <a:satMod val="115000"/>
                    </a:schemeClr>
                  </a:gs>
                  <a:gs pos="50000">
                    <a:schemeClr val="bg1">
                      <a:lumMod val="7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75000"/>
                      <a:shade val="100000"/>
                      <a:satMod val="115000"/>
                    </a:schemeClr>
                  </a:gs>
                </a:gsLst>
                <a:lin ang="8100000" scaled="1"/>
                <a:tileRect/>
              </a:gra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3" name="Rectangle 66"/>
              <p:cNvSpPr/>
              <p:nvPr/>
            </p:nvSpPr>
            <p:spPr>
              <a:xfrm>
                <a:off x="6210856" y="1684036"/>
                <a:ext cx="422083" cy="2990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3410674" y="3121410"/>
              <a:ext cx="787395" cy="253145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>
                <a:lnSpc>
                  <a:spcPct val="95000"/>
                </a:lnSpc>
                <a:spcAft>
                  <a:spcPts val="1000"/>
                </a:spcAft>
              </a:pPr>
              <a:r>
                <a:rPr lang="en-US" sz="1100" dirty="0">
                  <a:solidFill>
                    <a:prstClr val="white"/>
                  </a:solidFill>
                  <a:latin typeface="Calibri" charset="0"/>
                  <a:ea typeface="Calibri" charset="0"/>
                  <a:cs typeface="Calibri" charset="0"/>
                </a:rPr>
                <a:t>Data Entry</a:t>
              </a:r>
            </a:p>
          </p:txBody>
        </p:sp>
        <p:cxnSp>
          <p:nvCxnSpPr>
            <p:cNvPr id="35" name="Straight Arrow Connector 71"/>
            <p:cNvCxnSpPr/>
            <p:nvPr/>
          </p:nvCxnSpPr>
          <p:spPr>
            <a:xfrm>
              <a:off x="4432427" y="2841800"/>
              <a:ext cx="494428" cy="200516"/>
            </a:xfrm>
            <a:prstGeom prst="straightConnector1">
              <a:avLst/>
            </a:prstGeom>
            <a:ln w="22225">
              <a:solidFill>
                <a:srgbClr val="F4F496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7" name="Picture 7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538429" y="3456309"/>
              <a:ext cx="609759" cy="609759"/>
            </a:xfrm>
            <a:prstGeom prst="rect">
              <a:avLst/>
            </a:prstGeom>
          </p:spPr>
        </p:pic>
        <p:grpSp>
          <p:nvGrpSpPr>
            <p:cNvPr id="38" name="Group 75"/>
            <p:cNvGrpSpPr/>
            <p:nvPr/>
          </p:nvGrpSpPr>
          <p:grpSpPr>
            <a:xfrm>
              <a:off x="8500936" y="2452903"/>
              <a:ext cx="732320" cy="628100"/>
              <a:chOff x="6210853" y="1684036"/>
              <a:chExt cx="1838448" cy="1319515"/>
            </a:xfrm>
          </p:grpSpPr>
          <p:sp>
            <p:nvSpPr>
              <p:cNvPr id="76" name="Rectangle 76"/>
              <p:cNvSpPr/>
              <p:nvPr/>
            </p:nvSpPr>
            <p:spPr>
              <a:xfrm>
                <a:off x="6632938" y="1684036"/>
                <a:ext cx="1416363" cy="29906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  <a:shade val="30000"/>
                      <a:satMod val="115000"/>
                    </a:schemeClr>
                  </a:gs>
                  <a:gs pos="50000">
                    <a:schemeClr val="bg1">
                      <a:lumMod val="7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75000"/>
                      <a:shade val="100000"/>
                      <a:satMod val="115000"/>
                    </a:schemeClr>
                  </a:gs>
                </a:gsLst>
                <a:lin ang="18900000" scaled="1"/>
                <a:tileRect/>
              </a:gra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Rectangle 77"/>
              <p:cNvSpPr/>
              <p:nvPr/>
            </p:nvSpPr>
            <p:spPr>
              <a:xfrm>
                <a:off x="6556167" y="1983096"/>
                <a:ext cx="1493134" cy="10204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Rectangle 78"/>
              <p:cNvSpPr/>
              <p:nvPr/>
            </p:nvSpPr>
            <p:spPr>
              <a:xfrm>
                <a:off x="6210853" y="1984978"/>
                <a:ext cx="429998" cy="1018573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  <a:shade val="30000"/>
                      <a:satMod val="115000"/>
                    </a:schemeClr>
                  </a:gs>
                  <a:gs pos="50000">
                    <a:schemeClr val="bg1">
                      <a:lumMod val="7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75000"/>
                      <a:shade val="100000"/>
                      <a:satMod val="115000"/>
                    </a:schemeClr>
                  </a:gs>
                </a:gsLst>
                <a:lin ang="8100000" scaled="1"/>
                <a:tileRect/>
              </a:gra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Rectangle 79"/>
              <p:cNvSpPr/>
              <p:nvPr/>
            </p:nvSpPr>
            <p:spPr>
              <a:xfrm>
                <a:off x="6210856" y="1684036"/>
                <a:ext cx="422083" cy="2990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8429409" y="3000511"/>
              <a:ext cx="842630" cy="320474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>
                <a:lnSpc>
                  <a:spcPct val="95000"/>
                </a:lnSpc>
                <a:spcAft>
                  <a:spcPts val="1000"/>
                </a:spcAft>
              </a:pPr>
              <a:r>
                <a:rPr lang="en-US" sz="1100" dirty="0">
                  <a:solidFill>
                    <a:prstClr val="white"/>
                  </a:solidFill>
                  <a:latin typeface="Calibri" charset="0"/>
                  <a:ea typeface="Calibri" charset="0"/>
                  <a:cs typeface="Calibri" charset="0"/>
                </a:rPr>
                <a:t>Data </a:t>
              </a:r>
              <a:r>
                <a:rPr lang="en-US" sz="1100" dirty="0" err="1">
                  <a:solidFill>
                    <a:prstClr val="white"/>
                  </a:solidFill>
                  <a:latin typeface="Calibri" charset="0"/>
                  <a:ea typeface="Calibri" charset="0"/>
                  <a:cs typeface="Calibri" charset="0"/>
                </a:rPr>
                <a:t>Etry</a:t>
              </a:r>
              <a:endParaRPr lang="en-US" sz="1100" dirty="0">
                <a:solidFill>
                  <a:prstClr val="white"/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  <p:cxnSp>
          <p:nvCxnSpPr>
            <p:cNvPr id="40" name="Straight Arrow Connector 81"/>
            <p:cNvCxnSpPr/>
            <p:nvPr/>
          </p:nvCxnSpPr>
          <p:spPr>
            <a:xfrm flipH="1">
              <a:off x="7722017" y="2901567"/>
              <a:ext cx="494223" cy="246903"/>
            </a:xfrm>
            <a:prstGeom prst="straightConnector1">
              <a:avLst/>
            </a:prstGeom>
            <a:ln w="22225">
              <a:solidFill>
                <a:schemeClr val="bg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2" name="Picture 85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544976" y="3393508"/>
              <a:ext cx="609759" cy="609759"/>
            </a:xfrm>
            <a:prstGeom prst="rect">
              <a:avLst/>
            </a:prstGeom>
          </p:spPr>
        </p:pic>
        <p:cxnSp>
          <p:nvCxnSpPr>
            <p:cNvPr id="43" name="Straight Arrow Connector 86"/>
            <p:cNvCxnSpPr/>
            <p:nvPr/>
          </p:nvCxnSpPr>
          <p:spPr>
            <a:xfrm flipV="1">
              <a:off x="4432427" y="3739874"/>
              <a:ext cx="393401" cy="28656"/>
            </a:xfrm>
            <a:prstGeom prst="straightConnector1">
              <a:avLst/>
            </a:prstGeom>
            <a:ln w="22225">
              <a:solidFill>
                <a:srgbClr val="F4F496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3188628" y="4094427"/>
              <a:ext cx="1243883" cy="320474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>
                <a:lnSpc>
                  <a:spcPct val="95000"/>
                </a:lnSpc>
                <a:spcAft>
                  <a:spcPts val="1000"/>
                </a:spcAft>
              </a:pPr>
              <a:r>
                <a:rPr lang="en-US" sz="11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 Light" charset="0"/>
                  <a:cs typeface="Times New Roman" panose="02020603050405020304" pitchFamily="18" charset="0"/>
                </a:rPr>
                <a:t>Upload XBRL</a:t>
              </a:r>
            </a:p>
          </p:txBody>
        </p:sp>
        <p:cxnSp>
          <p:nvCxnSpPr>
            <p:cNvPr id="45" name="Straight Arrow Connector 88"/>
            <p:cNvCxnSpPr/>
            <p:nvPr/>
          </p:nvCxnSpPr>
          <p:spPr>
            <a:xfrm flipH="1" flipV="1">
              <a:off x="7775695" y="3739873"/>
              <a:ext cx="489168" cy="28658"/>
            </a:xfrm>
            <a:prstGeom prst="straightConnector1">
              <a:avLst/>
            </a:prstGeom>
            <a:ln w="22225">
              <a:solidFill>
                <a:schemeClr val="bg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45"/>
            <p:cNvSpPr txBox="1"/>
            <p:nvPr/>
          </p:nvSpPr>
          <p:spPr>
            <a:xfrm>
              <a:off x="8273203" y="4047432"/>
              <a:ext cx="1243883" cy="320474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>
                <a:lnSpc>
                  <a:spcPct val="95000"/>
                </a:lnSpc>
                <a:spcAft>
                  <a:spcPts val="1000"/>
                </a:spcAft>
              </a:pPr>
              <a:r>
                <a:rPr lang="en-US" sz="11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 Light" charset="0"/>
                  <a:cs typeface="Times New Roman" panose="02020603050405020304" pitchFamily="18" charset="0"/>
                </a:rPr>
                <a:t>Upload XBRL</a:t>
              </a:r>
            </a:p>
          </p:txBody>
        </p:sp>
        <p:cxnSp>
          <p:nvCxnSpPr>
            <p:cNvPr id="47" name="Straight Arrow Connector 101"/>
            <p:cNvCxnSpPr/>
            <p:nvPr/>
          </p:nvCxnSpPr>
          <p:spPr>
            <a:xfrm flipV="1">
              <a:off x="7708638" y="2805805"/>
              <a:ext cx="439989" cy="227728"/>
            </a:xfrm>
            <a:prstGeom prst="straightConnector1">
              <a:avLst/>
            </a:prstGeom>
            <a:ln w="22225">
              <a:solidFill>
                <a:schemeClr val="bg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 rot="1756675">
              <a:off x="7791064" y="4452741"/>
              <a:ext cx="1762310" cy="35548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lnSpc>
                  <a:spcPct val="95000"/>
                </a:lnSpc>
                <a:spcAft>
                  <a:spcPts val="1000"/>
                </a:spcAft>
              </a:pPr>
              <a:r>
                <a:rPr lang="en-US" dirty="0">
                  <a:solidFill>
                    <a:prstClr val="white"/>
                  </a:solidFill>
                  <a:latin typeface="Calibri" charset="0"/>
                  <a:ea typeface="Calibri" charset="0"/>
                  <a:cs typeface="Calibri" charset="0"/>
                </a:rPr>
                <a:t>External user</a:t>
              </a:r>
              <a:endParaRPr lang="en-US" sz="800" dirty="0">
                <a:solidFill>
                  <a:prstClr val="white"/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 rot="1857036">
              <a:off x="9540759" y="4836602"/>
              <a:ext cx="1292176" cy="35548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lnSpc>
                  <a:spcPct val="95000"/>
                </a:lnSpc>
                <a:spcAft>
                  <a:spcPts val="1000"/>
                </a:spcAft>
              </a:pPr>
              <a:r>
                <a:rPr lang="en-US" dirty="0">
                  <a:solidFill>
                    <a:prstClr val="white"/>
                  </a:solidFill>
                  <a:latin typeface="Calibri" charset="0"/>
                  <a:ea typeface="Calibri" charset="0"/>
                  <a:cs typeface="Calibri" charset="0"/>
                </a:rPr>
                <a:t>Internal</a:t>
              </a:r>
              <a:endParaRPr lang="en-US" sz="800" dirty="0">
                <a:solidFill>
                  <a:prstClr val="white"/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50" name="Circular Arrow 114"/>
            <p:cNvSpPr/>
            <p:nvPr/>
          </p:nvSpPr>
          <p:spPr>
            <a:xfrm rot="10800000">
              <a:off x="10393234" y="4456140"/>
              <a:ext cx="288000" cy="288000"/>
            </a:xfrm>
            <a:prstGeom prst="circularArrow">
              <a:avLst>
                <a:gd name="adj1" fmla="val 7033"/>
                <a:gd name="adj2" fmla="val 1142319"/>
                <a:gd name="adj3" fmla="val 20302840"/>
                <a:gd name="adj4" fmla="val 5399969"/>
                <a:gd name="adj5" fmla="val 1330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cxnSp>
          <p:nvCxnSpPr>
            <p:cNvPr id="51" name="Straight Arrow Connector 117"/>
            <p:cNvCxnSpPr/>
            <p:nvPr/>
          </p:nvCxnSpPr>
          <p:spPr>
            <a:xfrm flipH="1">
              <a:off x="9241518" y="4376418"/>
              <a:ext cx="532319" cy="319751"/>
            </a:xfrm>
            <a:prstGeom prst="straightConnector1">
              <a:avLst/>
            </a:prstGeom>
            <a:ln w="19050">
              <a:solidFill>
                <a:schemeClr val="bg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122"/>
            <p:cNvCxnSpPr/>
            <p:nvPr/>
          </p:nvCxnSpPr>
          <p:spPr>
            <a:xfrm flipH="1" flipV="1">
              <a:off x="4506008" y="2732561"/>
              <a:ext cx="448889" cy="175844"/>
            </a:xfrm>
            <a:prstGeom prst="straightConnector1">
              <a:avLst/>
            </a:prstGeom>
            <a:ln w="22225">
              <a:solidFill>
                <a:srgbClr val="F4F496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Box 59"/>
            <p:cNvSpPr txBox="1"/>
            <p:nvPr/>
          </p:nvSpPr>
          <p:spPr>
            <a:xfrm>
              <a:off x="5006260" y="6276770"/>
              <a:ext cx="2931336" cy="46756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spcAft>
                  <a:spcPts val="400"/>
                </a:spcAft>
              </a:pPr>
              <a:r>
                <a:rPr lang="en-US" b="1" dirty="0">
                  <a:solidFill>
                    <a:prstClr val="white"/>
                  </a:solidFill>
                  <a:latin typeface="Calibri" charset="0"/>
                  <a:ea typeface="Calibri" charset="0"/>
                  <a:cs typeface="Calibri" charset="0"/>
                </a:rPr>
                <a:t>SBV Portal </a:t>
              </a:r>
              <a:r>
                <a:rPr lang="en-US" sz="900" b="1" dirty="0">
                  <a:solidFill>
                    <a:prstClr val="white"/>
                  </a:solidFill>
                  <a:latin typeface="Calibri" charset="0"/>
                  <a:ea typeface="Calibri" charset="0"/>
                  <a:cs typeface="Calibri" charset="0"/>
                </a:rPr>
                <a:t>(http://www.sbv.gov.vn)</a:t>
              </a:r>
            </a:p>
          </p:txBody>
        </p:sp>
        <p:sp>
          <p:nvSpPr>
            <p:cNvPr id="61" name="Striped Right Arrow 34"/>
            <p:cNvSpPr/>
            <p:nvPr/>
          </p:nvSpPr>
          <p:spPr>
            <a:xfrm rot="13955690">
              <a:off x="4450958" y="4613564"/>
              <a:ext cx="611293" cy="326896"/>
            </a:xfrm>
            <a:prstGeom prst="stripedRightArrow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6590322" y="6055970"/>
              <a:ext cx="1010213" cy="253145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>
                <a:lnSpc>
                  <a:spcPct val="95000"/>
                </a:lnSpc>
                <a:spcAft>
                  <a:spcPts val="1000"/>
                </a:spcAft>
              </a:pPr>
              <a:r>
                <a:rPr lang="en-US" sz="1100" dirty="0">
                  <a:solidFill>
                    <a:prstClr val="black"/>
                  </a:solidFill>
                  <a:latin typeface="Calibri" charset="0"/>
                  <a:ea typeface="Calibri" charset="0"/>
                  <a:cs typeface="Calibri" charset="0"/>
                </a:rPr>
                <a:t>Taxonomy File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5331836" y="5193614"/>
              <a:ext cx="2132512" cy="338983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lnSpc>
                  <a:spcPct val="95000"/>
                </a:lnSpc>
                <a:spcAft>
                  <a:spcPts val="1000"/>
                </a:spcAft>
              </a:pPr>
              <a:r>
                <a:rPr lang="en-US" sz="1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 Light" charset="0"/>
                  <a:cs typeface="Times New Roman" panose="02020603050405020304" pitchFamily="18" charset="0"/>
                </a:rPr>
                <a:t>Distribution Template</a:t>
              </a:r>
            </a:p>
          </p:txBody>
        </p:sp>
        <p:pic>
          <p:nvPicPr>
            <p:cNvPr id="64" name="Picture 9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388711" y="5514534"/>
              <a:ext cx="609600" cy="609600"/>
            </a:xfrm>
            <a:prstGeom prst="rect">
              <a:avLst/>
            </a:prstGeom>
          </p:spPr>
        </p:pic>
        <p:sp>
          <p:nvSpPr>
            <p:cNvPr id="65" name="TextBox 64"/>
            <p:cNvSpPr txBox="1"/>
            <p:nvPr/>
          </p:nvSpPr>
          <p:spPr>
            <a:xfrm>
              <a:off x="5010351" y="6049988"/>
              <a:ext cx="1112804" cy="253145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>
                <a:lnSpc>
                  <a:spcPct val="95000"/>
                </a:lnSpc>
                <a:spcAft>
                  <a:spcPts val="1000"/>
                </a:spcAft>
              </a:pPr>
              <a:r>
                <a:rPr lang="en-US" sz="1100" dirty="0">
                  <a:solidFill>
                    <a:prstClr val="black"/>
                  </a:solidFill>
                  <a:latin typeface="Calibri" charset="0"/>
                  <a:ea typeface="Calibri" charset="0"/>
                  <a:cs typeface="Calibri" charset="0"/>
                </a:rPr>
                <a:t>Export Excel File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 rot="1752802">
              <a:off x="8499723" y="5342520"/>
              <a:ext cx="571246" cy="338983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lnSpc>
                  <a:spcPct val="95000"/>
                </a:lnSpc>
                <a:spcAft>
                  <a:spcPts val="1000"/>
                </a:spcAft>
              </a:pPr>
              <a:r>
                <a:rPr lang="en-US" sz="1200" dirty="0">
                  <a:solidFill>
                    <a:prstClr val="white"/>
                  </a:solidFill>
                  <a:latin typeface="Calibri" charset="0"/>
                  <a:ea typeface="Calibri" charset="0"/>
                  <a:cs typeface="Calibri" charset="0"/>
                </a:rPr>
                <a:t>SBV</a:t>
              </a:r>
            </a:p>
          </p:txBody>
        </p:sp>
        <p:pic>
          <p:nvPicPr>
            <p:cNvPr id="67" name="Picture 74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800836" y="5536154"/>
              <a:ext cx="571672" cy="571672"/>
            </a:xfrm>
            <a:prstGeom prst="rect">
              <a:avLst/>
            </a:prstGeom>
          </p:spPr>
        </p:pic>
        <p:sp>
          <p:nvSpPr>
            <p:cNvPr id="68" name="Striped Right Arrow 34"/>
            <p:cNvSpPr/>
            <p:nvPr/>
          </p:nvSpPr>
          <p:spPr>
            <a:xfrm rot="18269457">
              <a:off x="7584619" y="4683182"/>
              <a:ext cx="611293" cy="326896"/>
            </a:xfrm>
            <a:prstGeom prst="stripedRightArrow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9817387" y="2677279"/>
              <a:ext cx="757068" cy="505551"/>
            </a:xfrm>
            <a:prstGeom prst="rect">
              <a:avLst/>
            </a:prstGeom>
            <a:solidFill>
              <a:schemeClr val="bg1">
                <a:lumMod val="95000"/>
                <a:alpha val="25000"/>
              </a:schemeClr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95000"/>
                </a:lnSpc>
                <a:spcAft>
                  <a:spcPts val="1000"/>
                </a:spcAft>
              </a:pPr>
              <a:r>
                <a:rPr lang="en-US" sz="1050" dirty="0">
                  <a:solidFill>
                    <a:prstClr val="white"/>
                  </a:solidFill>
                  <a:latin typeface="Times New Roman" panose="02020603050405020304" pitchFamily="18" charset="0"/>
                  <a:ea typeface="Calibri" charset="0"/>
                  <a:cs typeface="Times New Roman" panose="02020603050405020304" pitchFamily="18" charset="0"/>
                </a:rPr>
                <a:t>Confirm Report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9820297" y="3406557"/>
              <a:ext cx="958329" cy="505551"/>
            </a:xfrm>
            <a:prstGeom prst="rect">
              <a:avLst/>
            </a:prstGeom>
            <a:solidFill>
              <a:schemeClr val="bg1">
                <a:lumMod val="95000"/>
                <a:alpha val="25000"/>
              </a:schemeClr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95000"/>
                </a:lnSpc>
                <a:spcAft>
                  <a:spcPts val="1000"/>
                </a:spcAft>
                <a:buNone/>
                <a:defRPr sz="1400">
                  <a:solidFill>
                    <a:schemeClr val="bg1"/>
                  </a:solidFill>
                  <a:latin typeface="Calibri" charset="0"/>
                  <a:ea typeface="Calibri" charset="0"/>
                  <a:cs typeface="Calibri" charset="0"/>
                </a:defRPr>
              </a:lvl1pPr>
            </a:lstStyle>
            <a:p>
              <a:r>
                <a:rPr lang="en-US" sz="1050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Schedule </a:t>
              </a:r>
              <a:br>
                <a:rPr lang="en-US" sz="1050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en-US" sz="1050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Open/Close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9820768" y="4062796"/>
              <a:ext cx="758088" cy="505551"/>
            </a:xfrm>
            <a:prstGeom prst="rect">
              <a:avLst/>
            </a:prstGeom>
            <a:solidFill>
              <a:schemeClr val="bg1">
                <a:lumMod val="95000"/>
                <a:alpha val="25000"/>
              </a:schemeClr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95000"/>
                </a:lnSpc>
                <a:spcAft>
                  <a:spcPts val="1000"/>
                </a:spcAft>
                <a:buNone/>
                <a:defRPr sz="1200">
                  <a:solidFill>
                    <a:schemeClr val="bg1"/>
                  </a:solidFill>
                  <a:latin typeface="Calibri" charset="0"/>
                  <a:ea typeface="Calibri" charset="0"/>
                  <a:cs typeface="Calibri" charset="0"/>
                </a:defRPr>
              </a:lvl1pPr>
            </a:lstStyle>
            <a:p>
              <a:r>
                <a:rPr lang="en-US" sz="1050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Report Request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 rot="19833693">
              <a:off x="3196285" y="4417841"/>
              <a:ext cx="1762310" cy="35548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lnSpc>
                  <a:spcPct val="95000"/>
                </a:lnSpc>
                <a:spcAft>
                  <a:spcPts val="1000"/>
                </a:spcAft>
              </a:pPr>
              <a:r>
                <a:rPr lang="en-US" dirty="0">
                  <a:solidFill>
                    <a:prstClr val="white"/>
                  </a:solidFill>
                  <a:latin typeface="Calibri" charset="0"/>
                  <a:ea typeface="Calibri" charset="0"/>
                  <a:cs typeface="Calibri" charset="0"/>
                </a:rPr>
                <a:t>External user</a:t>
              </a:r>
              <a:endParaRPr lang="en-US" sz="800" dirty="0">
                <a:solidFill>
                  <a:prstClr val="white"/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sp>
        <p:nvSpPr>
          <p:cNvPr id="160" name="TextBox 159"/>
          <p:cNvSpPr txBox="1"/>
          <p:nvPr/>
        </p:nvSpPr>
        <p:spPr>
          <a:xfrm>
            <a:off x="-2208" y="764704"/>
            <a:ext cx="3065104" cy="557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vi-VN" sz="1550" kern="100" dirty="0">
                <a:latin typeface="Times New Roman" pitchFamily="18" charset="0"/>
                <a:ea typeface="Calibri Light" panose="020F0302020204030204" pitchFamily="34" charset="0"/>
                <a:cs typeface="Times New Roman" pitchFamily="18" charset="0"/>
              </a:rPr>
              <a:t>Hệ thống thu thập dữ liệu (Data</a:t>
            </a:r>
            <a:endParaRPr lang="en-US" sz="1550" kern="100" dirty="0">
              <a:latin typeface="Times New Roman" pitchFamily="18" charset="0"/>
              <a:ea typeface="Calibri Light" panose="020F0302020204030204" pitchFamily="34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vi-VN" sz="1550" kern="100" dirty="0">
                <a:latin typeface="Times New Roman" pitchFamily="18" charset="0"/>
                <a:ea typeface="Calibri Light" panose="020F0302020204030204" pitchFamily="34" charset="0"/>
                <a:cs typeface="Times New Roman" pitchFamily="18" charset="0"/>
              </a:rPr>
              <a:t> Submission System) là hệ thống </a:t>
            </a:r>
            <a:endParaRPr lang="en-US" sz="1550" kern="100" dirty="0">
              <a:latin typeface="Times New Roman" pitchFamily="18" charset="0"/>
              <a:ea typeface="Calibri Light" panose="020F0302020204030204" pitchFamily="34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vi-VN" sz="1550" kern="100" dirty="0">
                <a:latin typeface="Times New Roman" pitchFamily="18" charset="0"/>
                <a:ea typeface="Calibri Light" panose="020F0302020204030204" pitchFamily="34" charset="0"/>
                <a:cs typeface="Times New Roman" pitchFamily="18" charset="0"/>
              </a:rPr>
              <a:t>được các đơn vị báo cáo sử dụng để gửi báo cáo cho NHNN.</a:t>
            </a:r>
            <a:endParaRPr lang="en-US" sz="1550" kern="100" dirty="0">
              <a:latin typeface="Times New Roman" pitchFamily="18" charset="0"/>
              <a:ea typeface="Calibri Light" panose="020F0302020204030204" pitchFamily="34" charset="0"/>
              <a:cs typeface="Times New Roman" pitchFamily="18" charset="0"/>
            </a:endParaRPr>
          </a:p>
          <a:p>
            <a:pPr marL="342900" indent="-342900" algn="just">
              <a:lnSpc>
                <a:spcPct val="115000"/>
              </a:lnSpc>
              <a:buFontTx/>
              <a:buAutoNum type="arabicParenR"/>
            </a:pPr>
            <a:r>
              <a:rPr lang="vi-VN" sz="1550" kern="100" dirty="0">
                <a:latin typeface="Times New Roman" pitchFamily="18" charset="0"/>
                <a:ea typeface="Calibri Light" panose="020F0302020204030204" pitchFamily="34" charset="0"/>
                <a:cs typeface="Times New Roman" pitchFamily="18" charset="0"/>
              </a:rPr>
              <a:t>Các Vụ/Cục nghiệp vụ của </a:t>
            </a:r>
            <a:endParaRPr lang="en-US" sz="1550" kern="100" dirty="0">
              <a:latin typeface="Times New Roman" pitchFamily="18" charset="0"/>
              <a:ea typeface="Calibri Light" panose="020F0302020204030204" pitchFamily="34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vi-VN" sz="1550" kern="100" dirty="0">
                <a:latin typeface="Times New Roman" pitchFamily="18" charset="0"/>
                <a:ea typeface="Calibri Light" panose="020F0302020204030204" pitchFamily="34" charset="0"/>
                <a:cs typeface="Times New Roman" pitchFamily="18" charset="0"/>
              </a:rPr>
              <a:t>NHNN xây dựng mẫu biểu, khi</a:t>
            </a:r>
            <a:r>
              <a:rPr lang="en-US" sz="1550" kern="100" dirty="0">
                <a:latin typeface="Times New Roman" pitchFamily="18" charset="0"/>
                <a:ea typeface="Calibri Light" panose="020F0302020204030204" pitchFamily="34" charset="0"/>
                <a:cs typeface="Times New Roman" pitchFamily="18" charset="0"/>
              </a:rPr>
              <a:t> </a:t>
            </a:r>
          </a:p>
          <a:p>
            <a:pPr algn="just">
              <a:lnSpc>
                <a:spcPct val="115000"/>
              </a:lnSpc>
            </a:pPr>
            <a:r>
              <a:rPr lang="vi-VN" sz="1550" kern="100" dirty="0">
                <a:latin typeface="Times New Roman" pitchFamily="18" charset="0"/>
                <a:ea typeface="Calibri Light" panose="020F0302020204030204" pitchFamily="34" charset="0"/>
                <a:cs typeface="Times New Roman" pitchFamily="18" charset="0"/>
              </a:rPr>
              <a:t>người dùng của các đơn vị nhập dữ</a:t>
            </a:r>
            <a:endParaRPr lang="en-US" sz="1550" kern="100" dirty="0">
              <a:latin typeface="Times New Roman" pitchFamily="18" charset="0"/>
              <a:ea typeface="Calibri Light" panose="020F0302020204030204" pitchFamily="34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vi-VN" sz="1550" kern="100" dirty="0">
                <a:latin typeface="Times New Roman" pitchFamily="18" charset="0"/>
                <a:ea typeface="Calibri Light" panose="020F0302020204030204" pitchFamily="34" charset="0"/>
                <a:cs typeface="Times New Roman" pitchFamily="18" charset="0"/>
              </a:rPr>
              <a:t> liệu vào báo cáo trên hệ thống thì </a:t>
            </a:r>
            <a:endParaRPr lang="en-US" sz="1550" kern="100" dirty="0">
              <a:latin typeface="Times New Roman" pitchFamily="18" charset="0"/>
              <a:ea typeface="Calibri Light" panose="020F0302020204030204" pitchFamily="34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vi-VN" sz="1550" kern="100" dirty="0">
                <a:latin typeface="Times New Roman" pitchFamily="18" charset="0"/>
                <a:ea typeface="Calibri Light" panose="020F0302020204030204" pitchFamily="34" charset="0"/>
                <a:cs typeface="Times New Roman" pitchFamily="18" charset="0"/>
              </a:rPr>
              <a:t>các dữ liệu này sẽ được UDSS và</a:t>
            </a:r>
            <a:endParaRPr lang="en-US" sz="1550" kern="100" dirty="0">
              <a:latin typeface="Times New Roman" pitchFamily="18" charset="0"/>
              <a:ea typeface="Calibri Light" panose="020F0302020204030204" pitchFamily="34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vi-VN" sz="1550" kern="100" dirty="0">
                <a:latin typeface="Times New Roman" pitchFamily="18" charset="0"/>
                <a:ea typeface="Calibri Light" panose="020F0302020204030204" pitchFamily="34" charset="0"/>
                <a:cs typeface="Times New Roman" pitchFamily="18" charset="0"/>
              </a:rPr>
              <a:t> Portal lưu lại.</a:t>
            </a:r>
            <a:endParaRPr lang="en-US" sz="1550" kern="100" dirty="0">
              <a:latin typeface="Times New Roman" pitchFamily="18" charset="0"/>
              <a:ea typeface="Calibri Light" panose="020F0302020204030204" pitchFamily="34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en-US" sz="1550" kern="100" dirty="0" smtClean="0">
                <a:latin typeface="Times New Roman" pitchFamily="18" charset="0"/>
                <a:ea typeface="Calibri Light" panose="020F0302020204030204" pitchFamily="34" charset="0"/>
                <a:cs typeface="Times New Roman" pitchFamily="18" charset="0"/>
              </a:rPr>
              <a:t>2) </a:t>
            </a:r>
            <a:r>
              <a:rPr lang="vi-VN" sz="1550" kern="100" dirty="0" smtClean="0">
                <a:latin typeface="Times New Roman" pitchFamily="18" charset="0"/>
                <a:ea typeface="Calibri Light" panose="020F0302020204030204" pitchFamily="34" charset="0"/>
                <a:cs typeface="Times New Roman" pitchFamily="18" charset="0"/>
              </a:rPr>
              <a:t> </a:t>
            </a:r>
            <a:r>
              <a:rPr lang="vi-VN" sz="1550" kern="100" dirty="0">
                <a:latin typeface="Times New Roman" pitchFamily="18" charset="0"/>
                <a:ea typeface="Calibri Light" panose="020F0302020204030204" pitchFamily="34" charset="0"/>
                <a:cs typeface="Times New Roman" pitchFamily="18" charset="0"/>
              </a:rPr>
              <a:t>Các đơn vị báo cáo sử dụng </a:t>
            </a:r>
            <a:endParaRPr lang="en-US" sz="1550" kern="100" dirty="0">
              <a:latin typeface="Times New Roman" pitchFamily="18" charset="0"/>
              <a:ea typeface="Calibri Light" panose="020F0302020204030204" pitchFamily="34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vi-VN" sz="1550" kern="100" dirty="0">
                <a:latin typeface="Times New Roman" pitchFamily="18" charset="0"/>
                <a:ea typeface="Calibri Light" panose="020F0302020204030204" pitchFamily="34" charset="0"/>
                <a:cs typeface="Times New Roman" pitchFamily="18" charset="0"/>
              </a:rPr>
              <a:t>các mẫu báo cáo được lưu tự động </a:t>
            </a:r>
            <a:endParaRPr lang="en-US" sz="1550" kern="100" dirty="0">
              <a:latin typeface="Times New Roman" pitchFamily="18" charset="0"/>
              <a:ea typeface="Calibri Light" panose="020F0302020204030204" pitchFamily="34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vi-VN" sz="1550" kern="100" dirty="0">
                <a:latin typeface="Times New Roman" pitchFamily="18" charset="0"/>
                <a:ea typeface="Calibri Light" panose="020F0302020204030204" pitchFamily="34" charset="0"/>
                <a:cs typeface="Times New Roman" pitchFamily="18" charset="0"/>
              </a:rPr>
              <a:t>trên UDSS và Portal để lập và gửi</a:t>
            </a:r>
            <a:endParaRPr lang="en-US" sz="1550" kern="100" dirty="0">
              <a:latin typeface="Times New Roman" pitchFamily="18" charset="0"/>
              <a:ea typeface="Calibri Light" panose="020F0302020204030204" pitchFamily="34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vi-VN" sz="1550" kern="100" dirty="0">
                <a:latin typeface="Times New Roman" pitchFamily="18" charset="0"/>
                <a:ea typeface="Calibri Light" panose="020F0302020204030204" pitchFamily="34" charset="0"/>
                <a:cs typeface="Times New Roman" pitchFamily="18" charset="0"/>
              </a:rPr>
              <a:t> báo cáo.</a:t>
            </a:r>
            <a:endParaRPr lang="en-US" sz="1550" kern="100" dirty="0">
              <a:latin typeface="Times New Roman" pitchFamily="18" charset="0"/>
              <a:ea typeface="Calibri Light" panose="020F0302020204030204" pitchFamily="34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en-US" sz="1550" kern="100" dirty="0" smtClean="0">
                <a:latin typeface="Times New Roman" pitchFamily="18" charset="0"/>
                <a:ea typeface="Calibri Light" panose="020F0302020204030204" pitchFamily="34" charset="0"/>
                <a:cs typeface="Times New Roman" pitchFamily="18" charset="0"/>
              </a:rPr>
              <a:t>3) </a:t>
            </a:r>
            <a:r>
              <a:rPr lang="vi-VN" sz="1550" kern="100" dirty="0" smtClean="0">
                <a:latin typeface="Times New Roman" pitchFamily="18" charset="0"/>
                <a:ea typeface="Calibri Light" panose="020F0302020204030204" pitchFamily="34" charset="0"/>
                <a:cs typeface="Times New Roman" pitchFamily="18" charset="0"/>
              </a:rPr>
              <a:t>Các </a:t>
            </a:r>
            <a:r>
              <a:rPr lang="vi-VN" sz="1550" kern="100" dirty="0">
                <a:latin typeface="Times New Roman" pitchFamily="18" charset="0"/>
                <a:ea typeface="Calibri Light" panose="020F0302020204030204" pitchFamily="34" charset="0"/>
                <a:cs typeface="Times New Roman" pitchFamily="18" charset="0"/>
              </a:rPr>
              <a:t>báo cáo được thu thập </a:t>
            </a:r>
            <a:endParaRPr lang="en-US" sz="1550" kern="100" dirty="0">
              <a:latin typeface="Times New Roman" pitchFamily="18" charset="0"/>
              <a:ea typeface="Calibri Light" panose="020F0302020204030204" pitchFamily="34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vi-VN" sz="1550" kern="100" dirty="0">
                <a:latin typeface="Times New Roman" pitchFamily="18" charset="0"/>
                <a:ea typeface="Calibri Light" panose="020F0302020204030204" pitchFamily="34" charset="0"/>
                <a:cs typeface="Times New Roman" pitchFamily="18" charset="0"/>
              </a:rPr>
              <a:t>thông qua hệ thống có thể được </a:t>
            </a:r>
            <a:endParaRPr lang="en-US" sz="1550" kern="100" dirty="0">
              <a:latin typeface="Times New Roman" pitchFamily="18" charset="0"/>
              <a:ea typeface="Calibri Light" panose="020F0302020204030204" pitchFamily="34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vi-VN" sz="1550" kern="100" dirty="0">
                <a:latin typeface="Times New Roman" pitchFamily="18" charset="0"/>
                <a:ea typeface="Calibri Light" panose="020F0302020204030204" pitchFamily="34" charset="0"/>
                <a:cs typeface="Times New Roman" pitchFamily="18" charset="0"/>
              </a:rPr>
              <a:t>người dùng NHNN phê duyệt, từ </a:t>
            </a:r>
            <a:endParaRPr lang="en-US" sz="1550" kern="100" dirty="0">
              <a:latin typeface="Times New Roman" pitchFamily="18" charset="0"/>
              <a:ea typeface="Calibri Light" panose="020F0302020204030204" pitchFamily="34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vi-VN" sz="1550" kern="100" dirty="0">
                <a:latin typeface="Times New Roman" pitchFamily="18" charset="0"/>
                <a:ea typeface="Calibri Light" panose="020F0302020204030204" pitchFamily="34" charset="0"/>
                <a:cs typeface="Times New Roman" pitchFamily="18" charset="0"/>
              </a:rPr>
              <a:t>chối, yêu cầu gửi lại,.. và các báo </a:t>
            </a:r>
            <a:endParaRPr lang="en-US" sz="1550" kern="100" dirty="0">
              <a:latin typeface="Times New Roman" pitchFamily="18" charset="0"/>
              <a:ea typeface="Calibri Light" panose="020F0302020204030204" pitchFamily="34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vi-VN" sz="1550" kern="100" dirty="0">
                <a:latin typeface="Times New Roman" pitchFamily="18" charset="0"/>
                <a:ea typeface="Calibri Light" panose="020F0302020204030204" pitchFamily="34" charset="0"/>
                <a:cs typeface="Times New Roman" pitchFamily="18" charset="0"/>
              </a:rPr>
              <a:t>cáo được thu thập sẽ được lưu trên DB nội bộ của NHNN</a:t>
            </a:r>
            <a:endParaRPr lang="en-US" altLang="ko-KR" sz="1550" kern="100" dirty="0">
              <a:latin typeface="Times New Roman" pitchFamily="18" charset="0"/>
              <a:ea typeface="Calibri Light" panose="020F0302020204030204" pitchFamily="34" charset="0"/>
              <a:cs typeface="Times New Roman" pitchFamily="18" charset="0"/>
            </a:endParaRPr>
          </a:p>
        </p:txBody>
      </p:sp>
      <p:sp>
        <p:nvSpPr>
          <p:cNvPr id="73" name="TextBox 34"/>
          <p:cNvSpPr txBox="1">
            <a:spLocks noChangeArrowheads="1"/>
          </p:cNvSpPr>
          <p:nvPr/>
        </p:nvSpPr>
        <p:spPr bwMode="auto">
          <a:xfrm>
            <a:off x="272480" y="233583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spcBef>
                <a:spcPct val="20000"/>
              </a:spcBef>
            </a:pP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1. 2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(Data Submission System)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97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3.2.5 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External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NHNN (người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chối</a:t>
            </a:r>
            <a:endParaRPr lang="en-US" altLang="ko-KR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04" y="1640989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231576" y="5322137"/>
            <a:ext cx="99322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  <a:p>
            <a:pPr marL="819150" indent="-285750">
              <a:buFont typeface="Wingdings" panose="05000000000000000000" pitchFamily="2" charset="2"/>
              <a:buChar char="Ø"/>
            </a:pPr>
            <a:r>
              <a:rPr lang="en-US" altLang="ko-KR"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Chức năng từ chối báo cáo gửi từ người lập báo cáo.</a:t>
            </a:r>
          </a:p>
        </p:txBody>
      </p:sp>
      <p:pic>
        <p:nvPicPr>
          <p:cNvPr id="29698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63" y="866849"/>
            <a:ext cx="9871037" cy="445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069275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3.2.5 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External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NHNN (người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endParaRPr lang="en-US" altLang="ko-KR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04" y="1640989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231576" y="5322137"/>
            <a:ext cx="99322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  <a:p>
            <a:pPr marL="819150" indent="-285750">
              <a:buFont typeface="Wingdings" panose="05000000000000000000" pitchFamily="2" charset="2"/>
              <a:buChar char="Ø"/>
            </a:pPr>
            <a:r>
              <a:rPr lang="en-US" altLang="ko-KR"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Ký chữ ký điện tử trước khi gửi tới NHNN</a:t>
            </a:r>
            <a:r>
              <a:rPr lang="en-US" altLang="ko-KR">
                <a:solidFill>
                  <a:schemeClr val="tx2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.</a:t>
            </a:r>
          </a:p>
        </p:txBody>
      </p:sp>
      <p:pic>
        <p:nvPicPr>
          <p:cNvPr id="17410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6" y="755058"/>
            <a:ext cx="9832900" cy="4492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731416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3.2.6 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External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04" y="1640989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231576" y="5374322"/>
            <a:ext cx="9871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  <a:p>
            <a:pPr marL="819150" indent="-285750">
              <a:buFont typeface="Wingdings" panose="05000000000000000000" pitchFamily="2" charset="2"/>
              <a:buChar char="Ø"/>
            </a:pPr>
            <a:r>
              <a:rPr lang="en-US" altLang="ko-KR"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Xem lại nhật ký, tình trạng nộp, báo cáo của đơn vị tới NHNN</a:t>
            </a:r>
            <a:r>
              <a:rPr lang="en-US" altLang="ko-KR">
                <a:solidFill>
                  <a:schemeClr val="tx2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.</a:t>
            </a:r>
          </a:p>
        </p:txBody>
      </p:sp>
      <p:pic>
        <p:nvPicPr>
          <p:cNvPr id="15362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7514"/>
            <a:ext cx="9906000" cy="4879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554033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3.2.7 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External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04" y="1640989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231576" y="5374322"/>
            <a:ext cx="9871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  <a:p>
            <a:pPr marL="819150" indent="-285750">
              <a:buFont typeface="Wingdings" panose="05000000000000000000" pitchFamily="2" charset="2"/>
              <a:buChar char="Ø"/>
            </a:pPr>
            <a:r>
              <a:rPr lang="en-US" altLang="ko-KR"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Chức năng cho phép xem tình trạng câu hỏi gửi tới NHNN, tạo mới câu hỏi</a:t>
            </a:r>
            <a:r>
              <a:rPr lang="en-US" altLang="ko-KR">
                <a:solidFill>
                  <a:schemeClr val="tx2"/>
                </a:solidFill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99026"/>
            <a:ext cx="9905999" cy="48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1702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3.2.7 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External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ko-KR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04" y="1640989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231576" y="5374322"/>
            <a:ext cx="9871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  <a:p>
            <a:pPr marL="819150" indent="-285750">
              <a:buFont typeface="Wingdings" panose="05000000000000000000" pitchFamily="2" charset="2"/>
              <a:buChar char="Ø"/>
            </a:pPr>
            <a:r>
              <a:rPr lang="en-US" altLang="ko-KR"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Chức năng cho phép người dùng đơn vị báo cáo tạo mới câu hỏi gửi tới NHNN.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1259" y="761585"/>
            <a:ext cx="6798085" cy="4612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71340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3.2.9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External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nộp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endParaRPr lang="en-US" altLang="ko-KR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04" y="1640989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231576" y="5374322"/>
            <a:ext cx="9871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  <a:p>
            <a:pPr marL="819150" indent="-285750">
              <a:buFont typeface="Wingdings" panose="05000000000000000000" pitchFamily="2" charset="2"/>
              <a:buChar char="Ø"/>
            </a:pPr>
            <a:r>
              <a:rPr lang="en-US" altLang="ko-KR"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Chức năng xem những yêu cầu nộp báo cáo, yêu cầu phản hồi lỗi từ NHNN.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209" y="755058"/>
            <a:ext cx="9908209" cy="4797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1268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3.2.9 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External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nộp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/ Chi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endParaRPr lang="en-US" altLang="ko-KR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04" y="1640989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231576" y="5497696"/>
            <a:ext cx="9871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  <a:p>
            <a:pPr marL="819150" indent="-285750">
              <a:buFont typeface="Wingdings" panose="05000000000000000000" pitchFamily="2" charset="2"/>
              <a:buChar char="Ø"/>
            </a:pPr>
            <a:r>
              <a:rPr lang="en-US" altLang="ko-KR"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Chức năng xem chi tiết yêu cầu nộp báo cáo, phản hồi lỗi từ NHNN.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209" y="701624"/>
            <a:ext cx="9871848" cy="49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28548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3.2.10 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External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endParaRPr lang="en-US" altLang="ko-KR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04" y="1640989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231576" y="5497696"/>
            <a:ext cx="9871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  <a:p>
            <a:pPr marL="819150" indent="-285750">
              <a:buFont typeface="Wingdings" panose="05000000000000000000" pitchFamily="2" charset="2"/>
              <a:buChar char="Ø"/>
            </a:pPr>
            <a:r>
              <a:rPr lang="en-US" altLang="ko-KR"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Chức năng xem thông tin thay đổi biểu mẫu từ NHNN.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209" y="701624"/>
            <a:ext cx="9871848" cy="49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72196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3.2.10 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External /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/  Chi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endParaRPr lang="en-US" altLang="ko-KR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04" y="1640989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231576" y="5497696"/>
            <a:ext cx="9871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/>
            <a:endParaRPr lang="en-US" altLang="ko-KR">
              <a:solidFill>
                <a:schemeClr val="tx2"/>
              </a:solidFill>
              <a:latin typeface="Times New Roman" pitchFamily="18" charset="0"/>
              <a:ea typeface="Gill Sans" charset="0"/>
              <a:cs typeface="Times New Roman" pitchFamily="18" charset="0"/>
              <a:sym typeface="Gill Sans" charset="0"/>
            </a:endParaRPr>
          </a:p>
          <a:p>
            <a:pPr marL="819150" indent="-285750">
              <a:buFont typeface="Wingdings" panose="05000000000000000000" pitchFamily="2" charset="2"/>
              <a:buChar char="Ø"/>
            </a:pPr>
            <a:r>
              <a:rPr lang="en-US" altLang="ko-KR">
                <a:latin typeface="Times New Roman" pitchFamily="18" charset="0"/>
                <a:ea typeface="Gill Sans" charset="0"/>
                <a:cs typeface="Times New Roman" pitchFamily="18" charset="0"/>
                <a:sym typeface="Gill Sans" charset="0"/>
              </a:rPr>
              <a:t>Xem chi tiết thông tin thay đổi biểu mẫu từ NHNN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091" y="761584"/>
            <a:ext cx="7723809" cy="48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55812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(UDSS)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Content Placeholder 9"/>
          <p:cNvSpPr txBox="1">
            <a:spLocks/>
          </p:cNvSpPr>
          <p:nvPr/>
        </p:nvSpPr>
        <p:spPr bwMode="auto">
          <a:xfrm>
            <a:off x="952500" y="1000125"/>
            <a:ext cx="7772400" cy="3508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514350" indent="-51435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ko-K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spcBef>
                <a:spcPct val="20000"/>
              </a:spcBef>
            </a:pPr>
            <a:r>
              <a:rPr lang="en-US" altLang="ko-KR" sz="2800" dirty="0" smtClean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4.1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.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Giới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thiệu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về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quy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trình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nghiệp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vụ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và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UDSS.</a:t>
            </a:r>
          </a:p>
          <a:p>
            <a:pPr marL="0" indent="0">
              <a:spcBef>
                <a:spcPct val="20000"/>
              </a:spcBef>
            </a:pPr>
            <a:r>
              <a:rPr lang="en-US" altLang="ko-KR" sz="2800" dirty="0" smtClean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4.2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.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Gửi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báo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cáo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bằng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phương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thức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Nhập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trực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tiếp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.</a:t>
            </a:r>
          </a:p>
          <a:p>
            <a:pPr marL="0" indent="0">
              <a:spcBef>
                <a:spcPct val="20000"/>
              </a:spcBef>
            </a:pPr>
            <a:r>
              <a:rPr lang="en-US" altLang="ko-KR" sz="2800" dirty="0" smtClean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4.3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.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Lập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và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gửi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báo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cáo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file Excel.</a:t>
            </a:r>
          </a:p>
          <a:p>
            <a:pPr marL="0" indent="0">
              <a:spcBef>
                <a:spcPct val="20000"/>
              </a:spcBef>
            </a:pPr>
            <a:r>
              <a:rPr lang="en-US" altLang="ko-KR" sz="2800" dirty="0" smtClean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4.4. 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Các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chức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năng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8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khác</a:t>
            </a:r>
            <a:r>
              <a:rPr lang="en-US" altLang="ko-KR" sz="28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216049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386" descr="MCj04339410000[1]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679567" y="3777799"/>
            <a:ext cx="744322" cy="731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http://kitaschwimmen.de/wp-content/uploads/2014/03/Menschen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1082" y="1007864"/>
            <a:ext cx="609244" cy="569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그룹 8"/>
          <p:cNvGrpSpPr/>
          <p:nvPr/>
        </p:nvGrpSpPr>
        <p:grpSpPr>
          <a:xfrm>
            <a:off x="372641" y="1625628"/>
            <a:ext cx="2076782" cy="726309"/>
            <a:chOff x="1175440" y="2372265"/>
            <a:chExt cx="776377" cy="776377"/>
          </a:xfrm>
        </p:grpSpPr>
        <p:sp>
          <p:nvSpPr>
            <p:cNvPr id="10" name="모서리가 둥근 직사각형 9"/>
            <p:cNvSpPr/>
            <p:nvPr/>
          </p:nvSpPr>
          <p:spPr>
            <a:xfrm>
              <a:off x="1175440" y="2372265"/>
              <a:ext cx="776377" cy="776377"/>
            </a:xfrm>
            <a:prstGeom prst="roundRect">
              <a:avLst/>
            </a:prstGeom>
            <a:ln w="76200"/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280232" y="2562040"/>
              <a:ext cx="569344" cy="431323"/>
            </a:xfrm>
            <a:prstGeom prst="rect">
              <a:avLst/>
            </a:prstGeom>
          </p:spPr>
          <p:txBody>
            <a:bodyPr wrap="none" rtlCol="0" anchor="ctr">
              <a:normAutofit/>
            </a:bodyPr>
            <a:lstStyle/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400" b="1">
                  <a:solidFill>
                    <a:prstClr val="black"/>
                  </a:solidFill>
                  <a:cs typeface="Times New Roman" panose="02020603050405020304" pitchFamily="18" charset="0"/>
                </a:rPr>
                <a:t>Gửi tới người</a:t>
              </a:r>
            </a:p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400" b="1">
                  <a:solidFill>
                    <a:prstClr val="black"/>
                  </a:solidFill>
                  <a:cs typeface="Times New Roman" panose="02020603050405020304" pitchFamily="18" charset="0"/>
                </a:rPr>
                <a:t> phê duyệt mức đơn vị</a:t>
              </a:r>
              <a:endParaRPr lang="ko-KR" altLang="en-US" sz="1400" b="1" dirty="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4553533" y="1625628"/>
            <a:ext cx="1168048" cy="674485"/>
            <a:chOff x="1175440" y="2372265"/>
            <a:chExt cx="776377" cy="776377"/>
          </a:xfrm>
        </p:grpSpPr>
        <p:sp>
          <p:nvSpPr>
            <p:cNvPr id="13" name="모서리가 둥근 직사각형 12"/>
            <p:cNvSpPr/>
            <p:nvPr/>
          </p:nvSpPr>
          <p:spPr>
            <a:xfrm>
              <a:off x="1175440" y="2372265"/>
              <a:ext cx="776377" cy="776377"/>
            </a:xfrm>
            <a:prstGeom prst="roundRect">
              <a:avLst/>
            </a:prstGeom>
            <a:ln w="76200">
              <a:solidFill>
                <a:schemeClr val="accent1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280232" y="2562040"/>
              <a:ext cx="569344" cy="431323"/>
            </a:xfrm>
            <a:prstGeom prst="rect">
              <a:avLst/>
            </a:prstGeom>
          </p:spPr>
          <p:txBody>
            <a:bodyPr wrap="none" rtlCol="0" anchor="ctr">
              <a:normAutofit/>
            </a:bodyPr>
            <a:lstStyle/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400" b="1">
                  <a:solidFill>
                    <a:prstClr val="black"/>
                  </a:solidFill>
                  <a:cs typeface="Times New Roman" panose="02020603050405020304" pitchFamily="18" charset="0"/>
                </a:rPr>
                <a:t>Gửi tới NHNN</a:t>
              </a:r>
              <a:endParaRPr lang="ko-KR" altLang="en-US" sz="1400" b="1" dirty="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그룹 14"/>
          <p:cNvGrpSpPr/>
          <p:nvPr/>
        </p:nvGrpSpPr>
        <p:grpSpPr>
          <a:xfrm>
            <a:off x="4511846" y="4471109"/>
            <a:ext cx="1168048" cy="674485"/>
            <a:chOff x="1175440" y="2372265"/>
            <a:chExt cx="776377" cy="776377"/>
          </a:xfrm>
        </p:grpSpPr>
        <p:sp>
          <p:nvSpPr>
            <p:cNvPr id="16" name="모서리가 둥근 직사각형 15"/>
            <p:cNvSpPr/>
            <p:nvPr/>
          </p:nvSpPr>
          <p:spPr>
            <a:xfrm>
              <a:off x="1175440" y="2372265"/>
              <a:ext cx="776377" cy="776377"/>
            </a:xfrm>
            <a:prstGeom prst="roundRect">
              <a:avLst/>
            </a:prstGeom>
            <a:ln w="76200">
              <a:solidFill>
                <a:schemeClr val="accent4"/>
              </a:solidFill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280232" y="2562040"/>
              <a:ext cx="569344" cy="431323"/>
            </a:xfrm>
            <a:prstGeom prst="rect">
              <a:avLst/>
            </a:prstGeom>
          </p:spPr>
          <p:txBody>
            <a:bodyPr wrap="none" rtlCol="0" anchor="ctr">
              <a:normAutofit/>
            </a:bodyPr>
            <a:lstStyle/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400" b="1">
                  <a:solidFill>
                    <a:prstClr val="black"/>
                  </a:solidFill>
                  <a:cs typeface="Times New Roman" panose="02020603050405020304" pitchFamily="18" charset="0"/>
                </a:rPr>
                <a:t>Phê duyệt</a:t>
              </a:r>
              <a:endParaRPr lang="ko-KR" altLang="en-US" sz="1400" b="1" dirty="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</p:grpSp>
      <p:pic>
        <p:nvPicPr>
          <p:cNvPr id="18" name="Picture 2" descr="http://cfile10.uf.tistory.com/image/1338853B4EF3328E14CCA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05853" y="1007864"/>
            <a:ext cx="568652" cy="568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직선 화살표 연결선 18"/>
          <p:cNvCxnSpPr/>
          <p:nvPr/>
        </p:nvCxnSpPr>
        <p:spPr>
          <a:xfrm>
            <a:off x="2698113" y="1962872"/>
            <a:ext cx="1676392" cy="149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직선 화살표 연결선 19"/>
          <p:cNvCxnSpPr/>
          <p:nvPr/>
        </p:nvCxnSpPr>
        <p:spPr>
          <a:xfrm>
            <a:off x="5058438" y="2523516"/>
            <a:ext cx="0" cy="1457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230850" y="1270143"/>
            <a:ext cx="1269098" cy="325703"/>
          </a:xfrm>
          <a:prstGeom prst="rect">
            <a:avLst/>
          </a:prstGeom>
        </p:spPr>
        <p:txBody>
          <a:bodyPr wrap="none" rtlCol="0">
            <a:normAutofit/>
          </a:bodyPr>
          <a:lstStyle/>
          <a:p>
            <a:pPr>
              <a:lnSpc>
                <a:spcPct val="95000"/>
              </a:lnSpc>
              <a:spcAft>
                <a:spcPts val="1000"/>
              </a:spcAft>
            </a:pPr>
            <a:r>
              <a:rPr lang="en-US" altLang="ko-KR" sz="1100">
                <a:solidFill>
                  <a:prstClr val="black"/>
                </a:solidFill>
                <a:cs typeface="Times New Roman" panose="02020603050405020304" pitchFamily="18" charset="0"/>
              </a:rPr>
              <a:t>Người lập báo cáo</a:t>
            </a:r>
            <a:endParaRPr lang="ko-KR" altLang="en-US" sz="1100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23889" y="1270143"/>
            <a:ext cx="1269098" cy="325703"/>
          </a:xfrm>
          <a:prstGeom prst="rect">
            <a:avLst/>
          </a:prstGeom>
        </p:spPr>
        <p:txBody>
          <a:bodyPr wrap="none" rtlCol="0">
            <a:normAutofit/>
          </a:bodyPr>
          <a:lstStyle/>
          <a:p>
            <a:pPr>
              <a:lnSpc>
                <a:spcPct val="95000"/>
              </a:lnSpc>
              <a:spcAft>
                <a:spcPts val="1000"/>
              </a:spcAft>
            </a:pPr>
            <a:r>
              <a:rPr lang="en-US" altLang="ko-KR" sz="1100" dirty="0" err="1">
                <a:solidFill>
                  <a:prstClr val="black"/>
                </a:solidFill>
                <a:cs typeface="Times New Roman" panose="02020603050405020304" pitchFamily="18" charset="0"/>
              </a:rPr>
              <a:t>Người</a:t>
            </a:r>
            <a:r>
              <a:rPr lang="en-US" altLang="ko-KR" sz="1100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altLang="ko-KR" sz="1100" dirty="0" err="1">
                <a:solidFill>
                  <a:prstClr val="black"/>
                </a:solidFill>
                <a:cs typeface="Times New Roman" panose="02020603050405020304" pitchFamily="18" charset="0"/>
              </a:rPr>
              <a:t>duyệt</a:t>
            </a:r>
            <a:r>
              <a:rPr lang="en-US" altLang="ko-KR" sz="1100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altLang="ko-KR" sz="1100" dirty="0" err="1">
                <a:solidFill>
                  <a:prstClr val="black"/>
                </a:solidFill>
                <a:cs typeface="Times New Roman" panose="02020603050405020304" pitchFamily="18" charset="0"/>
              </a:rPr>
              <a:t>mức</a:t>
            </a:r>
            <a:r>
              <a:rPr lang="en-US" altLang="ko-KR" sz="1100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altLang="ko-KR" sz="1100" dirty="0" err="1">
                <a:solidFill>
                  <a:prstClr val="black"/>
                </a:solidFill>
                <a:cs typeface="Times New Roman" panose="02020603050405020304" pitchFamily="18" charset="0"/>
              </a:rPr>
              <a:t>đơn</a:t>
            </a:r>
            <a:r>
              <a:rPr lang="en-US" altLang="ko-KR" sz="1100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altLang="ko-KR" sz="1100" dirty="0" err="1">
                <a:solidFill>
                  <a:prstClr val="black"/>
                </a:solidFill>
                <a:cs typeface="Times New Roman" panose="02020603050405020304" pitchFamily="18" charset="0"/>
              </a:rPr>
              <a:t>vị</a:t>
            </a:r>
            <a:endParaRPr lang="ko-KR" altLang="en-US" sz="1100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55094" y="4115624"/>
            <a:ext cx="1269098" cy="325703"/>
          </a:xfrm>
          <a:prstGeom prst="rect">
            <a:avLst/>
          </a:prstGeom>
        </p:spPr>
        <p:txBody>
          <a:bodyPr wrap="none" rtlCol="0">
            <a:normAutofit/>
          </a:bodyPr>
          <a:lstStyle/>
          <a:p>
            <a:pPr>
              <a:lnSpc>
                <a:spcPct val="95000"/>
              </a:lnSpc>
              <a:spcAft>
                <a:spcPts val="1000"/>
              </a:spcAft>
            </a:pPr>
            <a:r>
              <a:rPr lang="en-US" altLang="ko-KR" sz="1100">
                <a:solidFill>
                  <a:prstClr val="black"/>
                </a:solidFill>
                <a:cs typeface="Times New Roman" panose="02020603050405020304" pitchFamily="18" charset="0"/>
              </a:rPr>
              <a:t>Người dùng NHNN</a:t>
            </a:r>
            <a:endParaRPr lang="ko-KR" altLang="en-US" sz="1100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24" name="표 23"/>
          <p:cNvGraphicFramePr>
            <a:graphicFrameLocks noGrp="1"/>
          </p:cNvGraphicFramePr>
          <p:nvPr>
            <p:extLst/>
          </p:nvPr>
        </p:nvGraphicFramePr>
        <p:xfrm>
          <a:off x="6232921" y="881387"/>
          <a:ext cx="3510802" cy="166116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0594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513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413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u="none" dirty="0" err="1"/>
                        <a:t>Người</a:t>
                      </a:r>
                      <a:r>
                        <a:rPr lang="en-US" altLang="ko-KR" sz="1100" u="none" baseline="0" dirty="0"/>
                        <a:t> </a:t>
                      </a:r>
                      <a:r>
                        <a:rPr lang="en-US" altLang="ko-KR" sz="1100" u="none" baseline="0" dirty="0" err="1"/>
                        <a:t>dùng</a:t>
                      </a:r>
                      <a:endParaRPr lang="ko-KR" altLang="en-US" sz="11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u="none"/>
                        <a:t>Giải</a:t>
                      </a:r>
                      <a:r>
                        <a:rPr lang="en-US" altLang="ko-KR" sz="1100" u="none" baseline="0"/>
                        <a:t> thích</a:t>
                      </a:r>
                      <a:endParaRPr lang="en-US" altLang="ko-KR" sz="1100" u="non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u="none" dirty="0" err="1"/>
                        <a:t>Người</a:t>
                      </a:r>
                      <a:r>
                        <a:rPr lang="en-US" altLang="ko-KR" sz="1100" u="none" baseline="0" dirty="0"/>
                        <a:t> </a:t>
                      </a:r>
                      <a:r>
                        <a:rPr lang="en-US" altLang="ko-KR" sz="1100" u="none" baseline="0" dirty="0" err="1"/>
                        <a:t>lập</a:t>
                      </a:r>
                      <a:r>
                        <a:rPr lang="en-US" altLang="ko-KR" sz="1100" u="none" baseline="0" dirty="0"/>
                        <a:t> </a:t>
                      </a:r>
                      <a:r>
                        <a:rPr lang="en-US" altLang="ko-KR" sz="1100" u="none" baseline="0" dirty="0" err="1"/>
                        <a:t>báo</a:t>
                      </a:r>
                      <a:r>
                        <a:rPr lang="en-US" altLang="ko-KR" sz="1100" u="none" baseline="0" dirty="0"/>
                        <a:t> </a:t>
                      </a:r>
                      <a:r>
                        <a:rPr lang="en-US" altLang="ko-KR" sz="1100" u="none" baseline="0" dirty="0" err="1"/>
                        <a:t>cáo</a:t>
                      </a:r>
                      <a:endParaRPr lang="en-US" altLang="ko-KR" sz="11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u="none" dirty="0" err="1"/>
                        <a:t>Là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người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tạo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ra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báo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cáo</a:t>
                      </a:r>
                      <a:endParaRPr lang="ko-KR" altLang="en-US" sz="1000" u="non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u="none"/>
                        <a:t>Người duyệt</a:t>
                      </a:r>
                      <a:r>
                        <a:rPr lang="en-US" altLang="ko-KR" sz="1100" u="none" baseline="0"/>
                        <a:t> mức đơn vị</a:t>
                      </a:r>
                      <a:endParaRPr lang="ko-KR" altLang="en-US" sz="11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u="none" baseline="0"/>
                        <a:t>Là người kiểm tra báo cáo nhận được từ người lập báo cáo.</a:t>
                      </a:r>
                      <a:endParaRPr lang="ko-KR" altLang="en-US" sz="1000" u="non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u="none"/>
                        <a:t>Người</a:t>
                      </a:r>
                      <a:r>
                        <a:rPr lang="en-US" altLang="ko-KR" sz="1100" u="none" baseline="0"/>
                        <a:t> dùng NHNN</a:t>
                      </a:r>
                      <a:endParaRPr lang="ko-KR" altLang="en-US" sz="11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u="none" baseline="0" dirty="0" err="1"/>
                        <a:t>Là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người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kiểm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tra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báo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cáo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và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nhận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báo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cáo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cuối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cùng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từ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người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duyệt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mức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đơn</a:t>
                      </a:r>
                      <a:r>
                        <a:rPr lang="en-US" altLang="ko-KR" sz="1000" u="none" baseline="0" dirty="0"/>
                        <a:t> </a:t>
                      </a:r>
                      <a:r>
                        <a:rPr lang="en-US" altLang="ko-KR" sz="1000" u="none" baseline="0" dirty="0" err="1"/>
                        <a:t>vị</a:t>
                      </a:r>
                      <a:r>
                        <a:rPr lang="en-US" altLang="ko-KR" sz="1000" u="none" baseline="0" dirty="0"/>
                        <a:t>.</a:t>
                      </a:r>
                      <a:endParaRPr lang="ko-KR" altLang="en-US" sz="1000" u="non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pSp>
        <p:nvGrpSpPr>
          <p:cNvPr id="25" name="그룹 24"/>
          <p:cNvGrpSpPr/>
          <p:nvPr/>
        </p:nvGrpSpPr>
        <p:grpSpPr>
          <a:xfrm>
            <a:off x="372641" y="2686469"/>
            <a:ext cx="776377" cy="776377"/>
            <a:chOff x="1175440" y="2372265"/>
            <a:chExt cx="776377" cy="776377"/>
          </a:xfrm>
        </p:grpSpPr>
        <p:sp>
          <p:nvSpPr>
            <p:cNvPr id="26" name="타원 25"/>
            <p:cNvSpPr/>
            <p:nvPr/>
          </p:nvSpPr>
          <p:spPr>
            <a:xfrm>
              <a:off x="1175440" y="2372265"/>
              <a:ext cx="776377" cy="776377"/>
            </a:xfrm>
            <a:prstGeom prst="ellipse">
              <a:avLst/>
            </a:prstGeom>
            <a:ln w="76200"/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80232" y="2562040"/>
              <a:ext cx="569344" cy="431323"/>
            </a:xfrm>
            <a:prstGeom prst="rect">
              <a:avLst/>
            </a:prstGeom>
          </p:spPr>
          <p:txBody>
            <a:bodyPr wrap="none" rtlCol="0" anchor="ctr">
              <a:normAutofit/>
            </a:bodyPr>
            <a:lstStyle/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>
                  <a:solidFill>
                    <a:prstClr val="black"/>
                  </a:solidFill>
                  <a:cs typeface="Times New Roman" panose="02020603050405020304" pitchFamily="18" charset="0"/>
                </a:rPr>
                <a:t>Chọn báo</a:t>
              </a:r>
            </a:p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>
                  <a:solidFill>
                    <a:prstClr val="black"/>
                  </a:solidFill>
                  <a:cs typeface="Times New Roman" panose="02020603050405020304" pitchFamily="18" charset="0"/>
                </a:rPr>
                <a:t> cáo</a:t>
              </a:r>
              <a:endParaRPr lang="ko-KR" altLang="en-US" sz="1100" b="1" dirty="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그룹 27"/>
          <p:cNvGrpSpPr/>
          <p:nvPr/>
        </p:nvGrpSpPr>
        <p:grpSpPr>
          <a:xfrm>
            <a:off x="1508405" y="2686469"/>
            <a:ext cx="776377" cy="776377"/>
            <a:chOff x="1175440" y="2372265"/>
            <a:chExt cx="776377" cy="776377"/>
          </a:xfrm>
        </p:grpSpPr>
        <p:sp>
          <p:nvSpPr>
            <p:cNvPr id="29" name="타원 28"/>
            <p:cNvSpPr/>
            <p:nvPr/>
          </p:nvSpPr>
          <p:spPr>
            <a:xfrm>
              <a:off x="1175440" y="2372265"/>
              <a:ext cx="776377" cy="776377"/>
            </a:xfrm>
            <a:prstGeom prst="ellipse">
              <a:avLst/>
            </a:prstGeom>
            <a:ln w="76200"/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280232" y="2562040"/>
              <a:ext cx="569344" cy="431323"/>
            </a:xfrm>
            <a:prstGeom prst="rect">
              <a:avLst/>
            </a:prstGeom>
          </p:spPr>
          <p:txBody>
            <a:bodyPr wrap="none" rtlCol="0" anchor="ctr">
              <a:normAutofit/>
            </a:bodyPr>
            <a:lstStyle/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>
                  <a:solidFill>
                    <a:prstClr val="black"/>
                  </a:solidFill>
                  <a:cs typeface="Times New Roman" panose="02020603050405020304" pitchFamily="18" charset="0"/>
                </a:rPr>
                <a:t>Nhập </a:t>
              </a:r>
            </a:p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>
                  <a:solidFill>
                    <a:prstClr val="black"/>
                  </a:solidFill>
                  <a:cs typeface="Times New Roman" panose="02020603050405020304" pitchFamily="18" charset="0"/>
                </a:rPr>
                <a:t>dữ liệu</a:t>
              </a:r>
              <a:endParaRPr lang="ko-KR" altLang="en-US" sz="1100" b="1" dirty="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그룹 30"/>
          <p:cNvGrpSpPr/>
          <p:nvPr/>
        </p:nvGrpSpPr>
        <p:grpSpPr>
          <a:xfrm>
            <a:off x="2647096" y="2686469"/>
            <a:ext cx="776377" cy="776377"/>
            <a:chOff x="1175440" y="2372265"/>
            <a:chExt cx="776377" cy="776377"/>
          </a:xfrm>
        </p:grpSpPr>
        <p:sp>
          <p:nvSpPr>
            <p:cNvPr id="32" name="타원 31"/>
            <p:cNvSpPr/>
            <p:nvPr/>
          </p:nvSpPr>
          <p:spPr>
            <a:xfrm>
              <a:off x="1175440" y="2372265"/>
              <a:ext cx="776377" cy="776377"/>
            </a:xfrm>
            <a:prstGeom prst="ellipse">
              <a:avLst/>
            </a:prstGeom>
            <a:ln w="76200"/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280232" y="2562040"/>
              <a:ext cx="569344" cy="431323"/>
            </a:xfrm>
            <a:prstGeom prst="rect">
              <a:avLst/>
            </a:prstGeom>
          </p:spPr>
          <p:txBody>
            <a:bodyPr wrap="none" rtlCol="0" anchor="ctr">
              <a:normAutofit/>
            </a:bodyPr>
            <a:lstStyle/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>
                  <a:solidFill>
                    <a:prstClr val="black"/>
                  </a:solidFill>
                  <a:cs typeface="Times New Roman" panose="02020603050405020304" pitchFamily="18" charset="0"/>
                </a:rPr>
                <a:t>Kiểm tra </a:t>
              </a:r>
            </a:p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>
                  <a:solidFill>
                    <a:prstClr val="black"/>
                  </a:solidFill>
                  <a:cs typeface="Times New Roman" panose="02020603050405020304" pitchFamily="18" charset="0"/>
                </a:rPr>
                <a:t>dữ liệu</a:t>
              </a:r>
              <a:endParaRPr lang="ko-KR" altLang="en-US" sz="1100" b="1" dirty="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</p:grpSp>
      <p:grpSp>
        <p:nvGrpSpPr>
          <p:cNvPr id="34" name="그룹 33"/>
          <p:cNvGrpSpPr/>
          <p:nvPr/>
        </p:nvGrpSpPr>
        <p:grpSpPr>
          <a:xfrm>
            <a:off x="3752557" y="2704922"/>
            <a:ext cx="958633" cy="776377"/>
            <a:chOff x="1150841" y="2390718"/>
            <a:chExt cx="958633" cy="776377"/>
          </a:xfrm>
        </p:grpSpPr>
        <p:sp>
          <p:nvSpPr>
            <p:cNvPr id="35" name="타원 34"/>
            <p:cNvSpPr/>
            <p:nvPr/>
          </p:nvSpPr>
          <p:spPr>
            <a:xfrm>
              <a:off x="1169005" y="2390718"/>
              <a:ext cx="776377" cy="776377"/>
            </a:xfrm>
            <a:prstGeom prst="ellipse">
              <a:avLst/>
            </a:prstGeom>
            <a:ln w="76200"/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150841" y="2576521"/>
              <a:ext cx="958633" cy="416842"/>
            </a:xfrm>
            <a:prstGeom prst="rect">
              <a:avLst/>
            </a:prstGeom>
          </p:spPr>
          <p:txBody>
            <a:bodyPr wrap="none" rtlCol="0" anchor="ctr">
              <a:normAutofit/>
            </a:bodyPr>
            <a:lstStyle/>
            <a:p>
              <a:pPr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>
                  <a:solidFill>
                    <a:prstClr val="black"/>
                  </a:solidFill>
                  <a:cs typeface="Times New Roman" panose="02020603050405020304" pitchFamily="18" charset="0"/>
                </a:rPr>
                <a:t>Gửi tới</a:t>
              </a:r>
            </a:p>
            <a:p>
              <a:pPr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>
                  <a:solidFill>
                    <a:prstClr val="black"/>
                  </a:solidFill>
                  <a:cs typeface="Times New Roman" panose="02020603050405020304" pitchFamily="18" charset="0"/>
                </a:rPr>
                <a:t> người duyệt mức đơn vị</a:t>
              </a:r>
              <a:endParaRPr lang="en-US" altLang="ko-KR" sz="1100" b="1" dirty="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</p:grpSp>
      <p:cxnSp>
        <p:nvCxnSpPr>
          <p:cNvPr id="37" name="직선 화살표 연결선 36"/>
          <p:cNvCxnSpPr/>
          <p:nvPr/>
        </p:nvCxnSpPr>
        <p:spPr>
          <a:xfrm>
            <a:off x="1203627" y="3068897"/>
            <a:ext cx="266568" cy="0"/>
          </a:xfrm>
          <a:prstGeom prst="straightConnector1">
            <a:avLst/>
          </a:prstGeom>
          <a:ln>
            <a:headEnd w="sm" len="sm"/>
            <a:tailEnd type="triangl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직선 화살표 연결선 37"/>
          <p:cNvCxnSpPr/>
          <p:nvPr/>
        </p:nvCxnSpPr>
        <p:spPr>
          <a:xfrm>
            <a:off x="2346024" y="3068897"/>
            <a:ext cx="266568" cy="0"/>
          </a:xfrm>
          <a:prstGeom prst="straightConnector1">
            <a:avLst/>
          </a:prstGeom>
          <a:ln>
            <a:headEnd w="sm" len="sm"/>
            <a:tailEnd type="triangl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9" name="직선 화살표 연결선 38"/>
          <p:cNvCxnSpPr/>
          <p:nvPr/>
        </p:nvCxnSpPr>
        <p:spPr>
          <a:xfrm>
            <a:off x="3488421" y="3068897"/>
            <a:ext cx="266568" cy="0"/>
          </a:xfrm>
          <a:prstGeom prst="straightConnector1">
            <a:avLst/>
          </a:prstGeom>
          <a:ln>
            <a:headEnd w="sm" len="sm"/>
            <a:tailEnd type="triangl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40" name="그룹 39"/>
          <p:cNvGrpSpPr/>
          <p:nvPr/>
        </p:nvGrpSpPr>
        <p:grpSpPr>
          <a:xfrm>
            <a:off x="5420752" y="2704922"/>
            <a:ext cx="776377" cy="776377"/>
            <a:chOff x="1175440" y="2372265"/>
            <a:chExt cx="776377" cy="776377"/>
          </a:xfrm>
        </p:grpSpPr>
        <p:sp>
          <p:nvSpPr>
            <p:cNvPr id="41" name="타원 40"/>
            <p:cNvSpPr/>
            <p:nvPr/>
          </p:nvSpPr>
          <p:spPr>
            <a:xfrm>
              <a:off x="1175440" y="2372265"/>
              <a:ext cx="776377" cy="776377"/>
            </a:xfrm>
            <a:prstGeom prst="ellipse">
              <a:avLst/>
            </a:prstGeom>
            <a:ln w="76200">
              <a:solidFill>
                <a:schemeClr val="tx2">
                  <a:lumMod val="60000"/>
                  <a:lumOff val="40000"/>
                </a:schemeClr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280232" y="2562040"/>
              <a:ext cx="569344" cy="431323"/>
            </a:xfrm>
            <a:prstGeom prst="rect">
              <a:avLst/>
            </a:prstGeom>
          </p:spPr>
          <p:txBody>
            <a:bodyPr wrap="none" rtlCol="0" anchor="ctr">
              <a:normAutofit/>
            </a:bodyPr>
            <a:lstStyle/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 dirty="0" err="1">
                  <a:solidFill>
                    <a:prstClr val="black"/>
                  </a:solidFill>
                  <a:cs typeface="Times New Roman" panose="02020603050405020304" pitchFamily="18" charset="0"/>
                </a:rPr>
                <a:t>Chọn</a:t>
              </a:r>
              <a:r>
                <a:rPr lang="en-US" altLang="ko-KR" sz="1100" b="1" dirty="0">
                  <a:solidFill>
                    <a:prstClr val="black"/>
                  </a:solidFill>
                  <a:cs typeface="Times New Roman" panose="02020603050405020304" pitchFamily="18" charset="0"/>
                </a:rPr>
                <a:t> </a:t>
              </a:r>
            </a:p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 dirty="0" err="1">
                  <a:solidFill>
                    <a:prstClr val="black"/>
                  </a:solidFill>
                  <a:cs typeface="Times New Roman" panose="02020603050405020304" pitchFamily="18" charset="0"/>
                </a:rPr>
                <a:t>báo</a:t>
              </a:r>
              <a:r>
                <a:rPr lang="en-US" altLang="ko-KR" sz="1100" b="1" dirty="0">
                  <a:solidFill>
                    <a:prstClr val="black"/>
                  </a:solidFill>
                  <a:cs typeface="Times New Roman" panose="02020603050405020304" pitchFamily="18" charset="0"/>
                </a:rPr>
                <a:t> </a:t>
              </a:r>
              <a:r>
                <a:rPr lang="en-US" altLang="ko-KR" sz="1100" b="1" dirty="0" err="1">
                  <a:solidFill>
                    <a:prstClr val="black"/>
                  </a:solidFill>
                  <a:cs typeface="Times New Roman" panose="02020603050405020304" pitchFamily="18" charset="0"/>
                </a:rPr>
                <a:t>cáo</a:t>
              </a:r>
              <a:endParaRPr lang="en-US" altLang="ko-KR" sz="1100" b="1" dirty="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</p:grpSp>
      <p:grpSp>
        <p:nvGrpSpPr>
          <p:cNvPr id="43" name="그룹 42"/>
          <p:cNvGrpSpPr/>
          <p:nvPr/>
        </p:nvGrpSpPr>
        <p:grpSpPr>
          <a:xfrm>
            <a:off x="6602571" y="2704922"/>
            <a:ext cx="776377" cy="776377"/>
            <a:chOff x="1175440" y="2372265"/>
            <a:chExt cx="776377" cy="776377"/>
          </a:xfrm>
        </p:grpSpPr>
        <p:sp>
          <p:nvSpPr>
            <p:cNvPr id="44" name="타원 43"/>
            <p:cNvSpPr/>
            <p:nvPr/>
          </p:nvSpPr>
          <p:spPr>
            <a:xfrm>
              <a:off x="1175440" y="2372265"/>
              <a:ext cx="776377" cy="776377"/>
            </a:xfrm>
            <a:prstGeom prst="ellipse">
              <a:avLst/>
            </a:prstGeom>
            <a:ln w="76200">
              <a:solidFill>
                <a:schemeClr val="tx2">
                  <a:lumMod val="60000"/>
                  <a:lumOff val="40000"/>
                </a:schemeClr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280232" y="2562040"/>
              <a:ext cx="569344" cy="431323"/>
            </a:xfrm>
            <a:prstGeom prst="rect">
              <a:avLst/>
            </a:prstGeom>
          </p:spPr>
          <p:txBody>
            <a:bodyPr wrap="none" rtlCol="0" anchor="ctr">
              <a:normAutofit/>
            </a:bodyPr>
            <a:lstStyle/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>
                  <a:solidFill>
                    <a:prstClr val="black"/>
                  </a:solidFill>
                  <a:cs typeface="Times New Roman" panose="02020603050405020304" pitchFamily="18" charset="0"/>
                </a:rPr>
                <a:t>Kiểm tra</a:t>
              </a:r>
              <a:endParaRPr lang="en-US" altLang="ko-KR" sz="1100" b="1" dirty="0">
                <a:solidFill>
                  <a:prstClr val="black"/>
                </a:solidFill>
                <a:cs typeface="Times New Roman" panose="02020603050405020304" pitchFamily="18" charset="0"/>
              </a:endParaRPr>
            </a:p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>
                  <a:solidFill>
                    <a:prstClr val="black"/>
                  </a:solidFill>
                  <a:cs typeface="Times New Roman" panose="02020603050405020304" pitchFamily="18" charset="0"/>
                </a:rPr>
                <a:t>Dữ liệu</a:t>
              </a:r>
              <a:endParaRPr lang="en-US" altLang="ko-KR" sz="1100" b="1" dirty="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</p:grpSp>
      <p:grpSp>
        <p:nvGrpSpPr>
          <p:cNvPr id="46" name="그룹 45"/>
          <p:cNvGrpSpPr/>
          <p:nvPr/>
        </p:nvGrpSpPr>
        <p:grpSpPr>
          <a:xfrm>
            <a:off x="7784390" y="2704922"/>
            <a:ext cx="776377" cy="776377"/>
            <a:chOff x="1175440" y="2372265"/>
            <a:chExt cx="776377" cy="776377"/>
          </a:xfrm>
        </p:grpSpPr>
        <p:sp>
          <p:nvSpPr>
            <p:cNvPr id="47" name="타원 46"/>
            <p:cNvSpPr/>
            <p:nvPr/>
          </p:nvSpPr>
          <p:spPr>
            <a:xfrm>
              <a:off x="1175440" y="2372265"/>
              <a:ext cx="776377" cy="776377"/>
            </a:xfrm>
            <a:prstGeom prst="ellipse">
              <a:avLst/>
            </a:prstGeom>
            <a:ln w="76200">
              <a:solidFill>
                <a:schemeClr val="tx2">
                  <a:lumMod val="60000"/>
                  <a:lumOff val="40000"/>
                </a:schemeClr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280232" y="2562040"/>
              <a:ext cx="569344" cy="431323"/>
            </a:xfrm>
            <a:prstGeom prst="rect">
              <a:avLst/>
            </a:prstGeom>
          </p:spPr>
          <p:txBody>
            <a:bodyPr wrap="none" rtlCol="0" anchor="ctr">
              <a:normAutofit/>
            </a:bodyPr>
            <a:lstStyle/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 dirty="0" err="1">
                  <a:solidFill>
                    <a:prstClr val="black"/>
                  </a:solidFill>
                  <a:cs typeface="Times New Roman" panose="02020603050405020304" pitchFamily="18" charset="0"/>
                </a:rPr>
                <a:t>Gửi</a:t>
              </a:r>
              <a:r>
                <a:rPr lang="en-US" altLang="ko-KR" sz="1100" b="1" dirty="0">
                  <a:solidFill>
                    <a:prstClr val="black"/>
                  </a:solidFill>
                  <a:cs typeface="Times New Roman" panose="02020603050405020304" pitchFamily="18" charset="0"/>
                </a:rPr>
                <a:t> </a:t>
              </a:r>
              <a:r>
                <a:rPr lang="en-US" altLang="ko-KR" sz="1100" b="1" dirty="0" err="1">
                  <a:solidFill>
                    <a:prstClr val="black"/>
                  </a:solidFill>
                  <a:cs typeface="Times New Roman" panose="02020603050405020304" pitchFamily="18" charset="0"/>
                </a:rPr>
                <a:t>đến</a:t>
              </a:r>
              <a:r>
                <a:rPr lang="en-US" altLang="ko-KR" sz="1100" b="1" dirty="0">
                  <a:solidFill>
                    <a:prstClr val="black"/>
                  </a:solidFill>
                  <a:cs typeface="Times New Roman" panose="02020603050405020304" pitchFamily="18" charset="0"/>
                </a:rPr>
                <a:t> NHNN </a:t>
              </a:r>
            </a:p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 dirty="0" err="1">
                  <a:solidFill>
                    <a:prstClr val="black"/>
                  </a:solidFill>
                  <a:cs typeface="Times New Roman" panose="02020603050405020304" pitchFamily="18" charset="0"/>
                </a:rPr>
                <a:t>hoặc</a:t>
              </a:r>
              <a:r>
                <a:rPr lang="en-US" altLang="ko-KR" sz="1100" b="1" dirty="0">
                  <a:solidFill>
                    <a:prstClr val="black"/>
                  </a:solidFill>
                  <a:cs typeface="Times New Roman" panose="02020603050405020304" pitchFamily="18" charset="0"/>
                </a:rPr>
                <a:t> </a:t>
              </a:r>
              <a:r>
                <a:rPr lang="en-US" altLang="ko-KR" sz="1100" b="1" dirty="0" err="1">
                  <a:solidFill>
                    <a:prstClr val="black"/>
                  </a:solidFill>
                  <a:cs typeface="Times New Roman" panose="02020603050405020304" pitchFamily="18" charset="0"/>
                </a:rPr>
                <a:t>Từ</a:t>
              </a:r>
              <a:r>
                <a:rPr lang="en-US" altLang="ko-KR" sz="1100" b="1" dirty="0">
                  <a:solidFill>
                    <a:prstClr val="black"/>
                  </a:solidFill>
                  <a:cs typeface="Times New Roman" panose="02020603050405020304" pitchFamily="18" charset="0"/>
                </a:rPr>
                <a:t> </a:t>
              </a:r>
              <a:r>
                <a:rPr lang="en-US" altLang="ko-KR" sz="1100" b="1" dirty="0" err="1">
                  <a:solidFill>
                    <a:prstClr val="black"/>
                  </a:solidFill>
                  <a:cs typeface="Times New Roman" panose="02020603050405020304" pitchFamily="18" charset="0"/>
                </a:rPr>
                <a:t>chối</a:t>
              </a:r>
              <a:endParaRPr lang="en-US" altLang="ko-KR" sz="1100" b="1" dirty="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</p:grpSp>
      <p:cxnSp>
        <p:nvCxnSpPr>
          <p:cNvPr id="49" name="직선 화살표 연결선 48"/>
          <p:cNvCxnSpPr/>
          <p:nvPr/>
        </p:nvCxnSpPr>
        <p:spPr>
          <a:xfrm>
            <a:off x="6286293" y="3087352"/>
            <a:ext cx="266568" cy="0"/>
          </a:xfrm>
          <a:prstGeom prst="straightConnector1">
            <a:avLst/>
          </a:prstGeom>
          <a:ln>
            <a:headEnd w="sm" len="sm"/>
            <a:tailEnd type="triangl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0" name="직선 화살표 연결선 49"/>
          <p:cNvCxnSpPr/>
          <p:nvPr/>
        </p:nvCxnSpPr>
        <p:spPr>
          <a:xfrm>
            <a:off x="7445942" y="3087352"/>
            <a:ext cx="266568" cy="0"/>
          </a:xfrm>
          <a:prstGeom prst="straightConnector1">
            <a:avLst/>
          </a:prstGeom>
          <a:ln>
            <a:headEnd w="sm" len="sm"/>
            <a:tailEnd type="triangl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51" name="그룹 50"/>
          <p:cNvGrpSpPr/>
          <p:nvPr/>
        </p:nvGrpSpPr>
        <p:grpSpPr>
          <a:xfrm>
            <a:off x="5381260" y="5460935"/>
            <a:ext cx="776377" cy="776377"/>
            <a:chOff x="1175440" y="2372265"/>
            <a:chExt cx="776377" cy="776377"/>
          </a:xfrm>
        </p:grpSpPr>
        <p:sp>
          <p:nvSpPr>
            <p:cNvPr id="52" name="타원 51"/>
            <p:cNvSpPr/>
            <p:nvPr/>
          </p:nvSpPr>
          <p:spPr>
            <a:xfrm>
              <a:off x="1175440" y="2372265"/>
              <a:ext cx="776377" cy="776377"/>
            </a:xfrm>
            <a:prstGeom prst="ellipse">
              <a:avLst/>
            </a:prstGeom>
            <a:ln w="76200">
              <a:solidFill>
                <a:schemeClr val="accent4"/>
              </a:solidFill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280232" y="2562040"/>
              <a:ext cx="569344" cy="431323"/>
            </a:xfrm>
            <a:prstGeom prst="rect">
              <a:avLst/>
            </a:prstGeom>
          </p:spPr>
          <p:txBody>
            <a:bodyPr wrap="none" rtlCol="0" anchor="ctr">
              <a:normAutofit/>
            </a:bodyPr>
            <a:lstStyle/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>
                  <a:solidFill>
                    <a:prstClr val="black"/>
                  </a:solidFill>
                  <a:cs typeface="Times New Roman" panose="02020603050405020304" pitchFamily="18" charset="0"/>
                </a:rPr>
                <a:t>Chọn báo</a:t>
              </a:r>
            </a:p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>
                  <a:solidFill>
                    <a:prstClr val="black"/>
                  </a:solidFill>
                  <a:cs typeface="Times New Roman" panose="02020603050405020304" pitchFamily="18" charset="0"/>
                </a:rPr>
                <a:t> cáo</a:t>
              </a:r>
              <a:endParaRPr lang="en-US" altLang="ko-KR" sz="1100" b="1" dirty="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</p:grpSp>
      <p:grpSp>
        <p:nvGrpSpPr>
          <p:cNvPr id="55" name="그룹 54"/>
          <p:cNvGrpSpPr/>
          <p:nvPr/>
        </p:nvGrpSpPr>
        <p:grpSpPr>
          <a:xfrm>
            <a:off x="6582825" y="5460934"/>
            <a:ext cx="776377" cy="776377"/>
            <a:chOff x="1175440" y="2372265"/>
            <a:chExt cx="776377" cy="776377"/>
          </a:xfrm>
        </p:grpSpPr>
        <p:sp>
          <p:nvSpPr>
            <p:cNvPr id="58" name="타원 57"/>
            <p:cNvSpPr/>
            <p:nvPr/>
          </p:nvSpPr>
          <p:spPr>
            <a:xfrm>
              <a:off x="1175440" y="2372265"/>
              <a:ext cx="776377" cy="776377"/>
            </a:xfrm>
            <a:prstGeom prst="ellipse">
              <a:avLst/>
            </a:prstGeom>
            <a:ln w="76200">
              <a:solidFill>
                <a:schemeClr val="accent4"/>
              </a:solidFill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280232" y="2562040"/>
              <a:ext cx="569344" cy="431323"/>
            </a:xfrm>
            <a:prstGeom prst="rect">
              <a:avLst/>
            </a:prstGeom>
          </p:spPr>
          <p:txBody>
            <a:bodyPr wrap="none" rtlCol="0" anchor="ctr">
              <a:normAutofit/>
            </a:bodyPr>
            <a:lstStyle/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>
                  <a:solidFill>
                    <a:prstClr val="black"/>
                  </a:solidFill>
                  <a:cs typeface="Times New Roman" panose="02020603050405020304" pitchFamily="18" charset="0"/>
                </a:rPr>
                <a:t>Kiểm tra</a:t>
              </a:r>
            </a:p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>
                  <a:solidFill>
                    <a:prstClr val="black"/>
                  </a:solidFill>
                  <a:cs typeface="Times New Roman" panose="02020603050405020304" pitchFamily="18" charset="0"/>
                </a:rPr>
                <a:t> dữ liệu</a:t>
              </a:r>
              <a:endParaRPr lang="en-US" altLang="ko-KR" sz="1100" b="1" dirty="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</p:grpSp>
      <p:grpSp>
        <p:nvGrpSpPr>
          <p:cNvPr id="60" name="그룹 59"/>
          <p:cNvGrpSpPr/>
          <p:nvPr/>
        </p:nvGrpSpPr>
        <p:grpSpPr>
          <a:xfrm>
            <a:off x="7784390" y="5460933"/>
            <a:ext cx="776377" cy="776377"/>
            <a:chOff x="1175440" y="2372265"/>
            <a:chExt cx="776377" cy="776377"/>
          </a:xfrm>
        </p:grpSpPr>
        <p:sp>
          <p:nvSpPr>
            <p:cNvPr id="61" name="타원 60"/>
            <p:cNvSpPr/>
            <p:nvPr/>
          </p:nvSpPr>
          <p:spPr>
            <a:xfrm>
              <a:off x="1175440" y="2372265"/>
              <a:ext cx="776377" cy="776377"/>
            </a:xfrm>
            <a:prstGeom prst="ellipse">
              <a:avLst/>
            </a:prstGeom>
            <a:ln w="76200">
              <a:solidFill>
                <a:schemeClr val="accent4"/>
              </a:solidFill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280232" y="2562040"/>
              <a:ext cx="569344" cy="431323"/>
            </a:xfrm>
            <a:prstGeom prst="rect">
              <a:avLst/>
            </a:prstGeom>
          </p:spPr>
          <p:txBody>
            <a:bodyPr wrap="none" rtlCol="0" anchor="ctr">
              <a:normAutofit/>
            </a:bodyPr>
            <a:lstStyle/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>
                  <a:solidFill>
                    <a:prstClr val="black"/>
                  </a:solidFill>
                  <a:cs typeface="Times New Roman" panose="02020603050405020304" pitchFamily="18" charset="0"/>
                </a:rPr>
                <a:t>Phê duyệt</a:t>
              </a:r>
              <a:endParaRPr lang="en-US" altLang="ko-KR" sz="1100" b="1" dirty="0">
                <a:solidFill>
                  <a:prstClr val="black"/>
                </a:solidFill>
                <a:cs typeface="Times New Roman" panose="02020603050405020304" pitchFamily="18" charset="0"/>
              </a:endParaRPr>
            </a:p>
            <a:p>
              <a:pPr algn="ctr">
                <a:lnSpc>
                  <a:spcPts val="520"/>
                </a:lnSpc>
                <a:spcAft>
                  <a:spcPts val="1000"/>
                </a:spcAft>
              </a:pPr>
              <a:r>
                <a:rPr lang="en-US" altLang="ko-KR" sz="1100" b="1">
                  <a:solidFill>
                    <a:prstClr val="black"/>
                  </a:solidFill>
                  <a:cs typeface="Times New Roman" panose="02020603050405020304" pitchFamily="18" charset="0"/>
                </a:rPr>
                <a:t>&amp; Từ chối</a:t>
              </a:r>
              <a:endParaRPr lang="en-US" altLang="ko-KR" sz="1100" b="1" dirty="0">
                <a:solidFill>
                  <a:prstClr val="black"/>
                </a:solidFill>
                <a:cs typeface="Times New Roman" panose="02020603050405020304" pitchFamily="18" charset="0"/>
              </a:endParaRPr>
            </a:p>
          </p:txBody>
        </p:sp>
      </p:grpSp>
      <p:cxnSp>
        <p:nvCxnSpPr>
          <p:cNvPr id="63" name="직선 화살표 연결선 62"/>
          <p:cNvCxnSpPr/>
          <p:nvPr/>
        </p:nvCxnSpPr>
        <p:spPr>
          <a:xfrm>
            <a:off x="6266997" y="5840493"/>
            <a:ext cx="266568" cy="0"/>
          </a:xfrm>
          <a:prstGeom prst="straightConnector1">
            <a:avLst/>
          </a:prstGeom>
          <a:ln>
            <a:headEnd w="sm" len="sm"/>
            <a:tailEnd type="triangl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4" name="직선 화살표 연결선 63"/>
          <p:cNvCxnSpPr/>
          <p:nvPr/>
        </p:nvCxnSpPr>
        <p:spPr>
          <a:xfrm>
            <a:off x="7443898" y="5840493"/>
            <a:ext cx="266568" cy="0"/>
          </a:xfrm>
          <a:prstGeom prst="straightConnector1">
            <a:avLst/>
          </a:prstGeom>
          <a:ln>
            <a:headEnd w="sm" len="sm"/>
            <a:tailEnd type="triangl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5" name="TextBox 34"/>
          <p:cNvSpPr txBox="1">
            <a:spLocks noChangeArrowheads="1"/>
          </p:cNvSpPr>
          <p:nvPr/>
        </p:nvSpPr>
        <p:spPr bwMode="auto">
          <a:xfrm>
            <a:off x="272480" y="233583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spcBef>
                <a:spcPct val="20000"/>
              </a:spcBef>
            </a:pP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1. 3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6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4.1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UDSS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15374" y="1196752"/>
            <a:ext cx="961531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UDSS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cài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altLang="ko-KR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NHNN </a:t>
            </a:r>
          </a:p>
          <a:p>
            <a:r>
              <a:rPr lang="en-US" altLang="ko-KR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1) Có 3 loại người dùng:</a:t>
            </a:r>
          </a:p>
          <a:p>
            <a:pPr>
              <a:buFontTx/>
              <a:buChar char="-"/>
            </a:pP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Admin: Phân quyền người dùng</a:t>
            </a:r>
          </a:p>
          <a:p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trong đơn vị</a:t>
            </a:r>
          </a:p>
          <a:p>
            <a:pPr>
              <a:buFontTx/>
              <a:buChar char="-"/>
            </a:pP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 lập báo cáo</a:t>
            </a:r>
          </a:p>
          <a:p>
            <a:pPr>
              <a:buFontTx/>
              <a:buChar char="-"/>
            </a:pP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 kiểm duyệt tại đơn vị</a:t>
            </a:r>
          </a:p>
          <a:p>
            <a:r>
              <a:rPr lang="en-US" altLang="ko-KR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en-US" altLang="ko-KR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ko-KR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altLang="ko-KR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altLang="ko-KR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altLang="ko-KR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altLang="ko-KR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altLang="ko-KR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altLang="ko-KR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altLang="ko-KR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altLang="ko-KR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endParaRPr lang="en-US" altLang="ko-KR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Mô hình hai cấp người dùng:</a:t>
            </a:r>
          </a:p>
          <a:p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+ Người lập báo cáo: Tạo báo cáo và gửi đến người kiểm duyệt tại </a:t>
            </a:r>
          </a:p>
          <a:p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đơn vị</a:t>
            </a:r>
          </a:p>
          <a:p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+ Người kiểm duyệt tại đơn vị: xem xét , ký CKĐT và gửi báo cáo </a:t>
            </a:r>
          </a:p>
          <a:p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đến NHNN</a:t>
            </a:r>
          </a:p>
          <a:p>
            <a:pPr>
              <a:buFontTx/>
              <a:buChar char="-"/>
            </a:pPr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Mô hình một cấp người dùng</a:t>
            </a:r>
          </a:p>
          <a:p>
            <a:r>
              <a:rPr lang="en-US" altLang="ko-KR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+ Người lập và người kiểm duyệt là một</a:t>
            </a:r>
          </a:p>
        </p:txBody>
      </p:sp>
    </p:spTree>
    <p:extLst>
      <p:ext uri="{BB962C8B-B14F-4D97-AF65-F5344CB8AC3E}">
        <p14:creationId xmlns:p14="http://schemas.microsoft.com/office/powerpoint/2010/main" val="160702241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34"/>
          <p:cNvSpPr txBox="1">
            <a:spLocks noChangeArrowheads="1"/>
          </p:cNvSpPr>
          <p:nvPr/>
        </p:nvSpPr>
        <p:spPr bwMode="auto">
          <a:xfrm>
            <a:off x="248849" y="253895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.1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UDSS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8849" y="1124744"/>
            <a:ext cx="9446573" cy="5280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eaLnBrk="0" hangingPunct="0">
              <a:spcBef>
                <a:spcPct val="20000"/>
              </a:spcBef>
              <a:defRPr/>
            </a:pPr>
            <a:r>
              <a:rPr lang="pt-BR" sz="2200" kern="0" dirty="0">
                <a:latin typeface="Times New Roman" pitchFamily="18" charset="0"/>
                <a:cs typeface="Times New Roman" pitchFamily="18" charset="0"/>
              </a:rPr>
              <a:t>- Yêu cầu môi trường để cài đặt UDSS:</a:t>
            </a:r>
          </a:p>
          <a:p>
            <a:pPr marL="971550" lvl="1" indent="-514350"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pt-BR" sz="2200" kern="0" dirty="0">
                <a:latin typeface="Times New Roman" pitchFamily="18" charset="0"/>
                <a:cs typeface="Times New Roman" pitchFamily="18" charset="0"/>
              </a:rPr>
              <a:t>Có đường truyền kết nối đến NHNN (Cục CNTH/chi Cục CNTH)</a:t>
            </a:r>
          </a:p>
          <a:p>
            <a:pPr marL="971550" lvl="1" indent="-514350"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200" i="1" kern="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200" i="1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i="1" kern="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200" i="1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i="1" kern="0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200" i="1" kern="0" dirty="0">
                <a:latin typeface="Times New Roman" pitchFamily="18" charset="0"/>
                <a:cs typeface="Times New Roman" pitchFamily="18" charset="0"/>
              </a:rPr>
              <a:t> Windows 7</a:t>
            </a:r>
            <a:r>
              <a:rPr lang="en-US" altLang="ko-KR" sz="2200" i="1" kern="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ko-KR" altLang="en-US" sz="2200" i="1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200" i="1" kern="0" dirty="0">
                <a:latin typeface="Times New Roman" pitchFamily="18" charset="0"/>
                <a:cs typeface="Times New Roman" pitchFamily="18" charset="0"/>
              </a:rPr>
              <a:t>8,</a:t>
            </a:r>
            <a:r>
              <a:rPr lang="ko-KR" altLang="en-US" sz="2200" i="1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200" i="1" kern="0" dirty="0">
                <a:latin typeface="Times New Roman" pitchFamily="18" charset="0"/>
                <a:cs typeface="Times New Roman" pitchFamily="18" charset="0"/>
              </a:rPr>
              <a:t>8.1,</a:t>
            </a:r>
            <a:r>
              <a:rPr lang="ko-KR" altLang="en-US" sz="2200" i="1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200" i="1" kern="0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o-KR" altLang="en-US" sz="2200" i="1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200" i="1" kern="0" dirty="0" smtClean="0">
                <a:latin typeface="Times New Roman" pitchFamily="18" charset="0"/>
                <a:cs typeface="Times New Roman" pitchFamily="18" charset="0"/>
              </a:rPr>
              <a:t>(32/64bit</a:t>
            </a:r>
            <a:r>
              <a:rPr lang="en-US" altLang="ko-KR" sz="2200" i="1" kern="0" dirty="0">
                <a:latin typeface="Times New Roman" pitchFamily="18" charset="0"/>
                <a:cs typeface="Times New Roman" pitchFamily="18" charset="0"/>
              </a:rPr>
              <a:t>)</a:t>
            </a:r>
            <a:endParaRPr lang="pt-BR" sz="2200" i="1" kern="0" dirty="0">
              <a:latin typeface="Times New Roman" pitchFamily="18" charset="0"/>
              <a:cs typeface="Times New Roman" pitchFamily="18" charset="0"/>
            </a:endParaRPr>
          </a:p>
          <a:p>
            <a:pPr marL="971550" lvl="1" indent="-514350"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200" i="1" kern="0" dirty="0" err="1">
                <a:latin typeface="Times New Roman" pitchFamily="18" charset="0"/>
                <a:cs typeface="Times New Roman" pitchFamily="18" charset="0"/>
              </a:rPr>
              <a:t>Cài</a:t>
            </a:r>
            <a:r>
              <a:rPr lang="en-US" sz="2200" i="1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i="1" kern="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200" i="1" kern="0" dirty="0">
                <a:latin typeface="Times New Roman" pitchFamily="18" charset="0"/>
                <a:cs typeface="Times New Roman" pitchFamily="18" charset="0"/>
              </a:rPr>
              <a:t> Office Excel 2007 </a:t>
            </a:r>
            <a:r>
              <a:rPr lang="en-US" sz="2200" i="1" kern="0" dirty="0" err="1"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sz="2200" i="1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i="1" kern="0" dirty="0" err="1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200" i="1" kern="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ko-KR" sz="2200" kern="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ko-KR" sz="2200" kern="0" dirty="0" err="1">
                <a:latin typeface="Times New Roman" pitchFamily="18" charset="0"/>
                <a:cs typeface="Times New Roman" pitchFamily="18" charset="0"/>
              </a:rPr>
              <a:t>Khuyến</a:t>
            </a:r>
            <a:r>
              <a:rPr lang="en-US" altLang="ko-KR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200" kern="0" dirty="0" err="1">
                <a:latin typeface="Times New Roman" pitchFamily="18" charset="0"/>
                <a:cs typeface="Times New Roman" pitchFamily="18" charset="0"/>
              </a:rPr>
              <a:t>khích</a:t>
            </a:r>
            <a:r>
              <a:rPr lang="en-US" altLang="ko-KR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200" kern="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altLang="ko-KR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200" kern="0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altLang="ko-KR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200" kern="0" dirty="0" smtClean="0">
                <a:latin typeface="Times New Roman" pitchFamily="18" charset="0"/>
                <a:cs typeface="Times New Roman" pitchFamily="18" charset="0"/>
              </a:rPr>
              <a:t>2013)</a:t>
            </a:r>
            <a:endParaRPr lang="en-US" altLang="ko-KR" sz="2200" kern="0" dirty="0">
              <a:latin typeface="Times New Roman" pitchFamily="18" charset="0"/>
              <a:cs typeface="Times New Roman" pitchFamily="18" charset="0"/>
            </a:endParaRPr>
          </a:p>
          <a:p>
            <a:pPr marL="971550" lvl="1" indent="-514350"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Cài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.net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Framework 4.5 </a:t>
            </a:r>
          </a:p>
          <a:p>
            <a:pPr lvl="1" eaLnBrk="0" hangingPunct="0">
              <a:spcBef>
                <a:spcPct val="20000"/>
              </a:spcBef>
              <a:defRPr/>
            </a:pP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UDSS:</a:t>
            </a:r>
          </a:p>
          <a:p>
            <a:pPr lvl="1" algn="just">
              <a:lnSpc>
                <a:spcPct val="115000"/>
              </a:lnSpc>
              <a:spcAft>
                <a:spcPts val="1000"/>
              </a:spcAft>
              <a:buFont typeface="Arial" pitchFamily="34" charset="0"/>
              <a:buChar char="•"/>
            </a:pP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nộp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tới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NHNN, 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tử</a:t>
            </a:r>
            <a:endParaRPr lang="en-US" sz="2200" kern="0" dirty="0">
              <a:latin typeface="Times New Roman" pitchFamily="18" charset="0"/>
              <a:cs typeface="Times New Roman" pitchFamily="18" charset="0"/>
            </a:endParaRPr>
          </a:p>
          <a:p>
            <a:pPr lvl="1" algn="just">
              <a:lnSpc>
                <a:spcPct val="115000"/>
              </a:lnSpc>
              <a:spcAft>
                <a:spcPts val="1000"/>
              </a:spcAft>
              <a:buFont typeface="Arial" pitchFamily="34" charset="0"/>
              <a:buChar char="•"/>
            </a:pP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hồi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NHNN</a:t>
            </a:r>
          </a:p>
          <a:p>
            <a:pPr lvl="1" algn="just">
              <a:lnSpc>
                <a:spcPct val="115000"/>
              </a:lnSpc>
              <a:spcAft>
                <a:spcPts val="1000"/>
              </a:spcAft>
              <a:buFont typeface="Arial" pitchFamily="34" charset="0"/>
              <a:buChar char="•"/>
            </a:pP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Q&amp;A (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&amp;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NHNN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ngược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kern="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200" kern="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 algn="just">
              <a:lnSpc>
                <a:spcPct val="115000"/>
              </a:lnSpc>
              <a:spcAft>
                <a:spcPts val="1000"/>
              </a:spcAft>
            </a:pPr>
            <a:endParaRPr lang="en-US" sz="2200" kern="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en-US" sz="2200" kern="100" dirty="0">
              <a:latin typeface="Times New Roman" pitchFamily="18" charset="0"/>
              <a:ea typeface="Malgun Gothic" panose="020B0503020000020004" pitchFamily="34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20460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4.1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UDSS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4488" y="930767"/>
            <a:ext cx="9446573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eaLnBrk="0" hangingPunct="0">
              <a:spcBef>
                <a:spcPct val="20000"/>
              </a:spcBef>
              <a:buFontTx/>
              <a:buChar char="-"/>
              <a:defRPr/>
            </a:pPr>
            <a:r>
              <a:rPr lang="pt-BR" sz="2800" kern="0" dirty="0">
                <a:latin typeface="Times New Roman" pitchFamily="18" charset="0"/>
                <a:cs typeface="Times New Roman" pitchFamily="18" charset="0"/>
              </a:rPr>
              <a:t>Một số hỗ trợ từ chương trình UDSS:</a:t>
            </a:r>
          </a:p>
          <a:p>
            <a:pPr marL="971550" lvl="1" indent="-514350"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pt-BR" sz="2000" kern="0" dirty="0">
                <a:latin typeface="Times New Roman" pitchFamily="18" charset="0"/>
                <a:cs typeface="Times New Roman" pitchFamily="18" charset="0"/>
              </a:rPr>
              <a:t>Thu thập báo cáo: Nhập trực tiếp</a:t>
            </a:r>
          </a:p>
          <a:p>
            <a:pPr marL="1428750" lvl="2" indent="-514350" eaLnBrk="0" hangingPunct="0">
              <a:spcBef>
                <a:spcPct val="20000"/>
              </a:spcBef>
              <a:buFont typeface="Wingdings" charset="2"/>
              <a:buChar char="ü"/>
              <a:defRPr/>
            </a:pP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altLang="ko-KR" sz="20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altLang="ko-KR" sz="20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altLang="ko-KR" sz="20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altLang="ko-KR" sz="20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20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sz="20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altLang="ko-KR" sz="2000" kern="0" dirty="0">
                <a:latin typeface="Times New Roman" pitchFamily="18" charset="0"/>
                <a:cs typeface="Times New Roman" pitchFamily="18" charset="0"/>
              </a:rPr>
              <a:t> 50 </a:t>
            </a: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dòng</a:t>
            </a:r>
            <a:endParaRPr lang="en-US" altLang="ko-KR" sz="2000" kern="0" dirty="0">
              <a:latin typeface="Times New Roman" pitchFamily="18" charset="0"/>
              <a:cs typeface="Times New Roman" pitchFamily="18" charset="0"/>
            </a:endParaRPr>
          </a:p>
          <a:p>
            <a:pPr marL="1428750" lvl="2" indent="-514350" eaLnBrk="0" hangingPunct="0">
              <a:spcBef>
                <a:spcPct val="20000"/>
              </a:spcBef>
              <a:buFont typeface="Wingdings" charset="2"/>
              <a:buChar char="ü"/>
              <a:defRPr/>
            </a:pP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altLang="ko-KR" sz="20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altLang="ko-KR" sz="20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altLang="ko-KR" sz="20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altLang="ko-KR" sz="20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20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sz="20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ko-KR" sz="20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altLang="ko-KR" sz="20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bảng</a:t>
            </a:r>
            <a:endParaRPr lang="en-US" altLang="ko-KR" sz="2000" kern="0" dirty="0">
              <a:latin typeface="Times New Roman" pitchFamily="18" charset="0"/>
              <a:cs typeface="Times New Roman" pitchFamily="18" charset="0"/>
            </a:endParaRPr>
          </a:p>
          <a:p>
            <a:pPr marL="971550" lvl="1" indent="-514350"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pt-BR" sz="2000" kern="0" dirty="0">
                <a:latin typeface="Times New Roman" pitchFamily="18" charset="0"/>
                <a:cs typeface="Times New Roman" pitchFamily="18" charset="0"/>
              </a:rPr>
              <a:t>Upload file: theo các định dạng Excel, XBRL; hỗ trợ  upload  và ký nhiều file một lúc.</a:t>
            </a:r>
            <a:endParaRPr lang="en-US" altLang="ko-KR" sz="2000" kern="0" dirty="0">
              <a:latin typeface="Times New Roman" pitchFamily="18" charset="0"/>
              <a:cs typeface="Times New Roman" pitchFamily="18" charset="0"/>
            </a:endParaRPr>
          </a:p>
          <a:p>
            <a:pPr marL="1428750" lvl="2" indent="-514350" eaLnBrk="0" hangingPunct="0">
              <a:spcBef>
                <a:spcPct val="20000"/>
              </a:spcBef>
              <a:buFont typeface="Wingdings" charset="2"/>
              <a:buChar char="ü"/>
              <a:defRPr/>
            </a:pP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Hỗ</a:t>
            </a:r>
            <a:r>
              <a:rPr lang="en-US" altLang="ko-KR" sz="20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trợ</a:t>
            </a:r>
            <a:r>
              <a:rPr lang="en-US" altLang="ko-KR" sz="20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altLang="ko-KR" sz="20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altLang="ko-KR" sz="20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altLang="ko-KR" sz="20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altLang="ko-KR" sz="20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altLang="ko-KR" sz="2000" kern="0" dirty="0">
                <a:latin typeface="Times New Roman" pitchFamily="18" charset="0"/>
                <a:cs typeface="Times New Roman" pitchFamily="18" charset="0"/>
              </a:rPr>
              <a:t> file excel</a:t>
            </a:r>
          </a:p>
          <a:p>
            <a:pPr marL="1428750" lvl="2" indent="-514350" eaLnBrk="0" hangingPunct="0">
              <a:spcBef>
                <a:spcPct val="20000"/>
              </a:spcBef>
              <a:buFont typeface="Wingdings" charset="2"/>
              <a:buChar char="ü"/>
              <a:defRPr/>
            </a:pP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altLang="ko-KR" sz="20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altLang="ko-KR" sz="20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altLang="ko-KR" sz="20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altLang="ko-KR" sz="20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20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sz="2000" kern="0" dirty="0">
                <a:latin typeface="Times New Roman" pitchFamily="18" charset="0"/>
                <a:cs typeface="Times New Roman" pitchFamily="18" charset="0"/>
              </a:rPr>
              <a:t> file XBRL </a:t>
            </a: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ko-KR" sz="20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altLang="ko-KR" sz="20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kern="0" dirty="0" err="1">
                <a:latin typeface="Times New Roman" pitchFamily="18" charset="0"/>
                <a:cs typeface="Times New Roman" pitchFamily="18" charset="0"/>
              </a:rPr>
              <a:t>bảng</a:t>
            </a:r>
            <a:endParaRPr lang="pt-BR" sz="2000" kern="0" dirty="0">
              <a:latin typeface="Times New Roman" pitchFamily="18" charset="0"/>
              <a:cs typeface="Times New Roman" pitchFamily="18" charset="0"/>
            </a:endParaRPr>
          </a:p>
          <a:p>
            <a:pPr marL="971550" lvl="1" indent="-514350"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pt-BR" sz="2000" kern="0" dirty="0">
                <a:latin typeface="Times New Roman" pitchFamily="18" charset="0"/>
                <a:cs typeface="Times New Roman" pitchFamily="18" charset="0"/>
              </a:rPr>
              <a:t>Kiểm tra công thức tại đơn vị báo cáo (trừ các công thức kiểm tra chéo)</a:t>
            </a:r>
          </a:p>
          <a:p>
            <a:pPr marL="971550" lvl="1" indent="-514350"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pt-BR" sz="2000" kern="0" dirty="0">
                <a:latin typeface="Times New Roman" pitchFamily="18" charset="0"/>
                <a:cs typeface="Times New Roman" pitchFamily="18" charset="0"/>
              </a:rPr>
              <a:t>Hỗ trợ nhập nhiều báo cáo KPS</a:t>
            </a:r>
          </a:p>
          <a:p>
            <a:pPr marL="971550" lvl="1" indent="-514350"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pt-BR" sz="2000" kern="0" dirty="0">
                <a:latin typeface="Times New Roman" pitchFamily="18" charset="0"/>
                <a:cs typeface="Times New Roman" pitchFamily="18" charset="0"/>
              </a:rPr>
              <a:t>Hỗ trợ  tạo báo cáo offline</a:t>
            </a:r>
          </a:p>
          <a:p>
            <a:pPr marL="971550" lvl="1" indent="-514350"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pt-BR" sz="2000" kern="0" dirty="0">
                <a:latin typeface="Times New Roman" pitchFamily="18" charset="0"/>
                <a:cs typeface="Times New Roman" pitchFamily="18" charset="0"/>
              </a:rPr>
              <a:t>Hỗ trợ mô hình 2 cấp (một user nhập, một user kiểm duyệt, ký CKĐT và gửi báo cáo)</a:t>
            </a:r>
          </a:p>
          <a:p>
            <a:pPr marL="971550" lvl="1" indent="-514350"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pt-BR" sz="2000" kern="0" dirty="0">
                <a:latin typeface="Times New Roman" pitchFamily="18" charset="0"/>
                <a:cs typeface="Times New Roman" pitchFamily="18" charset="0"/>
              </a:rPr>
              <a:t>Nhận phản hồi từ Hệ thống </a:t>
            </a:r>
          </a:p>
        </p:txBody>
      </p:sp>
    </p:spTree>
    <p:extLst>
      <p:ext uri="{BB962C8B-B14F-4D97-AF65-F5344CB8AC3E}">
        <p14:creationId xmlns:p14="http://schemas.microsoft.com/office/powerpoint/2010/main" val="278359049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4.1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UDSS 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ounded Rectangle 37"/>
          <p:cNvSpPr/>
          <p:nvPr/>
        </p:nvSpPr>
        <p:spPr>
          <a:xfrm>
            <a:off x="6703374" y="1383603"/>
            <a:ext cx="2257388" cy="1287323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ounded Rectangle 36"/>
          <p:cNvSpPr/>
          <p:nvPr/>
        </p:nvSpPr>
        <p:spPr>
          <a:xfrm>
            <a:off x="918032" y="1366562"/>
            <a:ext cx="2544973" cy="1304364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66561" y="3862694"/>
            <a:ext cx="2314339" cy="2019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khoản</a:t>
            </a:r>
            <a:r>
              <a:rPr 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đăng</a:t>
            </a:r>
            <a:r>
              <a:rPr 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kí</a:t>
            </a:r>
            <a:r>
              <a:rPr 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SBV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menu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tùy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khoản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sửa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DS Portal.</a:t>
            </a:r>
            <a:endParaRPr 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51354" y="3481694"/>
            <a:ext cx="23295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1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endParaRPr lang="en-US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78584" y="3789471"/>
            <a:ext cx="2314339" cy="149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đăng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UDSS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hỗ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trợ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offline.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Tuy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offline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altLang="ko-KR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63378" y="3408471"/>
            <a:ext cx="14029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endParaRPr lang="en-US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4" name="Group 17"/>
          <p:cNvGrpSpPr/>
          <p:nvPr/>
        </p:nvGrpSpPr>
        <p:grpSpPr>
          <a:xfrm>
            <a:off x="5318522" y="3496087"/>
            <a:ext cx="1884218" cy="1103109"/>
            <a:chOff x="4835999" y="891946"/>
            <a:chExt cx="1884218" cy="1103109"/>
          </a:xfrm>
        </p:grpSpPr>
        <p:sp>
          <p:nvSpPr>
            <p:cNvPr id="15" name="Rectangle 16"/>
            <p:cNvSpPr/>
            <p:nvPr/>
          </p:nvSpPr>
          <p:spPr>
            <a:xfrm>
              <a:off x="4835999" y="891946"/>
              <a:ext cx="1884218" cy="110310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 cmpd="thickThin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007135" y="1465861"/>
              <a:ext cx="1541946" cy="33787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" name="Rectangle 12"/>
            <p:cNvSpPr/>
            <p:nvPr/>
          </p:nvSpPr>
          <p:spPr>
            <a:xfrm>
              <a:off x="5007135" y="1040455"/>
              <a:ext cx="1541946" cy="33787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8" name="Oval 8"/>
            <p:cNvSpPr/>
            <p:nvPr/>
          </p:nvSpPr>
          <p:spPr>
            <a:xfrm>
              <a:off x="5182189" y="1129074"/>
              <a:ext cx="160638" cy="160637"/>
            </a:xfrm>
            <a:prstGeom prst="ellipse">
              <a:avLst/>
            </a:prstGeom>
            <a:solidFill>
              <a:schemeClr val="accent2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342827" y="1070893"/>
              <a:ext cx="108337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prstClr val="black"/>
                  </a:solidFill>
                </a:rPr>
                <a:t>Off-Line Mode</a:t>
              </a:r>
            </a:p>
          </p:txBody>
        </p:sp>
        <p:sp>
          <p:nvSpPr>
            <p:cNvPr id="20" name="Oval 10"/>
            <p:cNvSpPr/>
            <p:nvPr/>
          </p:nvSpPr>
          <p:spPr>
            <a:xfrm>
              <a:off x="5182189" y="1565754"/>
              <a:ext cx="160638" cy="160637"/>
            </a:xfrm>
            <a:prstGeom prst="ellipse">
              <a:avLst/>
            </a:prstGeom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342827" y="1507572"/>
              <a:ext cx="108337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prstClr val="black"/>
                  </a:solidFill>
                </a:rPr>
                <a:t>On-Line Mode</a:t>
              </a:r>
            </a:p>
          </p:txBody>
        </p:sp>
      </p:grpSp>
      <p:pic>
        <p:nvPicPr>
          <p:cNvPr id="22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438" y="3481694"/>
            <a:ext cx="1880442" cy="1274310"/>
          </a:xfrm>
          <a:prstGeom prst="rect">
            <a:avLst/>
          </a:prstGeom>
        </p:spPr>
      </p:pic>
      <p:pic>
        <p:nvPicPr>
          <p:cNvPr id="23" name="Picture 15" descr="User gree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6" y="1623701"/>
            <a:ext cx="34780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16"/>
          <p:cNvSpPr txBox="1">
            <a:spLocks noChangeArrowheads="1"/>
          </p:cNvSpPr>
          <p:nvPr/>
        </p:nvSpPr>
        <p:spPr bwMode="auto">
          <a:xfrm>
            <a:off x="121295" y="2055501"/>
            <a:ext cx="83388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>
            <a:spAutoFit/>
          </a:bodyPr>
          <a:lstStyle>
            <a:lvl1pPr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1pPr>
            <a:lvl2pPr marL="742950" indent="-285750"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2pPr>
            <a:lvl3pPr marL="1143000" indent="-228600"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3pPr>
            <a:lvl4pPr marL="1600200" indent="-228600"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4pPr>
            <a:lvl5pPr marL="2057400" indent="-228600"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9pPr>
          </a:lstStyle>
          <a:p>
            <a:pPr algn="ctr" eaLnBrk="1" hangingPunct="1"/>
            <a:r>
              <a:rPr lang="en-US" altLang="ko-KR" b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altLang="ko-KR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hangingPunct="1"/>
            <a:r>
              <a:rPr lang="en-US" altLang="ko-KR" b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altLang="ko-KR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altLang="ko-KR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hangingPunct="1"/>
            <a:r>
              <a:rPr lang="en-US" altLang="ko-KR" b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endParaRPr lang="ko-KR" altLang="en-US" b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Pictur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37423" y="1584552"/>
            <a:ext cx="609600" cy="609600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64443" y="1754596"/>
            <a:ext cx="609600" cy="609600"/>
          </a:xfrm>
          <a:prstGeom prst="rect">
            <a:avLst/>
          </a:prstGeom>
        </p:spPr>
      </p:pic>
      <p:pic>
        <p:nvPicPr>
          <p:cNvPr id="27" name="Picture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38932" y="2053046"/>
            <a:ext cx="497536" cy="49753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10254" y="1584552"/>
            <a:ext cx="812800" cy="8128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98714" y="1668674"/>
            <a:ext cx="812800" cy="812800"/>
          </a:xfrm>
          <a:prstGeom prst="rect">
            <a:avLst/>
          </a:prstGeom>
        </p:spPr>
      </p:pic>
      <p:cxnSp>
        <p:nvCxnSpPr>
          <p:cNvPr id="30" name="Straight Connector 30"/>
          <p:cNvCxnSpPr/>
          <p:nvPr/>
        </p:nvCxnSpPr>
        <p:spPr>
          <a:xfrm>
            <a:off x="3185656" y="2348348"/>
            <a:ext cx="3992502" cy="0"/>
          </a:xfrm>
          <a:prstGeom prst="line">
            <a:avLst/>
          </a:prstGeom>
          <a:ln w="3492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Box 16"/>
          <p:cNvSpPr txBox="1">
            <a:spLocks noChangeArrowheads="1"/>
          </p:cNvSpPr>
          <p:nvPr/>
        </p:nvSpPr>
        <p:spPr bwMode="auto">
          <a:xfrm>
            <a:off x="1325902" y="1497144"/>
            <a:ext cx="54031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Ctr="1">
            <a:spAutoFit/>
          </a:bodyPr>
          <a:lstStyle>
            <a:lvl1pPr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1pPr>
            <a:lvl2pPr marL="742950" indent="-285750"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2pPr>
            <a:lvl3pPr marL="1143000" indent="-228600"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3pPr>
            <a:lvl4pPr marL="1600200" indent="-228600"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4pPr>
            <a:lvl5pPr marL="2057400" indent="-228600"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9pPr>
          </a:lstStyle>
          <a:p>
            <a:pPr algn="ctr" eaLnBrk="1" hangingPunct="1"/>
            <a:r>
              <a:rPr lang="en-US" altLang="ko-KR" b="0">
                <a:solidFill>
                  <a:prstClr val="black"/>
                </a:solidFill>
              </a:rPr>
              <a:t>UDSS</a:t>
            </a:r>
            <a:endParaRPr lang="ko-KR" altLang="en-US" b="0" dirty="0">
              <a:solidFill>
                <a:prstClr val="black"/>
              </a:solidFill>
            </a:endParaRPr>
          </a:p>
        </p:txBody>
      </p:sp>
      <p:cxnSp>
        <p:nvCxnSpPr>
          <p:cNvPr id="32" name="Straight Arrow Connector 33"/>
          <p:cNvCxnSpPr/>
          <p:nvPr/>
        </p:nvCxnSpPr>
        <p:spPr>
          <a:xfrm flipH="1" flipV="1">
            <a:off x="1991663" y="2191989"/>
            <a:ext cx="407052" cy="156359"/>
          </a:xfrm>
          <a:prstGeom prst="straightConnector1">
            <a:avLst/>
          </a:prstGeom>
          <a:ln w="34925"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Box 16"/>
          <p:cNvSpPr txBox="1">
            <a:spLocks noChangeArrowheads="1"/>
          </p:cNvSpPr>
          <p:nvPr/>
        </p:nvSpPr>
        <p:spPr bwMode="auto">
          <a:xfrm>
            <a:off x="3515080" y="2052180"/>
            <a:ext cx="323719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Ctr="1">
            <a:spAutoFit/>
          </a:bodyPr>
          <a:lstStyle>
            <a:lvl1pPr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1pPr>
            <a:lvl2pPr marL="742950" indent="-285750"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2pPr>
            <a:lvl3pPr marL="1143000" indent="-228600"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3pPr>
            <a:lvl4pPr marL="1600200" indent="-228600"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4pPr>
            <a:lvl5pPr marL="2057400" indent="-228600"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9pPr>
          </a:lstStyle>
          <a:p>
            <a:pPr algn="ctr" eaLnBrk="1" hangingPunct="1"/>
            <a:r>
              <a:rPr lang="en-US" altLang="ko-KR" b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altLang="ko-KR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altLang="ko-KR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altLang="ko-KR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altLang="ko-KR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altLang="ko-KR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endParaRPr lang="ko-KR" altLang="en-US" b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 Box 16"/>
          <p:cNvSpPr txBox="1">
            <a:spLocks noChangeArrowheads="1"/>
          </p:cNvSpPr>
          <p:nvPr/>
        </p:nvSpPr>
        <p:spPr bwMode="auto">
          <a:xfrm>
            <a:off x="3521686" y="2433463"/>
            <a:ext cx="323719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Ctr="1">
            <a:spAutoFit/>
          </a:bodyPr>
          <a:lstStyle>
            <a:lvl1pPr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1pPr>
            <a:lvl2pPr marL="742950" indent="-285750"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2pPr>
            <a:lvl3pPr marL="1143000" indent="-228600"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3pPr>
            <a:lvl4pPr marL="1600200" indent="-228600"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4pPr>
            <a:lvl5pPr marL="2057400" indent="-228600"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9pPr>
          </a:lstStyle>
          <a:p>
            <a:pPr algn="ctr" eaLnBrk="1" hangingPunct="1"/>
            <a:r>
              <a:rPr lang="en-US" altLang="ko-KR" b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altLang="ko-KR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ko-KR" b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altLang="ko-KR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altLang="ko-KR" b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altLang="ko-KR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ko-KR" b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altLang="ko-KR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hồi</a:t>
            </a:r>
            <a:r>
              <a:rPr lang="en-US" altLang="ko-KR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endParaRPr lang="ko-KR" altLang="en-US" b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" name="Picture 18" descr="User red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8428" y="1641300"/>
            <a:ext cx="345116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Text Box 19"/>
          <p:cNvSpPr txBox="1">
            <a:spLocks noChangeArrowheads="1"/>
          </p:cNvSpPr>
          <p:nvPr/>
        </p:nvSpPr>
        <p:spPr bwMode="auto">
          <a:xfrm>
            <a:off x="8963488" y="2033413"/>
            <a:ext cx="8338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>
            <a:spAutoFit/>
          </a:bodyPr>
          <a:lstStyle>
            <a:lvl1pPr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1pPr>
            <a:lvl2pPr marL="742950" indent="-285750"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2pPr>
            <a:lvl3pPr marL="1143000" indent="-228600"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3pPr>
            <a:lvl4pPr marL="1600200" indent="-228600"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4pPr>
            <a:lvl5pPr marL="2057400" indent="-228600"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9pPr>
          </a:lstStyle>
          <a:p>
            <a:pPr algn="ctr" eaLnBrk="1" hangingPunct="1"/>
            <a:r>
              <a:rPr lang="en-US" altLang="ko-KR" b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altLang="ko-KR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hangingPunct="1"/>
            <a:r>
              <a:rPr lang="en-US" altLang="ko-KR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NHNN</a:t>
            </a:r>
            <a:endParaRPr lang="ko-KR" altLang="en-US" b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7" name="Straight Arrow Connector 41"/>
          <p:cNvCxnSpPr/>
          <p:nvPr/>
        </p:nvCxnSpPr>
        <p:spPr>
          <a:xfrm flipH="1">
            <a:off x="7723053" y="2191989"/>
            <a:ext cx="591475" cy="156360"/>
          </a:xfrm>
          <a:prstGeom prst="straightConnector1">
            <a:avLst/>
          </a:prstGeom>
          <a:ln w="34925"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 Box 16"/>
          <p:cNvSpPr txBox="1">
            <a:spLocks noChangeArrowheads="1"/>
          </p:cNvSpPr>
          <p:nvPr/>
        </p:nvSpPr>
        <p:spPr bwMode="auto">
          <a:xfrm>
            <a:off x="6120926" y="1397339"/>
            <a:ext cx="26454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Ctr="1">
            <a:spAutoFit/>
          </a:bodyPr>
          <a:lstStyle>
            <a:lvl1pPr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1pPr>
            <a:lvl2pPr marL="742950" indent="-285750"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2pPr>
            <a:lvl3pPr marL="1143000" indent="-228600"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3pPr>
            <a:lvl4pPr marL="1600200" indent="-228600"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4pPr>
            <a:lvl5pPr marL="2057400" indent="-228600" eaLnBrk="0" hangingPunct="0"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000" b="1">
                <a:solidFill>
                  <a:schemeClr val="tx1"/>
                </a:solidFill>
                <a:latin typeface="맑은 고딕" charset="-127"/>
                <a:ea typeface="맑은 고딕" charset="-127"/>
              </a:defRPr>
            </a:lvl9pPr>
          </a:lstStyle>
          <a:p>
            <a:pPr eaLnBrk="1" hangingPunct="1"/>
            <a:r>
              <a:rPr lang="en-US" altLang="ko-KR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altLang="ko-KR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altLang="ko-KR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DS </a:t>
            </a:r>
            <a:r>
              <a:rPr lang="en-US" altLang="ko-KR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altLang="ko-KR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NHNN</a:t>
            </a:r>
            <a:endParaRPr lang="ko-KR" altLang="en-US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47050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.1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UDSS 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99565" y="1858333"/>
            <a:ext cx="2314339" cy="4316854"/>
          </a:xfrm>
          <a:prstGeom prst="rect">
            <a:avLst/>
          </a:prstGeom>
          <a:pattFill prst="ltUpDiag">
            <a:fgClr>
              <a:schemeClr val="bg2">
                <a:lumMod val="90000"/>
              </a:schemeClr>
            </a:fgClr>
            <a:bgClr>
              <a:schemeClr val="bg1"/>
            </a:bgClr>
          </a:patt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lựa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1)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2) Upload file Excel, 3) Upload file XBRL</a:t>
            </a:r>
          </a:p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CKĐT</a:t>
            </a:r>
          </a:p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endParaRPr lang="en-US" altLang="ko-KR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99565" y="1144147"/>
            <a:ext cx="2314339" cy="70788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NHNN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2673630" y="1858333"/>
            <a:ext cx="2314339" cy="4316854"/>
          </a:xfrm>
          <a:prstGeom prst="rect">
            <a:avLst/>
          </a:prstGeom>
          <a:pattFill prst="ltUpDiag">
            <a:fgClr>
              <a:schemeClr val="bg2">
                <a:lumMod val="90000"/>
              </a:schemeClr>
            </a:fgClr>
            <a:bgClr>
              <a:schemeClr val="bg1"/>
            </a:bgClr>
          </a:patt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Upload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file,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lúc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Excel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XBRL.</a:t>
            </a:r>
          </a:p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tuân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thủ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tắc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file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upload file.</a:t>
            </a:r>
          </a:p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Upload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file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duyệt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047695" y="1858333"/>
            <a:ext cx="2314339" cy="4316854"/>
          </a:xfrm>
          <a:prstGeom prst="rect">
            <a:avLst/>
          </a:prstGeom>
          <a:pattFill prst="ltUpDiag">
            <a:fgClr>
              <a:schemeClr val="bg2">
                <a:lumMod val="90000"/>
              </a:schemeClr>
            </a:fgClr>
            <a:bgClr>
              <a:schemeClr val="bg1"/>
            </a:bgClr>
          </a:patt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hồi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NHNN.</a:t>
            </a:r>
          </a:p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Online.</a:t>
            </a:r>
          </a:p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hồi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NHNN,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tra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chỉnh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sửa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NHNN.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7421759" y="1858333"/>
            <a:ext cx="2314339" cy="4316854"/>
          </a:xfrm>
          <a:prstGeom prst="rect">
            <a:avLst/>
          </a:prstGeom>
          <a:pattFill prst="ltUpDiag">
            <a:fgClr>
              <a:schemeClr val="bg2">
                <a:lumMod val="90000"/>
              </a:schemeClr>
            </a:fgClr>
            <a:bgClr>
              <a:schemeClr val="bg1"/>
            </a:bgClr>
          </a:patt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tra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thái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Nháp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tra,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Chờ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duyệt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Chờ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NHNN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duyệt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Duyệt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chối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..)</a:t>
            </a:r>
          </a:p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online tra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thái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NHNN.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2673629" y="1144147"/>
            <a:ext cx="2314339" cy="70788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3. Upload </a:t>
            </a:r>
            <a:r>
              <a:rPr lang="en-US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file</a:t>
            </a:r>
          </a:p>
          <a:p>
            <a:endParaRPr lang="en-US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047693" y="1144147"/>
            <a:ext cx="2314339" cy="70788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hồi</a:t>
            </a:r>
            <a:r>
              <a:rPr 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endParaRPr lang="en-US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421758" y="1144147"/>
            <a:ext cx="2314339" cy="70788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5. Tra </a:t>
            </a:r>
            <a:r>
              <a:rPr lang="en-US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endParaRPr lang="en-US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084830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4.1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UDSS 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9565" y="2109346"/>
            <a:ext cx="2314339" cy="3719954"/>
          </a:xfrm>
          <a:prstGeom prst="rect">
            <a:avLst/>
          </a:prstGeom>
          <a:pattFill prst="ltUpDiag">
            <a:fgClr>
              <a:schemeClr val="bg2">
                <a:lumMod val="90000"/>
              </a:schemeClr>
            </a:fgClr>
            <a:bgClr>
              <a:schemeClr val="bg1"/>
            </a:bgClr>
          </a:patt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cố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cố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hỗ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trợ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dòng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71450" lvl="2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  <a:defRPr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50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dòng</a:t>
            </a:r>
            <a:endParaRPr lang="en-US" altLang="ko-KR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lvl="2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  <a:defRPr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endParaRPr lang="en-US" altLang="ko-KR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9565" y="1131447"/>
            <a:ext cx="2314339" cy="92333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673630" y="2109346"/>
            <a:ext cx="2314339" cy="3719954"/>
          </a:xfrm>
          <a:prstGeom prst="rect">
            <a:avLst/>
          </a:prstGeom>
          <a:pattFill prst="ltUpDiag">
            <a:fgClr>
              <a:schemeClr val="bg2">
                <a:lumMod val="90000"/>
              </a:schemeClr>
            </a:fgClr>
            <a:bgClr>
              <a:schemeClr val="bg1"/>
            </a:bgClr>
          </a:patt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 marL="171450" lvl="2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  <a:defRPr/>
            </a:pPr>
            <a:r>
              <a:rPr lang="pt-BR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Hỗ trợ chức năng kiểm tra công thức tại đơn vị báo cáo (trừ các công thức kiểm tra chéo)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47695" y="2109346"/>
            <a:ext cx="2314339" cy="3719954"/>
          </a:xfrm>
          <a:prstGeom prst="rect">
            <a:avLst/>
          </a:prstGeom>
          <a:pattFill prst="ltUpDiag">
            <a:fgClr>
              <a:schemeClr val="bg2">
                <a:lumMod val="90000"/>
              </a:schemeClr>
            </a:fgClr>
            <a:bgClr>
              <a:schemeClr val="bg1"/>
            </a:bgClr>
          </a:patt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Offline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file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endParaRPr lang="en-US" altLang="ko-KR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Hỗ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trợ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CKĐT Offline, 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file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CKĐT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NHNN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hộ</a:t>
            </a:r>
            <a:endParaRPr lang="en-US" altLang="ko-KR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673629" y="1117601"/>
            <a:ext cx="2314339" cy="92333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tra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b="1" dirty="0" err="1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047693" y="1130300"/>
            <a:ext cx="2314339" cy="92333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file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CKĐT Offline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426561" y="2096646"/>
            <a:ext cx="2314339" cy="3719954"/>
          </a:xfrm>
          <a:prstGeom prst="rect">
            <a:avLst/>
          </a:prstGeom>
          <a:pattFill prst="ltUpDiag">
            <a:fgClr>
              <a:schemeClr val="bg2">
                <a:lumMod val="90000"/>
              </a:schemeClr>
            </a:fgClr>
            <a:bgClr>
              <a:schemeClr val="bg1"/>
            </a:bgClr>
          </a:patt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 marL="171450" indent="-171450">
              <a:lnSpc>
                <a:spcPct val="12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Hỗ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trợ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trao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NHNN (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altLang="ko-KR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Online)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426559" y="1117600"/>
            <a:ext cx="2314339" cy="92333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Trao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NHNN</a:t>
            </a:r>
          </a:p>
          <a:p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24402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4.1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UDSS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제목 1"/>
          <p:cNvSpPr txBox="1">
            <a:spLocks/>
          </p:cNvSpPr>
          <p:nvPr/>
        </p:nvSpPr>
        <p:spPr>
          <a:xfrm>
            <a:off x="632520" y="738128"/>
            <a:ext cx="9906000" cy="351691"/>
          </a:xfrm>
          <a:prstGeom prst="rect">
            <a:avLst/>
          </a:prstGeom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UDSS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434403"/>
              </p:ext>
            </p:extLst>
          </p:nvPr>
        </p:nvGraphicFramePr>
        <p:xfrm>
          <a:off x="848544" y="1196752"/>
          <a:ext cx="8280920" cy="1656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8407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14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Phân</a:t>
                      </a:r>
                      <a:r>
                        <a:rPr lang="en-US" sz="1400" baseline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aseline="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loại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Phiên</a:t>
                      </a:r>
                      <a:r>
                        <a:rPr lang="en-US" sz="1400" baseline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aseline="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bản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40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OS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Windows 7 32bit/64bit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140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Framework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4.5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40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Office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2007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trở</a:t>
                      </a:r>
                      <a:r>
                        <a:rPr lang="en-US" sz="1400" baseline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aseline="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lên</a:t>
                      </a:r>
                      <a:r>
                        <a:rPr lang="en-US" sz="1400" baseline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Khuyến</a:t>
                      </a:r>
                      <a:r>
                        <a:rPr lang="en-US" sz="1400" baseline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aseline="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khích</a:t>
                      </a:r>
                      <a:r>
                        <a:rPr lang="en-US" sz="1400" baseline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aseline="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sử</a:t>
                      </a:r>
                      <a:r>
                        <a:rPr lang="en-US" sz="1400" baseline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aseline="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1400" baseline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aseline="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phiên</a:t>
                      </a:r>
                      <a:r>
                        <a:rPr lang="en-US" sz="1400" baseline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aseline="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1400" baseline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2013)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2" name="제목 1"/>
          <p:cNvSpPr txBox="1">
            <a:spLocks/>
          </p:cNvSpPr>
          <p:nvPr/>
        </p:nvSpPr>
        <p:spPr>
          <a:xfrm>
            <a:off x="619824" y="2996952"/>
            <a:ext cx="9906000" cy="351691"/>
          </a:xfrm>
          <a:prstGeom prst="rect">
            <a:avLst/>
          </a:prstGeom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/>
          </p:nvPr>
        </p:nvGraphicFramePr>
        <p:xfrm>
          <a:off x="848544" y="3429000"/>
          <a:ext cx="8352927" cy="2867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7525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328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Phân</a:t>
                      </a:r>
                      <a:r>
                        <a:rPr lang="en-US" sz="1400" baseline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aseline="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loại</a:t>
                      </a:r>
                      <a:r>
                        <a:rPr lang="en-US" sz="1400" baseline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aseline="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400" baseline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aseline="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dùng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Mô</a:t>
                      </a:r>
                      <a:r>
                        <a:rPr lang="en-US" sz="1400" baseline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aseline="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tả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28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quản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trị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hệ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thống</a:t>
                      </a:r>
                      <a:endParaRPr lang="en-US" sz="10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việc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cả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lập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phê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duyệt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</a:t>
                      </a:r>
                      <a:endParaRPr lang="en-US" sz="10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328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cấp</a:t>
                      </a:r>
                      <a:r>
                        <a:rPr lang="en-US" sz="1400" baseline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aseline="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400" baseline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aseline="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dùng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lập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&amp;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phê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duyệt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cấp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đơn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vị</a:t>
                      </a:r>
                      <a:endParaRPr lang="en-US" sz="10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Người phê duyệt báo cáo nhưng cũng có thể tạo báo cáo.</a:t>
                      </a:r>
                      <a:endParaRPr lang="en-US" sz="10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2859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cấp</a:t>
                      </a:r>
                      <a:r>
                        <a:rPr lang="en-US" sz="1400" baseline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aseline="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400" baseline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aseline="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dùng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Người lập báo cáo</a:t>
                      </a:r>
                      <a:endParaRPr lang="en-US" sz="10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lập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cần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phê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duyệt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bởi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phê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duyệt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</a:t>
                      </a:r>
                      <a:endParaRPr lang="en-US" sz="10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3285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Người phê duyệt báo cáo cấp đơn vị</a:t>
                      </a:r>
                      <a:endParaRPr lang="en-US" sz="10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tải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lên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file qua menu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Tải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lên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file (Multi Upload),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nhưng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tạo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đơn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giản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dùng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này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rà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soát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phê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duyệt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do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lập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gửi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tới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 </a:t>
                      </a:r>
                      <a:endParaRPr lang="en-US" sz="10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180035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.1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UDSS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제목 1"/>
          <p:cNvSpPr txBox="1">
            <a:spLocks/>
          </p:cNvSpPr>
          <p:nvPr/>
        </p:nvSpPr>
        <p:spPr>
          <a:xfrm>
            <a:off x="632520" y="738128"/>
            <a:ext cx="9906000" cy="351691"/>
          </a:xfrm>
          <a:prstGeom prst="rect">
            <a:avLst/>
          </a:prstGeom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Menu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948810"/>
              </p:ext>
            </p:extLst>
          </p:nvPr>
        </p:nvGraphicFramePr>
        <p:xfrm>
          <a:off x="704528" y="1124744"/>
          <a:ext cx="8640960" cy="51512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9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9452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8679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7097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543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Menu</a:t>
                      </a:r>
                      <a:endParaRPr lang="ko-KR" sz="1000" b="1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28600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Chức</a:t>
                      </a:r>
                      <a:r>
                        <a:rPr lang="en-US" sz="1000" b="1" i="0" u="none" strike="noStrike" baseline="0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i="0" u="none" strike="noStrike" baseline="0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năng</a:t>
                      </a:r>
                      <a:r>
                        <a:rPr lang="en-US" sz="1000" b="1" i="0" u="none" strike="noStrike" baseline="0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i="0" u="none" strike="noStrike" baseline="0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nhỏ</a:t>
                      </a:r>
                      <a:endParaRPr lang="ko-KR" sz="1000" b="1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28600" marR="9525" marT="9525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 err="1" smtClean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Mô</a:t>
                      </a:r>
                      <a:r>
                        <a:rPr lang="en-US" sz="1000" b="1" i="0" u="none" strike="noStrike" baseline="0" dirty="0" smtClean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i="0" u="none" strike="noStrike" baseline="0" dirty="0" err="1" smtClean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tả</a:t>
                      </a:r>
                      <a:endParaRPr lang="ko-KR" sz="1000" b="1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28600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9323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Phiên</a:t>
                      </a:r>
                      <a:r>
                        <a:rPr lang="en-US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việc</a:t>
                      </a:r>
                      <a:endParaRPr lang="ko-KR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Trang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chủ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53975" marR="0" indent="-53975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Quy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đồng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bộ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hóa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lại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mỗi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lần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truy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cập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phiên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việc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635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Đăng</a:t>
                      </a:r>
                      <a:r>
                        <a:rPr lang="en-US" altLang="ko-KR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0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nhập</a:t>
                      </a:r>
                      <a:endParaRPr lang="en-US" altLang="ko-KR" sz="10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53975" marR="0" indent="-53975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Đăng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nhập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khi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nhập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ID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mật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khẩu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dùng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</a:t>
                      </a:r>
                      <a:endParaRPr lang="en-US" sz="1000" b="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93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Đăng</a:t>
                      </a:r>
                      <a:r>
                        <a:rPr lang="en-US" altLang="ko-KR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0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xuất</a:t>
                      </a:r>
                      <a:endParaRPr 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53975" marR="0" indent="-53975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Cho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phép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đăng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xuất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khi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đăng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nhập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</a:t>
                      </a:r>
                      <a:endParaRPr lang="en-US" sz="1000" b="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473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Thoát</a:t>
                      </a:r>
                      <a:endParaRPr 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53975" marR="0" indent="-53975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Đóng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chương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khi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nhấn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nút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</a:t>
                      </a:r>
                      <a:endParaRPr lang="en-US" sz="1000" b="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9323"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0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i="0" u="none" strike="noStrike" baseline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cáo</a:t>
                      </a:r>
                      <a:endParaRPr lang="ko-KR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Lựa</a:t>
                      </a:r>
                      <a:r>
                        <a:rPr lang="en-US" altLang="ko-KR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0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chọn</a:t>
                      </a:r>
                      <a:r>
                        <a:rPr lang="en-US" altLang="ko-KR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0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altLang="ko-KR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0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cáo</a:t>
                      </a:r>
                      <a:endParaRPr 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Tìm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kiếm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lựa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chọn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93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Tải</a:t>
                      </a:r>
                      <a:r>
                        <a:rPr lang="en-US" altLang="ko-KR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0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lên</a:t>
                      </a:r>
                      <a:r>
                        <a:rPr lang="en-US" altLang="ko-KR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0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altLang="ko-KR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file</a:t>
                      </a:r>
                      <a:endParaRPr 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Tải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lên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file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cùng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lúc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</a:t>
                      </a:r>
                      <a:endParaRPr lang="en-US" sz="1000" b="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93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Yêu</a:t>
                      </a:r>
                      <a:r>
                        <a:rPr lang="en-US" altLang="ko-KR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0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cầu</a:t>
                      </a:r>
                      <a:endParaRPr 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Yêu</a:t>
                      </a:r>
                      <a:r>
                        <a:rPr lang="en-US" altLang="ko-KR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0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cầu</a:t>
                      </a:r>
                      <a:r>
                        <a:rPr lang="en-US" altLang="ko-KR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0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nộp</a:t>
                      </a:r>
                      <a:r>
                        <a:rPr lang="en-US" altLang="ko-KR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0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altLang="ko-KR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0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cáo</a:t>
                      </a:r>
                      <a:endParaRPr 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37465" marR="0" indent="-18415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dùng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kiểm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tra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yêu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cầu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gửi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NHNN.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653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Yêu</a:t>
                      </a:r>
                      <a:r>
                        <a:rPr lang="en-US" altLang="ko-KR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0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cầu</a:t>
                      </a:r>
                      <a:r>
                        <a:rPr lang="en-US" altLang="ko-KR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0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mẫu</a:t>
                      </a:r>
                      <a:r>
                        <a:rPr lang="en-US" altLang="ko-KR" sz="10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0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biểu</a:t>
                      </a:r>
                      <a:endParaRPr 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37465" marR="0" indent="-18415"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dùng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kiểm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tra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yêu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cầu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mẫu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biểu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NHNN.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5291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Gửi</a:t>
                      </a:r>
                      <a:endParaRPr 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Gửi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tới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phê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duyệt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cấp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đơn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vị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7465" marR="0" indent="-18415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dùng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gửi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tới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phê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duyệt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cấp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đơn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vị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5378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Xuất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phê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duyệt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cấp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đơn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vị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7465" marR="0" indent="-18415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dùng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xuất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/file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gửi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tới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phê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duyệt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cấp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đơn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vị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5268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Gửi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tới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NHNN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ko-KR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37465" marR="0" indent="-18415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dùng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gửi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tới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NHNN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7938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Xuất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NHNN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ko-KR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37465" marR="0" indent="-18415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dùng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xuất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/file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gửi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tới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NHNN.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310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Xem</a:t>
                      </a:r>
                      <a:endParaRPr lang="ko-KR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Xem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tình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trạng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truyền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cáo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ko-KR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37465" marR="0" indent="-18415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Trạng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thái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từng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đang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tìm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kiếm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893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Danh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sách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mã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chung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37465" marR="0" indent="-18415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dùng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xem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danh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sách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mẫ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chung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</a:t>
                      </a:r>
                      <a:endParaRPr lang="en-US" sz="1000" b="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8932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1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ngữ</a:t>
                      </a:r>
                      <a:endParaRPr lang="ko-KR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Tiếng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Việt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37465" marR="0" indent="-18415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cài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đặt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chuyển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tiếng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Việt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</a:t>
                      </a:r>
                      <a:endParaRPr lang="en-US" sz="1000" b="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89323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Tiếng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Anh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37465" marR="0" indent="-18415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cài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đặt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chuyển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tiếng</a:t>
                      </a: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Anh.</a:t>
                      </a:r>
                      <a:endParaRPr lang="en-US" sz="1000" b="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799466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4.1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UDSS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제목 1"/>
          <p:cNvSpPr txBox="1">
            <a:spLocks/>
          </p:cNvSpPr>
          <p:nvPr/>
        </p:nvSpPr>
        <p:spPr>
          <a:xfrm>
            <a:off x="632520" y="738128"/>
            <a:ext cx="9906000" cy="351691"/>
          </a:xfrm>
          <a:prstGeom prst="rect">
            <a:avLst/>
          </a:prstGeom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/>
          </p:nvPr>
        </p:nvGraphicFramePr>
        <p:xfrm>
          <a:off x="776536" y="1268760"/>
          <a:ext cx="8280921" cy="360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38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6903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690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6903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88029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altLang="ko-KR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4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  <a:cs typeface="Times New Roman" panose="02020603050405020304" pitchFamily="18" charset="0"/>
                        </a:rPr>
                        <a:t>sử</a:t>
                      </a:r>
                      <a:r>
                        <a:rPr lang="en-US" altLang="ko-KR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4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  <a:cs typeface="Times New Roman" panose="02020603050405020304" pitchFamily="18" charset="0"/>
                        </a:rPr>
                        <a:t>dụng</a:t>
                      </a:r>
                      <a:endParaRPr lang="ko-KR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o-KR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cấp</a:t>
                      </a:r>
                      <a:r>
                        <a:rPr lang="en-US" altLang="ko-KR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4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altLang="ko-KR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4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dùng</a:t>
                      </a:r>
                      <a:r>
                        <a:rPr lang="ko-KR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ko-KR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ko-KR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altLang="ko-KR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4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quyền</a:t>
                      </a:r>
                      <a:r>
                        <a:rPr lang="en-US" altLang="ko-KR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4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lập</a:t>
                      </a:r>
                      <a:r>
                        <a:rPr lang="en-US" altLang="ko-KR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4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altLang="ko-KR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4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phê</a:t>
                      </a:r>
                      <a:r>
                        <a:rPr lang="en-US" altLang="ko-KR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4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duyệt</a:t>
                      </a:r>
                      <a:r>
                        <a:rPr lang="en-US" altLang="ko-KR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4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altLang="ko-KR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4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altLang="ko-KR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ko-KR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ko-KR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4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cấp</a:t>
                      </a:r>
                      <a:r>
                        <a:rPr lang="en-US" altLang="ko-KR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4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altLang="ko-KR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4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dùng</a:t>
                      </a:r>
                      <a:endParaRPr lang="en-US" altLang="ko-KR" sz="1400" b="1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ko-KR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Report Writer)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o-KR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cấp</a:t>
                      </a:r>
                      <a:r>
                        <a:rPr lang="en-US" altLang="ko-KR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4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altLang="ko-KR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4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dùng</a:t>
                      </a:r>
                      <a:r>
                        <a:rPr lang="ko-KR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ko-KR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Supervisor)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3351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돋움" panose="020B0600000101010101" pitchFamily="50" charset="-127"/>
                          <a:cs typeface="Times New Roman" panose="02020603050405020304" pitchFamily="18" charset="0"/>
                        </a:rPr>
                        <a:t>Menu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돋움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Lựa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chọn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cáo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Tải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lên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file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Lựa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chọn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cáo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3351"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Gửi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tới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NHNN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Gửi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tới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NHNN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Gửi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tới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phê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duyệt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3351"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Xuất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tới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NHNN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Xuất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tới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NHNN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Xuất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tới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phê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duyệt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cáo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53351"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Xem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tình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trạng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truyền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cáo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Xem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tình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trạng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truyền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cáo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Xem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tình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trạng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truyền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cáo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53351"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Danh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sách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mã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chung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Danh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sách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mã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chung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Danh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sách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mã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chung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53351"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Yêu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cầu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gửi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/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mẫu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biểu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Yêu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cầu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gửi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/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mẫu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biểu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Yêu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cầu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gửi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/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mẫu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biểu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06302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.1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UDSS.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207" y="1346965"/>
            <a:ext cx="7432797" cy="4982563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957207" y="1496036"/>
            <a:ext cx="1663529" cy="266700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직선 화살표 연결선 14"/>
          <p:cNvCxnSpPr/>
          <p:nvPr/>
        </p:nvCxnSpPr>
        <p:spPr>
          <a:xfrm flipV="1">
            <a:off x="2077811" y="1191236"/>
            <a:ext cx="8763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954111" y="1052736"/>
            <a:ext cx="5533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</a:rPr>
              <a:t>Menu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957207" y="1721125"/>
            <a:ext cx="3482804" cy="266700"/>
          </a:xfrm>
          <a:prstGeom prst="rect">
            <a:avLst/>
          </a:prstGeom>
          <a:solidFill>
            <a:schemeClr val="accent3">
              <a:alpha val="2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8" name="직선 화살표 연결선 17"/>
          <p:cNvCxnSpPr/>
          <p:nvPr/>
        </p:nvCxnSpPr>
        <p:spPr>
          <a:xfrm flipV="1">
            <a:off x="3045052" y="1198574"/>
            <a:ext cx="1233488" cy="5276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260397" y="1052736"/>
            <a:ext cx="9444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</a:rPr>
              <a:t>Quick Menu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529341" y="5578738"/>
            <a:ext cx="16028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solidFill>
                  <a:prstClr val="black"/>
                </a:solidFill>
              </a:rPr>
              <a:t>Tình trạng Network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1042282" y="2171114"/>
            <a:ext cx="7265112" cy="3926947"/>
          </a:xfrm>
          <a:prstGeom prst="rect">
            <a:avLst/>
          </a:prstGeom>
          <a:solidFill>
            <a:schemeClr val="dk1">
              <a:alpha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0" name="직선 화살표 연결선 29"/>
          <p:cNvCxnSpPr>
            <a:stCxn id="21" idx="0"/>
          </p:cNvCxnSpPr>
          <p:nvPr/>
        </p:nvCxnSpPr>
        <p:spPr>
          <a:xfrm flipV="1">
            <a:off x="4674838" y="1212473"/>
            <a:ext cx="1396556" cy="958641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045694" y="1052736"/>
            <a:ext cx="9551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</a:rPr>
              <a:t>Job Window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7610746" y="6154070"/>
            <a:ext cx="682453" cy="192688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3" name="직선 화살표 연결선 32"/>
          <p:cNvCxnSpPr>
            <a:stCxn id="32" idx="0"/>
          </p:cNvCxnSpPr>
          <p:nvPr/>
        </p:nvCxnSpPr>
        <p:spPr>
          <a:xfrm flipV="1">
            <a:off x="7951973" y="5717238"/>
            <a:ext cx="630484" cy="4368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제목 1"/>
          <p:cNvSpPr txBox="1">
            <a:spLocks/>
          </p:cNvSpPr>
          <p:nvPr/>
        </p:nvSpPr>
        <p:spPr>
          <a:xfrm>
            <a:off x="152400" y="689317"/>
            <a:ext cx="9906000" cy="351691"/>
          </a:xfrm>
          <a:prstGeom prst="rect">
            <a:avLst/>
          </a:prstGeom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en-US" altLang="ko-K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ko-KR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Layout </a:t>
            </a:r>
            <a:r>
              <a:rPr lang="en-US" altLang="ko-KR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(DEMO)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1060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직사각형 64"/>
          <p:cNvSpPr/>
          <p:nvPr/>
        </p:nvSpPr>
        <p:spPr>
          <a:xfrm>
            <a:off x="436788" y="1104432"/>
            <a:ext cx="887049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altLang="ko-KR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altLang="ko-KR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kênh</a:t>
            </a:r>
            <a:r>
              <a:rPr lang="en-US" altLang="ko-KR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altLang="ko-KR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342900" indent="-342900">
              <a:buFontTx/>
              <a:buChar char="-"/>
            </a:pPr>
            <a:r>
              <a:rPr lang="en-US" altLang="ko-KR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Cổng</a:t>
            </a:r>
            <a:r>
              <a:rPr lang="en-US" altLang="ko-K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altLang="ko-K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altLang="ko-K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altLang="ko-K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ko-K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(Data Submission Portal)</a:t>
            </a:r>
          </a:p>
          <a:p>
            <a:pPr marL="342900" indent="-342900">
              <a:buFontTx/>
              <a:buChar char="-"/>
            </a:pPr>
            <a:r>
              <a:rPr lang="en-US" altLang="ko-KR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ko-K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altLang="ko-K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ko-K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cài</a:t>
            </a:r>
            <a:r>
              <a:rPr lang="en-US" altLang="ko-K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altLang="ko-K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altLang="ko-K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altLang="ko-K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ko-K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ko-K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altLang="ko-K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ko-K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altLang="ko-K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ko-KR" sz="2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(UDSS - Unified Data Submission Subsystem​</a:t>
            </a:r>
            <a:r>
              <a:rPr lang="pt-BR" altLang="ko-KR" sz="2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436787" y="3284984"/>
            <a:ext cx="887049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altLang="ko-KR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altLang="ko-KR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altLang="ko-KR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endParaRPr lang="en-US" altLang="ko-KR" sz="2400" kern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en-US" altLang="ko-K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Excel File (</a:t>
            </a:r>
            <a:r>
              <a:rPr lang="en-US" altLang="ko-KR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n-US" altLang="ko-K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Excel 2007 </a:t>
            </a:r>
            <a:r>
              <a:rPr lang="en-US" altLang="ko-KR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altLang="ko-K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altLang="ko-K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khuyến</a:t>
            </a:r>
            <a:r>
              <a:rPr lang="en-US" altLang="ko-K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altLang="ko-K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ko-KR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2013)</a:t>
            </a:r>
          </a:p>
          <a:p>
            <a:pPr marL="342900" indent="-342900">
              <a:buFontTx/>
              <a:buChar char="-"/>
            </a:pPr>
            <a:r>
              <a:rPr lang="en-US" altLang="ko-KR" sz="2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 Entry(</a:t>
            </a:r>
            <a:r>
              <a:rPr lang="en-US" altLang="ko-KR" sz="2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2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altLang="ko-KR" sz="2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altLang="ko-KR" sz="2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ko-KR" sz="2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altLang="ko-KR" sz="2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ko-KR" sz="2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ko-KR" sz="2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UDSS </a:t>
            </a:r>
            <a:r>
              <a:rPr lang="en-US" altLang="ko-KR" sz="2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Portal)</a:t>
            </a:r>
          </a:p>
          <a:p>
            <a:pPr marL="342900" indent="-342900">
              <a:buFontTx/>
              <a:buChar char="-"/>
            </a:pPr>
            <a:r>
              <a:rPr lang="en-US" altLang="ko-KR" sz="2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XBRL file (</a:t>
            </a:r>
            <a:r>
              <a:rPr lang="en-US" altLang="ko-KR" sz="2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altLang="ko-KR" sz="2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ko-KR" sz="2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XBRL 2.1)</a:t>
            </a:r>
            <a:endParaRPr lang="pt-BR" altLang="ko-KR" sz="2400" kern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34"/>
          <p:cNvSpPr txBox="1">
            <a:spLocks noChangeArrowheads="1"/>
          </p:cNvSpPr>
          <p:nvPr/>
        </p:nvSpPr>
        <p:spPr bwMode="auto">
          <a:xfrm>
            <a:off x="272480" y="233583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spcBef>
                <a:spcPct val="20000"/>
              </a:spcBef>
            </a:pP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1. 4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kênh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38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544" y="1916832"/>
            <a:ext cx="8208912" cy="4422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6496" y="764704"/>
            <a:ext cx="8856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UDSS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nộp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078526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28" y="1772816"/>
            <a:ext cx="8449831" cy="45365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Picture 9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34"/>
          <p:cNvSpPr txBox="1">
            <a:spLocks noChangeArrowheads="1"/>
          </p:cNvSpPr>
          <p:nvPr/>
        </p:nvSpPr>
        <p:spPr bwMode="auto">
          <a:xfrm>
            <a:off x="200472" y="188640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nộp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6496" y="764704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nộp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551314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36" y="1844824"/>
            <a:ext cx="8286767" cy="44644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Picture 9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-39782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nộp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0" y="675273"/>
            <a:ext cx="990379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75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n-US" altLang="ko-KR" sz="175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175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en-US" altLang="ko-KR" sz="175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sz="175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tuân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NHNN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kiểu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thước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endParaRPr lang="en-US" altLang="ko-KR" sz="175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kiểu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cell,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12345,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75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17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123.</a:t>
            </a:r>
          </a:p>
        </p:txBody>
      </p:sp>
    </p:spTree>
    <p:extLst>
      <p:ext uri="{BB962C8B-B14F-4D97-AF65-F5344CB8AC3E}">
        <p14:creationId xmlns:p14="http://schemas.microsoft.com/office/powerpoint/2010/main" val="176146066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20" y="2420888"/>
            <a:ext cx="7600575" cy="409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6496" y="764704"/>
            <a:ext cx="88569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sửa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Xóa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2900" indent="-342900">
              <a:buFontTx/>
              <a:buAutoNum type="arabicParenR"/>
            </a:pP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nhấp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-39782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34"/>
          <p:cNvSpPr txBox="1">
            <a:spLocks noChangeArrowheads="1"/>
          </p:cNvSpPr>
          <p:nvPr/>
        </p:nvSpPr>
        <p:spPr bwMode="auto">
          <a:xfrm>
            <a:off x="200472" y="161546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nộp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05802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04" y="2093776"/>
            <a:ext cx="6065278" cy="3274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2342" y="3140968"/>
            <a:ext cx="6002879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0283" y="617905"/>
            <a:ext cx="93610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Đính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kèm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file,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ko-KR" alt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đính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kèm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file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file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đính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kèm</a:t>
            </a:r>
            <a:r>
              <a:rPr lang="ko-KR" alt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tuân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file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altLang="ko-KR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ex)A00164_01902001_01902001_201606_ST_A01_01.jpg</a:t>
            </a:r>
            <a:endParaRPr lang="en-US" altLang="ko-KR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-53850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300283" y="128139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nộp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84774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28" y="1700808"/>
            <a:ext cx="8404030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6495" y="764704"/>
            <a:ext cx="92432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sửa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- 1)</a:t>
            </a:r>
          </a:p>
          <a:p>
            <a:pPr marL="342900" indent="-342900">
              <a:buFontTx/>
              <a:buAutoNum type="arabicParenR"/>
            </a:pP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nộp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”. </a:t>
            </a:r>
            <a:endParaRPr lang="en-US" altLang="ko-KR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-81986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34"/>
          <p:cNvSpPr txBox="1">
            <a:spLocks noChangeArrowheads="1"/>
          </p:cNvSpPr>
          <p:nvPr/>
        </p:nvSpPr>
        <p:spPr bwMode="auto">
          <a:xfrm>
            <a:off x="272480" y="119342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nộp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9219658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195" y="1937431"/>
            <a:ext cx="8003838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6495" y="764704"/>
            <a:ext cx="92432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sửa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Lỗi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2900" indent="-342900">
              <a:buFontTx/>
              <a:buAutoNum type="arabicParenR"/>
            </a:pP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Tx/>
              <a:buAutoNum type="arabicParenR"/>
            </a:pP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lỗi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lỗi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-81986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121492" y="119342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nộp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0951172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20" y="1700808"/>
            <a:ext cx="8270633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13195" y="764704"/>
            <a:ext cx="94643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sửa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[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])</a:t>
            </a:r>
          </a:p>
          <a:p>
            <a:pPr marL="342900" indent="-342900">
              <a:buFontTx/>
              <a:buAutoNum type="arabicParenR"/>
            </a:pP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lỗi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-81986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313195" y="119342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nộp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20244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552" y="1916832"/>
            <a:ext cx="7870441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6495" y="764704"/>
            <a:ext cx="92432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[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-81986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313195" y="119342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nộp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949022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544" y="1916832"/>
            <a:ext cx="8064896" cy="435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6495" y="764704"/>
            <a:ext cx="92432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[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])</a:t>
            </a:r>
          </a:p>
          <a:p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ngay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Tx/>
              <a:buAutoNum type="arabicParenR"/>
            </a:pPr>
            <a:endParaRPr lang="en-US" altLang="ko-KR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-81986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313195" y="119342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nộp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1901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88504" y="980728"/>
            <a:ext cx="88704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altLang="ko-KR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Danh</a:t>
            </a:r>
            <a:r>
              <a:rPr lang="en-US" altLang="ko-KR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altLang="ko-KR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kern="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sz="24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kern="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altLang="ko-KR" sz="24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kern="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altLang="ko-KR" sz="24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kern="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altLang="ko-KR" sz="24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35 (</a:t>
            </a:r>
            <a:r>
              <a:rPr lang="en-US" altLang="ko-KR" sz="2400" kern="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altLang="ko-KR" sz="24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altLang="ko-KR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en-US" altLang="ko-KR" sz="2400" kern="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altLang="ko-KR" sz="24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altLang="ko-KR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altLang="ko-KR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altLang="ko-KR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altLang="ko-KR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altLang="ko-KR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nghệ</a:t>
            </a:r>
            <a:r>
              <a:rPr lang="en-US" altLang="ko-KR" sz="24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altLang="ko-KR" sz="2400" kern="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altLang="ko-KR" sz="24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kern="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altLang="ko-KR" sz="24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kern="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altLang="ko-KR" sz="24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kern="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altLang="ko-KR" sz="24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kern="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altLang="ko-KR" sz="24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kern="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altLang="ko-KR" sz="24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pt-BR" altLang="ko-KR" sz="2400" kern="0" dirty="0">
              <a:solidFill>
                <a:prstClr val="black"/>
              </a:solidFill>
            </a:endParaRPr>
          </a:p>
        </p:txBody>
      </p:sp>
      <p:sp>
        <p:nvSpPr>
          <p:cNvPr id="6" name="TextBox 34"/>
          <p:cNvSpPr txBox="1">
            <a:spLocks noChangeArrowheads="1"/>
          </p:cNvSpPr>
          <p:nvPr/>
        </p:nvSpPr>
        <p:spPr bwMode="auto">
          <a:xfrm>
            <a:off x="272480" y="218443"/>
            <a:ext cx="655272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spcBef>
                <a:spcPct val="20000"/>
              </a:spcBef>
            </a:pP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1. 5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altLang="ko-KR" sz="20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182412"/>
              </p:ext>
            </p:extLst>
          </p:nvPr>
        </p:nvGraphicFramePr>
        <p:xfrm>
          <a:off x="488506" y="1824243"/>
          <a:ext cx="8870496" cy="43527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40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526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125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8279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0786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76877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8574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1094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5776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TT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Mã </a:t>
                      </a:r>
                      <a:b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nghiệp vụ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Mã </a:t>
                      </a:r>
                      <a:b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định</a:t>
                      </a:r>
                      <a:b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danh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Danh mục mẫu biểu báo cáo</a:t>
                      </a:r>
                      <a:b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đầu vào thuộc</a:t>
                      </a:r>
                      <a:b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hệ thống SG4 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Định kỳ</a:t>
                      </a:r>
                      <a:b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báo cáo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 bản</a:t>
                      </a:r>
                      <a:b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hướng dẫn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Ghi chú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XBRL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76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001-DBTK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A00034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dư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nợ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ngành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kinh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tế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(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ngành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kinh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doanh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khách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hàng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Tháng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Thông tư 35/2015/TT-NHNN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76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002-DBTK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A00044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dư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nợ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ngành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kinh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tế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(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mục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đích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sử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vốn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vay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đối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từng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khoản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vay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Tháng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Thông tư 35/2015/TT-NHNN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581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003-DBTK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A00054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dư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nợ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loại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tổ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chức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nhân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Tháng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Thông tư 35/2015/TT-NHNN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581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005-DBTK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A00094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Báo cáo doanh số cấp tín dụng, doanh số thu nợ tín dụng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Tháng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Thông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tư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35/2015/TT-NHNN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244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006-DBTK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A00064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Báo cáo dư nợ tín dụng; đầu tư trái phiếu doanh nghiệp; cho vay, đầu tư theo hợp đồng nhận ủy thác và lãi suất cho vay đối với các lĩnh vực hỗ trợ ưu tiên phát triển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Tháng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Thông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tư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35/2015/TT-NHNN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76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…</a:t>
                      </a:r>
                      <a:endParaRPr lang="ko-KR" sz="1000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…</a:t>
                      </a:r>
                      <a:endParaRPr lang="ko-KR" sz="1000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100" dirty="0">
                          <a:effectLst/>
                        </a:rPr>
                        <a:t>…</a:t>
                      </a:r>
                      <a:endParaRPr lang="ko-KR" altLang="ko-KR" sz="1000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100" dirty="0">
                          <a:effectLst/>
                        </a:rPr>
                        <a:t>…</a:t>
                      </a:r>
                      <a:endParaRPr lang="ko-KR" altLang="ko-KR" sz="1000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100">
                          <a:effectLst/>
                        </a:rPr>
                        <a:t>…</a:t>
                      </a:r>
                      <a:endParaRPr lang="ko-KR" altLang="ko-KR" sz="1000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100">
                          <a:effectLst/>
                        </a:rPr>
                        <a:t>…</a:t>
                      </a:r>
                      <a:endParaRPr lang="ko-KR" altLang="ko-KR" sz="1000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100">
                          <a:effectLst/>
                        </a:rPr>
                        <a:t>…</a:t>
                      </a:r>
                      <a:endParaRPr lang="ko-KR" altLang="ko-KR" sz="1000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100" dirty="0">
                          <a:effectLst/>
                        </a:rPr>
                        <a:t>…</a:t>
                      </a:r>
                      <a:endParaRPr lang="ko-KR" altLang="ko-KR" sz="1000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57" marR="57557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958383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576" y="1916832"/>
            <a:ext cx="7632848" cy="412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6495" y="764704"/>
            <a:ext cx="92432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[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])</a:t>
            </a:r>
          </a:p>
          <a:p>
            <a:pPr marL="342900" indent="-342900">
              <a:buFontTx/>
              <a:buAutoNum type="arabicParenR"/>
            </a:pP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342900" indent="-342900">
              <a:buFontTx/>
              <a:buAutoNum type="arabicParenR"/>
            </a:pPr>
            <a:endParaRPr lang="en-US" altLang="ko-KR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-81986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34"/>
          <p:cNvSpPr txBox="1">
            <a:spLocks noChangeArrowheads="1"/>
          </p:cNvSpPr>
          <p:nvPr/>
        </p:nvSpPr>
        <p:spPr bwMode="auto">
          <a:xfrm>
            <a:off x="313195" y="119342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nộp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altLang="ko-KR" sz="2000" b="1" kern="0" spc="-40" dirty="0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prstClr val="white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endParaRPr lang="ko-KR" altLang="en-US" sz="2000" b="1" kern="0" spc="-40" dirty="0">
              <a:ln w="11430"/>
              <a:solidFill>
                <a:prstClr val="white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591937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988" y="2060848"/>
            <a:ext cx="7870441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3588" y="860519"/>
            <a:ext cx="92432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])</a:t>
            </a:r>
          </a:p>
          <a:p>
            <a:pPr marL="342900" indent="-342900">
              <a:buAutoNum type="arabicParenR"/>
            </a:pP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Sau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SBV.</a:t>
            </a: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2056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584" y="2060848"/>
            <a:ext cx="7849204" cy="4237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6496" y="764704"/>
            <a:ext cx="92432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(1)</a:t>
            </a:r>
          </a:p>
          <a:p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file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Nộp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13470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68" y="1916832"/>
            <a:ext cx="7737044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7326" y="761962"/>
            <a:ext cx="92432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(2)</a:t>
            </a:r>
          </a:p>
          <a:p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nhấn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File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file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nén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.2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420282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575" y="2132856"/>
            <a:ext cx="7920880" cy="4275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5474" y="692696"/>
            <a:ext cx="93631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NHNN (1)</a:t>
            </a:r>
          </a:p>
          <a:p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NHNN</a:t>
            </a:r>
          </a:p>
          <a:p>
            <a:pPr marL="342900" indent="-342900">
              <a:buAutoNum type="arabicParenR"/>
            </a:pP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Nộp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NHNN </a:t>
            </a:r>
          </a:p>
          <a:p>
            <a:pPr marL="342900" indent="-342900">
              <a:buAutoNum type="arabicParenR"/>
            </a:pP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34"/>
          <p:cNvSpPr txBox="1">
            <a:spLocks noChangeArrowheads="1"/>
          </p:cNvSpPr>
          <p:nvPr/>
        </p:nvSpPr>
        <p:spPr bwMode="auto">
          <a:xfrm>
            <a:off x="355473" y="245952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305489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68" y="2132856"/>
            <a:ext cx="7870441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7326" y="654545"/>
            <a:ext cx="924323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>
                <a:latin typeface="Times New Roman" panose="02020603050405020304" pitchFamily="18" charset="0"/>
                <a:cs typeface="Times New Roman" panose="02020603050405020304" pitchFamily="18" charset="0"/>
              </a:rPr>
              <a:t>Gửi tới NHNN (2)</a:t>
            </a:r>
            <a:endParaRPr lang="en-US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>
                <a:latin typeface="Times New Roman" panose="02020603050405020304" pitchFamily="18" charset="0"/>
                <a:cs typeface="Times New Roman" panose="02020603050405020304" pitchFamily="18" charset="0"/>
              </a:rPr>
              <a:t>Dưới đây là màn hình gửi báo cáo cho NHNN.</a:t>
            </a:r>
            <a:endParaRPr lang="en-US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arenR"/>
            </a:pPr>
            <a:r>
              <a:rPr lang="en-US" altLang="ko-KR">
                <a:latin typeface="Times New Roman" panose="02020603050405020304" pitchFamily="18" charset="0"/>
                <a:cs typeface="Times New Roman" panose="02020603050405020304" pitchFamily="18" charset="0"/>
              </a:rPr>
              <a:t>Khi nhấn vào nút “Phê duyệt”, hệ thống sẽ hiện ra màn hình lựa chọn.</a:t>
            </a:r>
            <a:endParaRPr lang="en-US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arenR"/>
            </a:pPr>
            <a:r>
              <a:rPr lang="en-US" altLang="ko-KR">
                <a:latin typeface="Times New Roman" panose="02020603050405020304" pitchFamily="18" charset="0"/>
                <a:cs typeface="Times New Roman" panose="02020603050405020304" pitchFamily="18" charset="0"/>
              </a:rPr>
              <a:t>Khi nhấn nút “Có”, hệ thống sẽ chuyển sang màn hình ký chữ ký điện tử, sau khi ký báo cáo sẽ được gửi tới NHNN.</a:t>
            </a:r>
            <a:endParaRPr lang="en-US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.2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0333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36" y="1849588"/>
            <a:ext cx="8393410" cy="4530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9558" y="840658"/>
            <a:ext cx="92432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>
                <a:latin typeface="Times New Roman" panose="02020603050405020304" pitchFamily="18" charset="0"/>
                <a:cs typeface="Times New Roman" panose="02020603050405020304" pitchFamily="18" charset="0"/>
              </a:rPr>
              <a:t>Gửi tới NHNN (Từ chối - 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</a:p>
          <a:p>
            <a:r>
              <a:rPr lang="en-US" altLang="ko-KR">
                <a:latin typeface="Times New Roman" panose="02020603050405020304" pitchFamily="18" charset="0"/>
                <a:cs typeface="Times New Roman" panose="02020603050405020304" pitchFamily="18" charset="0"/>
              </a:rPr>
              <a:t>Dưới đây là màn hình từ chối báo cáo của Người phê duyệt.</a:t>
            </a:r>
            <a:endParaRPr lang="en-US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arenR"/>
            </a:pPr>
            <a:r>
              <a:rPr lang="en-US" altLang="ko-KR">
                <a:latin typeface="Times New Roman" panose="02020603050405020304" pitchFamily="18" charset="0"/>
                <a:cs typeface="Times New Roman" panose="02020603050405020304" pitchFamily="18" charset="0"/>
              </a:rPr>
              <a:t>Người phê duyệt mở báo cáo đã tra cứu và nhấn vào nút “Từ chối” để từ chối báo cáo.</a:t>
            </a:r>
            <a:endParaRPr lang="en-US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9843096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559" y="2066757"/>
            <a:ext cx="7992889" cy="4314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6496" y="671261"/>
            <a:ext cx="94895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>
                <a:latin typeface="Times New Roman" panose="02020603050405020304" pitchFamily="18" charset="0"/>
                <a:cs typeface="Times New Roman" panose="02020603050405020304" pitchFamily="18" charset="0"/>
              </a:rPr>
              <a:t>Gửi tới NHNN (Từ chối – 2) </a:t>
            </a:r>
          </a:p>
          <a:p>
            <a:r>
              <a:rPr lang="en-US" altLang="ko-KR">
                <a:latin typeface="Times New Roman" panose="02020603050405020304" pitchFamily="18" charset="0"/>
                <a:cs typeface="Times New Roman" panose="02020603050405020304" pitchFamily="18" charset="0"/>
              </a:rPr>
              <a:t>Dưới đây là màn hình từ chối báo cáo của Người phê duyệt.</a:t>
            </a:r>
          </a:p>
          <a:p>
            <a:pPr marL="342900" indent="-342900">
              <a:buAutoNum type="arabicParenR"/>
            </a:pPr>
            <a:r>
              <a:rPr lang="en-US" altLang="ko-KR">
                <a:latin typeface="Times New Roman" panose="02020603050405020304" pitchFamily="18" charset="0"/>
                <a:cs typeface="Times New Roman" panose="02020603050405020304" pitchFamily="18" charset="0"/>
              </a:rPr>
              <a:t>Người phê duyệt có thể gửi tới Người lập báo cáo nội dung từ chối và nội dung đính kèm.</a:t>
            </a:r>
            <a:endParaRPr lang="en-US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arenR"/>
            </a:pPr>
            <a:r>
              <a:rPr lang="en-US" altLang="ko-KR">
                <a:latin typeface="Times New Roman" panose="02020603050405020304" pitchFamily="18" charset="0"/>
                <a:cs typeface="Times New Roman" panose="02020603050405020304" pitchFamily="18" charset="0"/>
              </a:rPr>
              <a:t>Người lập báo cáo có thể xem nội dung này khi chọn báo cáo có trạng thái bị từ chối tại màn hình “Lựa chọn báo cáo”</a:t>
            </a:r>
            <a:endParaRPr lang="en-US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600582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9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직사각형 53"/>
          <p:cNvSpPr/>
          <p:nvPr/>
        </p:nvSpPr>
        <p:spPr>
          <a:xfrm flipV="1">
            <a:off x="-2209" y="-7621"/>
            <a:ext cx="990820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9"/>
          <p:cNvSpPr txBox="1">
            <a:spLocks/>
          </p:cNvSpPr>
          <p:nvPr/>
        </p:nvSpPr>
        <p:spPr bwMode="auto">
          <a:xfrm>
            <a:off x="920552" y="1124744"/>
            <a:ext cx="7772400" cy="4466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514350" indent="-51435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indent="0">
              <a:spcBef>
                <a:spcPct val="20000"/>
              </a:spcBef>
            </a:pP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Một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số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chú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ý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khi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gửi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báo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cáo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file Excel.</a:t>
            </a:r>
            <a:endParaRPr lang="ko-KR" altLang="en-US" sz="2400" dirty="0">
              <a:latin typeface="Times New Roman" panose="02020603050405020304" pitchFamily="18" charset="0"/>
              <a:ea typeface="굴림" panose="020B0600000101010101" pitchFamily="50" charset="-127"/>
              <a:cs typeface="Times New Roman" panose="02020603050405020304" pitchFamily="18" charset="0"/>
            </a:endParaRPr>
          </a:p>
          <a:p>
            <a:pPr marL="0" indent="0">
              <a:spcBef>
                <a:spcPct val="20000"/>
              </a:spcBef>
            </a:pP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Nếu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người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dùng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tự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ý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sửa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các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phần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không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cần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nhập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liệu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trong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mẫu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báo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cáo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Excel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được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NHNN ban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hành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,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báo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cáo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có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thể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bị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từ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chối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hoặc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bị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lỗi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.</a:t>
            </a:r>
            <a:endParaRPr lang="ko-KR" altLang="en-US" sz="2400" dirty="0">
              <a:latin typeface="Times New Roman" panose="02020603050405020304" pitchFamily="18" charset="0"/>
              <a:ea typeface="굴림" panose="020B0600000101010101" pitchFamily="50" charset="-127"/>
              <a:cs typeface="Times New Roman" panose="02020603050405020304" pitchFamily="18" charset="0"/>
            </a:endParaRPr>
          </a:p>
          <a:p>
            <a:pPr marL="0" indent="0">
              <a:spcBef>
                <a:spcPct val="20000"/>
              </a:spcBef>
            </a:pP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Trong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báo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cáo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Excel,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trường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hợp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giá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trị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nhìn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thấy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và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giá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trị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thực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không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khớp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trên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chương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trình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,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cần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chú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ý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kiểm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tra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lại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giá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trị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đã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nhập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(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đối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với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trường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hợp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copy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dữ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liệu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từ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file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khác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paste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vào</a:t>
            </a:r>
            <a:r>
              <a:rPr lang="en-US" altLang="ko-KR" sz="2400" dirty="0" smtClean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).</a:t>
            </a:r>
            <a:endParaRPr lang="en-US" altLang="ko-KR" sz="2400" dirty="0">
              <a:latin typeface="Times New Roman" panose="02020603050405020304" pitchFamily="18" charset="0"/>
              <a:ea typeface="굴림" panose="020B0600000101010101" pitchFamily="50" charset="-127"/>
              <a:cs typeface="Times New Roman" panose="02020603050405020304" pitchFamily="18" charset="0"/>
            </a:endParaRPr>
          </a:p>
          <a:p>
            <a:pPr marL="0" indent="0">
              <a:spcBef>
                <a:spcPct val="20000"/>
              </a:spcBef>
            </a:pP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Đối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với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file Excel,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cần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lập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báo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cáo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theo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đúng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yêu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cầu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trong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Hướng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dẫn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công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nghệ</a:t>
            </a:r>
            <a:r>
              <a:rPr lang="en-US" altLang="ko-KR" sz="2400" dirty="0" smtClean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, </a:t>
            </a:r>
            <a:r>
              <a:rPr lang="en-US" altLang="ko-KR" sz="2400" dirty="0" err="1" smtClean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đặc</a:t>
            </a:r>
            <a:r>
              <a:rPr lang="en-US" altLang="ko-KR" sz="2400" dirty="0" smtClean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biệt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là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tên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file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báo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 err="1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cáo</a:t>
            </a:r>
            <a:r>
              <a:rPr lang="en-US" altLang="ko-KR" sz="2400" dirty="0">
                <a:latin typeface="Times New Roman" panose="02020603050405020304" pitchFamily="18" charset="0"/>
                <a:ea typeface="굴림" panose="020B0600000101010101" pitchFamily="50" charset="-127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4.3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file Excel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443675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544" y="1772816"/>
            <a:ext cx="8285728" cy="4463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6496" y="572487"/>
            <a:ext cx="9489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file Excel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AutoNum type="arabicParenR"/>
            </a:pP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nộp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Tải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file Excel”</a:t>
            </a: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4" r="8544"/>
          <a:stretch/>
        </p:blipFill>
        <p:spPr bwMode="gray">
          <a:xfrm>
            <a:off x="2209" y="44624"/>
            <a:ext cx="9906000" cy="71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232324" y="213807"/>
            <a:ext cx="98332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31750" h="6350"/>
              <a:contourClr>
                <a:srgbClr val="DDDDDD"/>
              </a:contourClr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62000" eaLnBrk="0" latinLnBrk="0" hangingPunct="0">
              <a:buClr>
                <a:prstClr val="black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ko-KR" sz="2000" b="1" kern="0" spc="-4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.3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000" b="1" kern="0" spc="-40" dirty="0" err="1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altLang="ko-KR" sz="2000" b="1" kern="0" spc="-4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file Excel</a:t>
            </a:r>
            <a:endParaRPr lang="ko-KR" altLang="en-US" sz="2000" b="1" kern="0" spc="-4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45505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사진 - 수평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사진 - 수평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C7472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40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Gill Sans Light" charset="0"/>
            <a:ea typeface="ヒラギノ角ゴ ProN W3" charset="-128"/>
            <a:cs typeface="ヒラギノ角ゴ ProN W3" charset="-128"/>
            <a:sym typeface="Gill Sans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C7472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4000" b="0" i="0" u="none" strike="noStrike" cap="none" normalizeH="0" baseline="0">
            <a:ln>
              <a:noFill/>
            </a:ln>
            <a:solidFill>
              <a:srgbClr val="414141"/>
            </a:solidFill>
            <a:effectLst/>
            <a:latin typeface="Gill Sans Light" charset="0"/>
            <a:ea typeface="ヒラギノ角ゴ ProN W3" charset="-128"/>
            <a:cs typeface="ヒラギノ角ゴ ProN W3" charset="-128"/>
            <a:sym typeface="Gill Sans Light" charset="0"/>
          </a:defRPr>
        </a:defPPr>
      </a:lstStyle>
    </a:lnDef>
  </a:objectDefaults>
  <a:extraClrSchemeLst>
    <a:extraClrScheme>
      <a:clrScheme name="사진 - 수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29423</TotalTime>
  <Words>8930</Words>
  <Application>Microsoft Office PowerPoint</Application>
  <PresentationFormat>A4 Paper (210x297 mm)</PresentationFormat>
  <Paragraphs>1042</Paragraphs>
  <Slides>116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116</vt:i4>
      </vt:variant>
    </vt:vector>
  </HeadingPairs>
  <TitlesOfParts>
    <vt:vector size="118" baseType="lpstr">
      <vt:lpstr>Office 테마</vt:lpstr>
      <vt:lpstr>사진 - 수평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WBS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이나리</dc:creator>
  <cp:lastModifiedBy>itdb-kt</cp:lastModifiedBy>
  <cp:revision>1475</cp:revision>
  <cp:lastPrinted>2015-11-19T07:15:30Z</cp:lastPrinted>
  <dcterms:created xsi:type="dcterms:W3CDTF">2011-10-19T07:48:14Z</dcterms:created>
  <dcterms:modified xsi:type="dcterms:W3CDTF">2016-08-19T07:13:49Z</dcterms:modified>
</cp:coreProperties>
</file>