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60" r:id="rId5"/>
  </p:sldIdLst>
  <p:sldSz cx="6858000" cy="9906000" type="A4"/>
  <p:notesSz cx="6797675" cy="9928225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FEB0"/>
    <a:srgbClr val="8BF5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930" autoAdjust="0"/>
    <p:restoredTop sz="93604" autoAdjust="0"/>
  </p:normalViewPr>
  <p:slideViewPr>
    <p:cSldViewPr snapToGrid="0">
      <p:cViewPr varScale="1">
        <p:scale>
          <a:sx n="81" d="100"/>
          <a:sy n="81" d="100"/>
        </p:scale>
        <p:origin x="3786" y="10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48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743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50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325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866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0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226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492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340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94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62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21/04/2023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08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Rectangle 321"/>
          <p:cNvSpPr/>
          <p:nvPr/>
        </p:nvSpPr>
        <p:spPr>
          <a:xfrm>
            <a:off x="4081157" y="2365121"/>
            <a:ext cx="1227736" cy="20791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Rectangle 318"/>
          <p:cNvSpPr/>
          <p:nvPr/>
        </p:nvSpPr>
        <p:spPr>
          <a:xfrm>
            <a:off x="5448709" y="5098946"/>
            <a:ext cx="1367381" cy="253014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Rectangle 317"/>
          <p:cNvSpPr/>
          <p:nvPr/>
        </p:nvSpPr>
        <p:spPr>
          <a:xfrm>
            <a:off x="4078254" y="5321949"/>
            <a:ext cx="1268850" cy="23071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Rectangle 236"/>
          <p:cNvSpPr/>
          <p:nvPr/>
        </p:nvSpPr>
        <p:spPr>
          <a:xfrm>
            <a:off x="84039" y="2407789"/>
            <a:ext cx="1156997" cy="3938420"/>
          </a:xfrm>
          <a:prstGeom prst="rect">
            <a:avLst/>
          </a:prstGeom>
          <a:solidFill>
            <a:srgbClr val="B9FE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42"/>
          <p:cNvSpPr>
            <a:spLocks noChangeArrowheads="1"/>
          </p:cNvSpPr>
          <p:nvPr/>
        </p:nvSpPr>
        <p:spPr bwMode="auto">
          <a:xfrm>
            <a:off x="263770" y="229090"/>
            <a:ext cx="6484226" cy="2505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4922" tIns="24922" rIns="24922" bIns="24922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ea typeface="Tahoma" panose="020B0604030504040204" pitchFamily="34" charset="0"/>
                <a:cs typeface="Times New Roman" panose="02020603050405020304" pitchFamily="18" charset="0"/>
              </a:rPr>
              <a:t>PHỤ LỤC 6: HƯỚNG DẪN PHÂN LOẠI TÀI SẢN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(Ban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kèm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41/2016/TT-NHNN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2016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đốc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tỷ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, chi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nhánh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1200" i="1" dirty="0"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dirty="0"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2" name="Rectangle 118"/>
          <p:cNvSpPr>
            <a:spLocks noChangeArrowheads="1"/>
          </p:cNvSpPr>
          <p:nvPr/>
        </p:nvSpPr>
        <p:spPr bwMode="auto">
          <a:xfrm>
            <a:off x="-145220" y="1766480"/>
            <a:ext cx="121402" cy="18703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3306" tIns="31652" rIns="63306" bIns="31652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 sz="80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5970" y="662159"/>
            <a:ext cx="6594992" cy="14478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sản</a:t>
            </a:r>
            <a:endParaRPr lang="en-US" sz="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175971" y="1006230"/>
            <a:ext cx="1055930" cy="57111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Tiền mặt, vàng, các khoản tương đương tiền 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mặt (RW 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= 0%)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1335606" y="993505"/>
            <a:ext cx="1127300" cy="571669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Khoản phải đòi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2720095" y="1004081"/>
            <a:ext cx="1955995" cy="57111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Các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sản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khác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(RW = 100%)</a:t>
            </a:r>
          </a:p>
          <a:p>
            <a:pPr algn="ctr"/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bán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nợ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xấu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(RW = 200%)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4818743" y="997243"/>
            <a:ext cx="1952219" cy="57794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</a:rPr>
              <a:t>Khoản đầu tư, 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kinh doanh chứng khoán; cho vay ký quỹ; công 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</a:rPr>
              <a:t>cụ 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vốn chủ sở hữu, mua 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</a:rPr>
              <a:t>cổ 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phiếu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của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nghiệp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(RW = 150%)</a:t>
            </a:r>
          </a:p>
        </p:txBody>
      </p:sp>
      <p:sp>
        <p:nvSpPr>
          <p:cNvPr id="182" name="Flowchart: Decision 181"/>
          <p:cNvSpPr/>
          <p:nvPr/>
        </p:nvSpPr>
        <p:spPr>
          <a:xfrm>
            <a:off x="1349855" y="1704723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Nợ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xấu</a:t>
            </a:r>
            <a:endParaRPr lang="en-US" sz="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84" name="Flowchart: Decision 183"/>
          <p:cNvSpPr/>
          <p:nvPr/>
        </p:nvSpPr>
        <p:spPr>
          <a:xfrm>
            <a:off x="1349855" y="2575865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Khoản phải đòi chính phủ</a:t>
            </a:r>
          </a:p>
        </p:txBody>
      </p:sp>
      <p:sp>
        <p:nvSpPr>
          <p:cNvPr id="185" name="Flowchart: Decision 184"/>
          <p:cNvSpPr/>
          <p:nvPr/>
        </p:nvSpPr>
        <p:spPr>
          <a:xfrm>
            <a:off x="1349855" y="3447006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đ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ịnh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chế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chính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86" name="Flowchart: Decision 185"/>
          <p:cNvSpPr/>
          <p:nvPr/>
        </p:nvSpPr>
        <p:spPr>
          <a:xfrm>
            <a:off x="4066944" y="4664227"/>
            <a:ext cx="128016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Khoản phải đòi đảm bảo bằng Bất động sản</a:t>
            </a:r>
          </a:p>
        </p:txBody>
      </p:sp>
      <p:sp>
        <p:nvSpPr>
          <p:cNvPr id="187" name="Flowchart: Decision 186"/>
          <p:cNvSpPr/>
          <p:nvPr/>
        </p:nvSpPr>
        <p:spPr>
          <a:xfrm>
            <a:off x="1342411" y="4667197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Khoản phải đòi Doanh </a:t>
            </a:r>
            <a:r>
              <a:rPr lang="en-US" sz="800" smtClean="0">
                <a:solidFill>
                  <a:schemeClr val="tx1"/>
                </a:solidFill>
                <a:latin typeface="Calibri" panose="020F0502020204030204" pitchFamily="34" charset="0"/>
              </a:rPr>
              <a:t>nghiệp?</a:t>
            </a:r>
            <a:endParaRPr lang="en-US" sz="8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88" name="Flowchart: Decision 187"/>
          <p:cNvSpPr/>
          <p:nvPr/>
        </p:nvSpPr>
        <p:spPr>
          <a:xfrm>
            <a:off x="1342411" y="7861813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Khoản phải đòi </a:t>
            </a:r>
            <a:r>
              <a:rPr lang="en-US" sz="800" smtClean="0">
                <a:solidFill>
                  <a:schemeClr val="tx1"/>
                </a:solidFill>
                <a:latin typeface="Calibri" panose="020F0502020204030204" pitchFamily="34" charset="0"/>
              </a:rPr>
              <a:t>Cá nhân?</a:t>
            </a:r>
            <a:endParaRPr lang="en-US" sz="8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15" name="Straight Arrow Connector 14"/>
          <p:cNvCxnSpPr>
            <a:stCxn id="179" idx="2"/>
            <a:endCxn id="182" idx="0"/>
          </p:cNvCxnSpPr>
          <p:nvPr/>
        </p:nvCxnSpPr>
        <p:spPr>
          <a:xfrm flipH="1">
            <a:off x="1898495" y="1565174"/>
            <a:ext cx="761" cy="139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82" idx="2"/>
            <a:endCxn id="184" idx="0"/>
          </p:cNvCxnSpPr>
          <p:nvPr/>
        </p:nvCxnSpPr>
        <p:spPr>
          <a:xfrm>
            <a:off x="1898495" y="2253363"/>
            <a:ext cx="0" cy="322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84" idx="2"/>
            <a:endCxn id="185" idx="0"/>
          </p:cNvCxnSpPr>
          <p:nvPr/>
        </p:nvCxnSpPr>
        <p:spPr>
          <a:xfrm>
            <a:off x="1898495" y="3124505"/>
            <a:ext cx="0" cy="3225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87" idx="2"/>
            <a:endCxn id="188" idx="0"/>
          </p:cNvCxnSpPr>
          <p:nvPr/>
        </p:nvCxnSpPr>
        <p:spPr>
          <a:xfrm>
            <a:off x="1891051" y="5215837"/>
            <a:ext cx="0" cy="2645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Rectangle 191"/>
          <p:cNvSpPr/>
          <p:nvPr/>
        </p:nvSpPr>
        <p:spPr>
          <a:xfrm>
            <a:off x="4111929" y="9308847"/>
            <a:ext cx="1113082" cy="454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đòi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thuộc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danh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mục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cấp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tín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dụng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bán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lẻ</a:t>
            </a: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(RW </a:t>
            </a:r>
            <a:r>
              <a:rPr lang="en-US" sz="800" dirty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= 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75%)</a:t>
            </a:r>
            <a:endParaRPr lang="vi-VN" sz="800" dirty="0">
              <a:solidFill>
                <a:prstClr val="black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5541293" y="8552110"/>
            <a:ext cx="1231191" cy="72562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48" indent="-57148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48" algn="l"/>
              </a:tabLst>
            </a:pP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Thiếu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thông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tin </a:t>
            </a: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về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LTV, DSC (RW = 200%)</a:t>
            </a:r>
          </a:p>
          <a:p>
            <a:pPr marL="57148" indent="-57148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48" algn="l"/>
              </a:tabLst>
            </a:pP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thông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tin LTV, DSC (RW = 25% - 100%)</a:t>
            </a:r>
            <a:endParaRPr lang="vi-VN" sz="800" dirty="0">
              <a:solidFill>
                <a:prstClr val="black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5" name="Rectangle 194"/>
          <p:cNvSpPr/>
          <p:nvPr/>
        </p:nvSpPr>
        <p:spPr>
          <a:xfrm>
            <a:off x="5522546" y="5135612"/>
            <a:ext cx="1231191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Thiếu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thông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tin 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LTV: RW </a:t>
            </a:r>
            <a:r>
              <a:rPr lang="en-US" sz="800" strike="sngStrike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200%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i="1" dirty="0" smtClean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150</a:t>
            </a:r>
            <a:r>
              <a:rPr lang="en-US" sz="800" i="1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%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5522545" y="5586602"/>
            <a:ext cx="1231191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BĐS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hỗn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hợp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(RW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theo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tỷ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lệ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diện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tích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5522544" y="6036253"/>
            <a:ext cx="1231191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BĐS KD (RW = 75% - 120%)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5516804" y="6506737"/>
            <a:ext cx="1231191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BĐS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không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KD (RW = 30% - 100%)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332476" y="9301675"/>
            <a:ext cx="1113082" cy="454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Khác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US" sz="800" smtClean="0">
                <a:solidFill>
                  <a:schemeClr val="tx1"/>
                </a:solidFill>
                <a:latin typeface="Calibri" panose="020F0502020204030204" pitchFamily="34" charset="0"/>
              </a:rPr>
              <a:t>(RW </a:t>
            </a:r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= 100</a:t>
            </a:r>
            <a:r>
              <a:rPr lang="en-US" sz="800" smtClean="0">
                <a:solidFill>
                  <a:schemeClr val="tx1"/>
                </a:solidFill>
                <a:latin typeface="Calibri" panose="020F0502020204030204" pitchFamily="34" charset="0"/>
              </a:rPr>
              <a:t>%)</a:t>
            </a:r>
            <a:endParaRPr lang="en-US" sz="8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77" name="Elbow Connector 76"/>
          <p:cNvCxnSpPr>
            <a:stCxn id="188" idx="2"/>
            <a:endCxn id="203" idx="0"/>
          </p:cNvCxnSpPr>
          <p:nvPr/>
        </p:nvCxnSpPr>
        <p:spPr>
          <a:xfrm rot="5400000">
            <a:off x="1444423" y="8855047"/>
            <a:ext cx="891222" cy="203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Rectangle 215"/>
          <p:cNvSpPr/>
          <p:nvPr/>
        </p:nvSpPr>
        <p:spPr>
          <a:xfrm>
            <a:off x="185665" y="2476330"/>
            <a:ext cx="972136" cy="124445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Chính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phủ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Việt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Nam,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Ngân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hàng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Nhà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nước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bạc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Nhà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nước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Ủy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ban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nhân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dân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tỉnh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hành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phố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trực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huộc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Trung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ương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ngân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hàng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chính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sách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(RW = 0%)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181659" y="4408747"/>
            <a:ext cx="972136" cy="756794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</a:pP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hính 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phủ, 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ngân hàng trung ương các nước 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(RW = 0%-150%)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185663" y="5267224"/>
            <a:ext cx="972136" cy="914623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Tổ chức công lập của chính phủ, chính quyền địa phương các nước</a:t>
            </a: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(RW = 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0-150%)</a:t>
            </a:r>
            <a:endParaRPr lang="vi-VN" sz="800" dirty="0">
              <a:solidFill>
                <a:schemeClr val="tx1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9" name="Rectangle 218"/>
          <p:cNvSpPr/>
          <p:nvPr/>
        </p:nvSpPr>
        <p:spPr>
          <a:xfrm>
            <a:off x="185665" y="3865181"/>
            <a:ext cx="972136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VAMC, DATC (RW = 20%)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4171253" y="2968339"/>
            <a:ext cx="1088045" cy="65123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Tổ chức 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tài chính 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nước ngoài (gồm tổ chức tín dụng nước ngoài)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RW = 20%-150%)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4171253" y="3730119"/>
            <a:ext cx="1088045" cy="67862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Tổ chức tín dụng 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trong </a:t>
            </a:r>
            <a:r>
              <a:rPr lang="vi-VN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nước, chi nhánh ngân hàng nước ngoài </a:t>
            </a:r>
            <a:r>
              <a:rPr lang="vi-VN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khác (RW = 10% - 150%)</a:t>
            </a:r>
          </a:p>
        </p:txBody>
      </p:sp>
      <p:sp>
        <p:nvSpPr>
          <p:cNvPr id="222" name="Rectangle 221"/>
          <p:cNvSpPr/>
          <p:nvPr/>
        </p:nvSpPr>
        <p:spPr>
          <a:xfrm>
            <a:off x="4163806" y="2462108"/>
            <a:ext cx="1088045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Tổ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chức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chính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quốc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tế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(RW = 0%)</a:t>
            </a:r>
          </a:p>
        </p:txBody>
      </p:sp>
      <p:cxnSp>
        <p:nvCxnSpPr>
          <p:cNvPr id="263" name="Elbow Connector 262"/>
          <p:cNvCxnSpPr>
            <a:stCxn id="2" idx="2"/>
            <a:endCxn id="123" idx="0"/>
          </p:cNvCxnSpPr>
          <p:nvPr/>
        </p:nvCxnSpPr>
        <p:spPr>
          <a:xfrm rot="5400000">
            <a:off x="1989056" y="-478180"/>
            <a:ext cx="199290" cy="276953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Elbow Connector 264"/>
          <p:cNvCxnSpPr>
            <a:stCxn id="2" idx="2"/>
            <a:endCxn id="180" idx="0"/>
          </p:cNvCxnSpPr>
          <p:nvPr/>
        </p:nvCxnSpPr>
        <p:spPr>
          <a:xfrm rot="16200000" flipH="1">
            <a:off x="3487209" y="793196"/>
            <a:ext cx="197141" cy="22462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Elbow Connector 266"/>
          <p:cNvCxnSpPr>
            <a:stCxn id="2" idx="2"/>
            <a:endCxn id="181" idx="0"/>
          </p:cNvCxnSpPr>
          <p:nvPr/>
        </p:nvCxnSpPr>
        <p:spPr>
          <a:xfrm rot="16200000" flipH="1">
            <a:off x="4539008" y="-258603"/>
            <a:ext cx="190303" cy="232138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Elbow Connector 268"/>
          <p:cNvCxnSpPr>
            <a:stCxn id="2" idx="2"/>
            <a:endCxn id="179" idx="0"/>
          </p:cNvCxnSpPr>
          <p:nvPr/>
        </p:nvCxnSpPr>
        <p:spPr>
          <a:xfrm rot="5400000">
            <a:off x="2593079" y="113117"/>
            <a:ext cx="186565" cy="157421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Rectangle 270"/>
          <p:cNvSpPr/>
          <p:nvPr/>
        </p:nvSpPr>
        <p:spPr>
          <a:xfrm>
            <a:off x="1889017" y="2242062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106" name="Flowchart: Decision 105"/>
          <p:cNvSpPr/>
          <p:nvPr/>
        </p:nvSpPr>
        <p:spPr>
          <a:xfrm>
            <a:off x="4028733" y="7848651"/>
            <a:ext cx="128016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Khoản phải đòi đảm bảo bằng Bất động sản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4157304" y="5705912"/>
            <a:ext cx="1094547" cy="95187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nghiệp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khác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(RW = 50% - 250%)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nghiệp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thiếu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thông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tin (RW = 200%)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nghiệp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thành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lập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dưới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1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năm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(RW = 150%)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4160737" y="6744511"/>
            <a:ext cx="1094547" cy="850873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strike="sngStrike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Tài</a:t>
            </a:r>
            <a:r>
              <a:rPr lang="en-US" sz="800" strike="sngStrike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strike="sngStrike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trợ</a:t>
            </a:r>
            <a:r>
              <a:rPr lang="en-US" sz="800" strike="sngStrike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strike="sngStrike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dự</a:t>
            </a:r>
            <a:r>
              <a:rPr lang="en-US" sz="800" strike="sngStrike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strike="sngStrike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án</a:t>
            </a:r>
            <a:r>
              <a:rPr lang="en-US" sz="800" strike="sngStrike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KDBĐS (RW = </a:t>
            </a:r>
            <a:r>
              <a:rPr lang="en-US" sz="800" strike="sngStrike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200%)</a:t>
            </a:r>
            <a:endParaRPr lang="en-US" sz="800" strike="sngStrike" dirty="0">
              <a:solidFill>
                <a:schemeClr val="tx1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Các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cho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vay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chuyên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biệt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– 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RW = Max (160%,...))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4157304" y="5356603"/>
            <a:ext cx="1094547" cy="27492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48" algn="l"/>
              </a:tabLst>
            </a:pP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Doanh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nghiệp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vừa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và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nhỏ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(RW = 9</a:t>
            </a:r>
            <a:r>
              <a:rPr lang="en-US" sz="800" dirty="0" smtClean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en-US" sz="800" dirty="0">
                <a:solidFill>
                  <a:prstClr val="black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%)</a:t>
            </a:r>
          </a:p>
        </p:txBody>
      </p:sp>
      <p:sp>
        <p:nvSpPr>
          <p:cNvPr id="143" name="Flowchart: Decision 142"/>
          <p:cNvSpPr/>
          <p:nvPr/>
        </p:nvSpPr>
        <p:spPr>
          <a:xfrm>
            <a:off x="2614271" y="4655382"/>
            <a:ext cx="1068512" cy="57020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Cho vay </a:t>
            </a:r>
            <a:b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kinh doanh chứng khoán</a:t>
            </a:r>
          </a:p>
        </p:txBody>
      </p:sp>
      <p:sp>
        <p:nvSpPr>
          <p:cNvPr id="144" name="Flowchart: Decision 143"/>
          <p:cNvSpPr/>
          <p:nvPr/>
        </p:nvSpPr>
        <p:spPr>
          <a:xfrm>
            <a:off x="5516808" y="7847013"/>
            <a:ext cx="1254154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Khoản phải đòi thế chấp nhà ở cá nhân</a:t>
            </a:r>
          </a:p>
        </p:txBody>
      </p:sp>
      <p:sp>
        <p:nvSpPr>
          <p:cNvPr id="146" name="Flowchart: Decision 145"/>
          <p:cNvSpPr/>
          <p:nvPr/>
        </p:nvSpPr>
        <p:spPr>
          <a:xfrm>
            <a:off x="4028733" y="8540649"/>
            <a:ext cx="128016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là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danh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mục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cấp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tín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dụng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bán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lẻ</a:t>
            </a:r>
            <a:endParaRPr lang="en-US" sz="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89" name="Flowchart: Decision 188"/>
          <p:cNvSpPr/>
          <p:nvPr/>
        </p:nvSpPr>
        <p:spPr>
          <a:xfrm>
            <a:off x="2614271" y="3435685"/>
            <a:ext cx="1068512" cy="57020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Cho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vay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b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kinh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chứng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khoán</a:t>
            </a:r>
            <a:endParaRPr lang="en-US" sz="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08" name="Flowchart: Decision 207"/>
          <p:cNvSpPr/>
          <p:nvPr/>
        </p:nvSpPr>
        <p:spPr>
          <a:xfrm>
            <a:off x="2623796" y="7849775"/>
            <a:ext cx="1068512" cy="57020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Cho vay </a:t>
            </a:r>
            <a:b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800">
                <a:solidFill>
                  <a:schemeClr val="tx1"/>
                </a:solidFill>
                <a:latin typeface="Calibri" panose="020F0502020204030204" pitchFamily="34" charset="0"/>
              </a:rPr>
              <a:t>kinh doanh chứng khoán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2720095" y="4142549"/>
            <a:ext cx="856864" cy="454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cho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vay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kinh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doanh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chứng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khoán</a:t>
            </a:r>
            <a:endParaRPr lang="en-US" sz="800" dirty="0">
              <a:solidFill>
                <a:schemeClr val="tx1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(RW = 150%)</a:t>
            </a:r>
            <a:endParaRPr lang="vi-VN" sz="800" dirty="0">
              <a:solidFill>
                <a:schemeClr val="tx1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39" name="Straight Arrow Connector 238"/>
          <p:cNvCxnSpPr>
            <a:stCxn id="184" idx="1"/>
          </p:cNvCxnSpPr>
          <p:nvPr/>
        </p:nvCxnSpPr>
        <p:spPr>
          <a:xfrm flipH="1">
            <a:off x="1241036" y="2850185"/>
            <a:ext cx="108819" cy="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/>
          <p:cNvCxnSpPr>
            <a:stCxn id="185" idx="3"/>
            <a:endCxn id="189" idx="1"/>
          </p:cNvCxnSpPr>
          <p:nvPr/>
        </p:nvCxnSpPr>
        <p:spPr>
          <a:xfrm flipV="1">
            <a:off x="2447135" y="3720787"/>
            <a:ext cx="167136" cy="5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>
            <a:stCxn id="185" idx="2"/>
            <a:endCxn id="187" idx="0"/>
          </p:cNvCxnSpPr>
          <p:nvPr/>
        </p:nvCxnSpPr>
        <p:spPr>
          <a:xfrm flipH="1">
            <a:off x="1891051" y="3995646"/>
            <a:ext cx="7444" cy="6715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Arrow Connector 249"/>
          <p:cNvCxnSpPr>
            <a:stCxn id="189" idx="2"/>
            <a:endCxn id="277" idx="0"/>
          </p:cNvCxnSpPr>
          <p:nvPr/>
        </p:nvCxnSpPr>
        <p:spPr>
          <a:xfrm>
            <a:off x="3148527" y="4005888"/>
            <a:ext cx="0" cy="136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/>
          <p:cNvCxnSpPr>
            <a:stCxn id="143" idx="2"/>
          </p:cNvCxnSpPr>
          <p:nvPr/>
        </p:nvCxnSpPr>
        <p:spPr>
          <a:xfrm>
            <a:off x="3148527" y="5225585"/>
            <a:ext cx="0" cy="120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Arrow Connector 257"/>
          <p:cNvCxnSpPr>
            <a:stCxn id="187" idx="3"/>
            <a:endCxn id="143" idx="1"/>
          </p:cNvCxnSpPr>
          <p:nvPr/>
        </p:nvCxnSpPr>
        <p:spPr>
          <a:xfrm flipV="1">
            <a:off x="2439691" y="4940484"/>
            <a:ext cx="174580" cy="10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Arrow Connector 259"/>
          <p:cNvCxnSpPr>
            <a:stCxn id="143" idx="3"/>
            <a:endCxn id="186" idx="1"/>
          </p:cNvCxnSpPr>
          <p:nvPr/>
        </p:nvCxnSpPr>
        <p:spPr>
          <a:xfrm flipV="1">
            <a:off x="3682783" y="4938547"/>
            <a:ext cx="384161" cy="1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Arrow Connector 261"/>
          <p:cNvCxnSpPr>
            <a:stCxn id="188" idx="3"/>
            <a:endCxn id="208" idx="1"/>
          </p:cNvCxnSpPr>
          <p:nvPr/>
        </p:nvCxnSpPr>
        <p:spPr>
          <a:xfrm flipV="1">
            <a:off x="2439691" y="8134877"/>
            <a:ext cx="184105" cy="12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Arrow Connector 265"/>
          <p:cNvCxnSpPr>
            <a:stCxn id="208" idx="3"/>
            <a:endCxn id="106" idx="1"/>
          </p:cNvCxnSpPr>
          <p:nvPr/>
        </p:nvCxnSpPr>
        <p:spPr>
          <a:xfrm flipV="1">
            <a:off x="3692308" y="8122971"/>
            <a:ext cx="336425" cy="119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Arrow Connector 279"/>
          <p:cNvCxnSpPr>
            <a:stCxn id="106" idx="3"/>
            <a:endCxn id="144" idx="1"/>
          </p:cNvCxnSpPr>
          <p:nvPr/>
        </p:nvCxnSpPr>
        <p:spPr>
          <a:xfrm flipV="1">
            <a:off x="5308893" y="8121333"/>
            <a:ext cx="207915" cy="1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Arrow Connector 281"/>
          <p:cNvCxnSpPr>
            <a:stCxn id="144" idx="2"/>
            <a:endCxn id="194" idx="0"/>
          </p:cNvCxnSpPr>
          <p:nvPr/>
        </p:nvCxnSpPr>
        <p:spPr>
          <a:xfrm>
            <a:off x="6143885" y="8395653"/>
            <a:ext cx="13004" cy="1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Arrow Connector 308"/>
          <p:cNvCxnSpPr>
            <a:stCxn id="106" idx="2"/>
            <a:endCxn id="146" idx="0"/>
          </p:cNvCxnSpPr>
          <p:nvPr/>
        </p:nvCxnSpPr>
        <p:spPr>
          <a:xfrm>
            <a:off x="4668813" y="8397291"/>
            <a:ext cx="0" cy="143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Arrow Connector 310"/>
          <p:cNvCxnSpPr>
            <a:stCxn id="208" idx="2"/>
          </p:cNvCxnSpPr>
          <p:nvPr/>
        </p:nvCxnSpPr>
        <p:spPr>
          <a:xfrm flipH="1">
            <a:off x="3148527" y="8419978"/>
            <a:ext cx="9525" cy="1458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/>
          <p:cNvCxnSpPr>
            <a:stCxn id="146" idx="2"/>
            <a:endCxn id="192" idx="0"/>
          </p:cNvCxnSpPr>
          <p:nvPr/>
        </p:nvCxnSpPr>
        <p:spPr>
          <a:xfrm flipH="1">
            <a:off x="4668470" y="9089289"/>
            <a:ext cx="343" cy="219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Elbow Connector 315"/>
          <p:cNvCxnSpPr>
            <a:stCxn id="146" idx="1"/>
            <a:endCxn id="203" idx="3"/>
          </p:cNvCxnSpPr>
          <p:nvPr/>
        </p:nvCxnSpPr>
        <p:spPr>
          <a:xfrm rot="10800000" flipV="1">
            <a:off x="2445559" y="8814968"/>
            <a:ext cx="1583175" cy="713737"/>
          </a:xfrm>
          <a:prstGeom prst="bentConnector3">
            <a:avLst>
              <a:gd name="adj1" fmla="val 139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Arrow Connector 323"/>
          <p:cNvCxnSpPr>
            <a:stCxn id="189" idx="3"/>
          </p:cNvCxnSpPr>
          <p:nvPr/>
        </p:nvCxnSpPr>
        <p:spPr>
          <a:xfrm>
            <a:off x="3682783" y="3720787"/>
            <a:ext cx="395471" cy="15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Arrow Connector 328"/>
          <p:cNvCxnSpPr>
            <a:stCxn id="186" idx="2"/>
            <a:endCxn id="120" idx="0"/>
          </p:cNvCxnSpPr>
          <p:nvPr/>
        </p:nvCxnSpPr>
        <p:spPr>
          <a:xfrm flipH="1">
            <a:off x="4704578" y="5212867"/>
            <a:ext cx="2446" cy="1437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Elbow Connector 330"/>
          <p:cNvCxnSpPr>
            <a:stCxn id="186" idx="3"/>
            <a:endCxn id="319" idx="0"/>
          </p:cNvCxnSpPr>
          <p:nvPr/>
        </p:nvCxnSpPr>
        <p:spPr>
          <a:xfrm>
            <a:off x="5347104" y="4938547"/>
            <a:ext cx="785296" cy="16039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Arrow Connector 332"/>
          <p:cNvCxnSpPr>
            <a:stCxn id="144" idx="0"/>
            <a:endCxn id="319" idx="2"/>
          </p:cNvCxnSpPr>
          <p:nvPr/>
        </p:nvCxnSpPr>
        <p:spPr>
          <a:xfrm flipH="1" flipV="1">
            <a:off x="6132400" y="7629093"/>
            <a:ext cx="11485" cy="217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" name="Rectangle 336"/>
          <p:cNvSpPr/>
          <p:nvPr/>
        </p:nvSpPr>
        <p:spPr>
          <a:xfrm>
            <a:off x="1898495" y="3134233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38" name="Rectangle 337"/>
          <p:cNvSpPr/>
          <p:nvPr/>
        </p:nvSpPr>
        <p:spPr>
          <a:xfrm>
            <a:off x="1892256" y="4150182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39" name="Rectangle 338"/>
          <p:cNvSpPr/>
          <p:nvPr/>
        </p:nvSpPr>
        <p:spPr>
          <a:xfrm>
            <a:off x="1905709" y="8345836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40" name="Rectangle 339"/>
          <p:cNvSpPr/>
          <p:nvPr/>
        </p:nvSpPr>
        <p:spPr>
          <a:xfrm>
            <a:off x="1889017" y="5221841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41" name="Rectangle 340"/>
          <p:cNvSpPr/>
          <p:nvPr/>
        </p:nvSpPr>
        <p:spPr>
          <a:xfrm>
            <a:off x="3673229" y="7834789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42" name="Rectangle 341"/>
          <p:cNvSpPr/>
          <p:nvPr/>
        </p:nvSpPr>
        <p:spPr>
          <a:xfrm>
            <a:off x="4673218" y="8322714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43" name="Rectangle 342"/>
          <p:cNvSpPr/>
          <p:nvPr/>
        </p:nvSpPr>
        <p:spPr>
          <a:xfrm>
            <a:off x="5284072" y="7829537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44" name="Rectangle 343"/>
          <p:cNvSpPr/>
          <p:nvPr/>
        </p:nvSpPr>
        <p:spPr>
          <a:xfrm>
            <a:off x="6143885" y="7621717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48" name="Rectangle 347"/>
          <p:cNvSpPr/>
          <p:nvPr/>
        </p:nvSpPr>
        <p:spPr>
          <a:xfrm>
            <a:off x="3796333" y="8514880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1" name="Rectangle 350"/>
          <p:cNvSpPr/>
          <p:nvPr/>
        </p:nvSpPr>
        <p:spPr>
          <a:xfrm>
            <a:off x="4668470" y="9089289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2" name="Rectangle 351"/>
          <p:cNvSpPr/>
          <p:nvPr/>
        </p:nvSpPr>
        <p:spPr>
          <a:xfrm>
            <a:off x="6179575" y="8348743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3" name="Rectangle 352"/>
          <p:cNvSpPr/>
          <p:nvPr/>
        </p:nvSpPr>
        <p:spPr>
          <a:xfrm>
            <a:off x="3171933" y="8356780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4" name="Rectangle 353"/>
          <p:cNvSpPr/>
          <p:nvPr/>
        </p:nvSpPr>
        <p:spPr>
          <a:xfrm>
            <a:off x="2417061" y="7924017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5" name="Rectangle 354"/>
          <p:cNvSpPr/>
          <p:nvPr/>
        </p:nvSpPr>
        <p:spPr>
          <a:xfrm>
            <a:off x="3650808" y="4641699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6" name="Rectangle 355"/>
          <p:cNvSpPr/>
          <p:nvPr/>
        </p:nvSpPr>
        <p:spPr>
          <a:xfrm>
            <a:off x="4686974" y="5098946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7" name="Rectangle 356"/>
          <p:cNvSpPr/>
          <p:nvPr/>
        </p:nvSpPr>
        <p:spPr>
          <a:xfrm>
            <a:off x="5344212" y="4739608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8" name="Rectangle 357"/>
          <p:cNvSpPr/>
          <p:nvPr/>
        </p:nvSpPr>
        <p:spPr>
          <a:xfrm>
            <a:off x="2417061" y="4739607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59" name="Rectangle 358"/>
          <p:cNvSpPr/>
          <p:nvPr/>
        </p:nvSpPr>
        <p:spPr>
          <a:xfrm>
            <a:off x="3158052" y="3939182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60" name="Rectangle 359"/>
          <p:cNvSpPr/>
          <p:nvPr/>
        </p:nvSpPr>
        <p:spPr>
          <a:xfrm>
            <a:off x="3158052" y="5165541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61" name="Rectangle 360"/>
          <p:cNvSpPr/>
          <p:nvPr/>
        </p:nvSpPr>
        <p:spPr>
          <a:xfrm>
            <a:off x="3596044" y="3472504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K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362" name="Rectangle 361"/>
          <p:cNvSpPr/>
          <p:nvPr/>
        </p:nvSpPr>
        <p:spPr>
          <a:xfrm>
            <a:off x="2332746" y="3526753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</a:rPr>
              <a:t>C</a:t>
            </a:r>
            <a:endParaRPr lang="en-US" sz="800" dirty="0">
              <a:solidFill>
                <a:prstClr val="black"/>
              </a:solidFill>
            </a:endParaRPr>
          </a:p>
        </p:txBody>
      </p:sp>
      <p:sp>
        <p:nvSpPr>
          <p:cNvPr id="363" name="Rectangle 362"/>
          <p:cNvSpPr/>
          <p:nvPr/>
        </p:nvSpPr>
        <p:spPr>
          <a:xfrm>
            <a:off x="1196886" y="2642513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</a:rPr>
              <a:t>C</a:t>
            </a:r>
            <a:endParaRPr lang="en-US" sz="800">
              <a:solidFill>
                <a:prstClr val="black"/>
              </a:solidFill>
            </a:endParaRPr>
          </a:p>
        </p:txBody>
      </p:sp>
      <p:sp>
        <p:nvSpPr>
          <p:cNvPr id="99" name="Flowchart: Connector 98"/>
          <p:cNvSpPr/>
          <p:nvPr/>
        </p:nvSpPr>
        <p:spPr>
          <a:xfrm>
            <a:off x="2314540" y="4232594"/>
            <a:ext cx="274320" cy="27432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chemeClr val="tx1"/>
                </a:solidFill>
              </a:rPr>
              <a:t>1</a:t>
            </a:r>
            <a:endParaRPr lang="en-US" sz="1200">
              <a:solidFill>
                <a:schemeClr val="tx1"/>
              </a:solidFill>
            </a:endParaRPr>
          </a:p>
        </p:txBody>
      </p:sp>
      <p:cxnSp>
        <p:nvCxnSpPr>
          <p:cNvPr id="100" name="Straight Arrow Connector 99"/>
          <p:cNvCxnSpPr>
            <a:stCxn id="99" idx="6"/>
          </p:cNvCxnSpPr>
          <p:nvPr/>
        </p:nvCxnSpPr>
        <p:spPr>
          <a:xfrm flipV="1">
            <a:off x="2588860" y="4368128"/>
            <a:ext cx="131235" cy="1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>
            <a:off x="3148527" y="5225585"/>
            <a:ext cx="0" cy="120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Flowchart: Connector 101"/>
          <p:cNvSpPr/>
          <p:nvPr/>
        </p:nvSpPr>
        <p:spPr>
          <a:xfrm>
            <a:off x="3020892" y="5359159"/>
            <a:ext cx="274320" cy="27432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chemeClr val="tx1"/>
                </a:solidFill>
              </a:rPr>
              <a:t>1</a:t>
            </a: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03" name="Flowchart: Connector 102"/>
          <p:cNvSpPr/>
          <p:nvPr/>
        </p:nvSpPr>
        <p:spPr>
          <a:xfrm>
            <a:off x="3011367" y="8571784"/>
            <a:ext cx="274320" cy="27432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chemeClr val="tx1"/>
                </a:solidFill>
              </a:rPr>
              <a:t>1</a:t>
            </a:r>
            <a:endParaRPr lang="en-US" sz="1200">
              <a:solidFill>
                <a:schemeClr val="tx1"/>
              </a:solidFill>
            </a:endParaRPr>
          </a:p>
        </p:txBody>
      </p:sp>
      <p:cxnSp>
        <p:nvCxnSpPr>
          <p:cNvPr id="104" name="Straight Arrow Connector 103"/>
          <p:cNvCxnSpPr/>
          <p:nvPr/>
        </p:nvCxnSpPr>
        <p:spPr>
          <a:xfrm flipV="1">
            <a:off x="2456660" y="1994605"/>
            <a:ext cx="167136" cy="5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416738" y="1754931"/>
            <a:ext cx="25359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prstClr val="black"/>
                </a:solidFill>
              </a:rPr>
              <a:t>C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2635427" y="1755253"/>
            <a:ext cx="1278705" cy="4997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RW=50-150%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105" name="Straight Arrow Connector 104"/>
          <p:cNvCxnSpPr/>
          <p:nvPr/>
        </p:nvCxnSpPr>
        <p:spPr>
          <a:xfrm flipH="1">
            <a:off x="4742968" y="923982"/>
            <a:ext cx="1" cy="842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4760221" y="1753630"/>
            <a:ext cx="1354926" cy="4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H="1">
            <a:off x="6069964" y="1761470"/>
            <a:ext cx="761" cy="139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5412850" y="1873358"/>
            <a:ext cx="1335145" cy="81281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Mua</a:t>
            </a:r>
            <a:r>
              <a:rPr lang="en-US" sz="800" b="1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lại</a:t>
            </a:r>
            <a:r>
              <a:rPr lang="en-US" sz="800" b="1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b="1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800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800" b="1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thu</a:t>
            </a:r>
            <a:r>
              <a:rPr lang="en-US" sz="800" b="1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RW 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= 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RW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khách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hàng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bán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thu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trong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TH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bán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thu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quyền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truy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đòi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; RW = RW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đòi</a:t>
            </a:r>
            <a:endParaRPr lang="vi-VN" sz="800" dirty="0">
              <a:solidFill>
                <a:schemeClr val="tx1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175969" y="1840746"/>
            <a:ext cx="1117915" cy="454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err="1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Cho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thuê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tài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chính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(RW </a:t>
            </a:r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= 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Max (160%, RW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quy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định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tại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khoản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9b </a:t>
            </a:r>
            <a:r>
              <a:rPr lang="en-US" sz="800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Điều</a:t>
            </a:r>
            <a:r>
              <a:rPr lang="en-US" sz="800" dirty="0" smtClean="0">
                <a:solidFill>
                  <a:schemeClr val="tx1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9))</a:t>
            </a:r>
            <a:endParaRPr lang="vi-VN" sz="800" dirty="0">
              <a:solidFill>
                <a:schemeClr val="tx1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5" name="Straight Arrow Connector 124"/>
          <p:cNvCxnSpPr/>
          <p:nvPr/>
        </p:nvCxnSpPr>
        <p:spPr>
          <a:xfrm flipH="1">
            <a:off x="1293884" y="915356"/>
            <a:ext cx="1" cy="842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H="1" flipV="1">
            <a:off x="703936" y="1704723"/>
            <a:ext cx="562685" cy="12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flipH="1">
            <a:off x="750441" y="1707057"/>
            <a:ext cx="761" cy="139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Rectangle 127"/>
          <p:cNvSpPr/>
          <p:nvPr/>
        </p:nvSpPr>
        <p:spPr>
          <a:xfrm>
            <a:off x="5522543" y="7008640"/>
            <a:ext cx="1231191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i="1" dirty="0" err="1" smtClean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Tài</a:t>
            </a:r>
            <a:r>
              <a:rPr lang="en-US" sz="800" i="1" dirty="0" smtClean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i="1" dirty="0" err="1" smtClean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trợ</a:t>
            </a:r>
            <a:r>
              <a:rPr lang="en-US" sz="800" i="1" dirty="0" smtClean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i="1" dirty="0" err="1" smtClean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dự</a:t>
            </a:r>
            <a:r>
              <a:rPr lang="en-US" sz="800" i="1" dirty="0" smtClean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i="1" dirty="0" err="1" smtClean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án</a:t>
            </a:r>
            <a:r>
              <a:rPr lang="en-US" sz="800" i="1" dirty="0" smtClean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KDBĐS (RW = 200%) </a:t>
            </a:r>
            <a:endParaRPr lang="en-US" sz="800" i="1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46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5478D2C6DD5A4FBCA9633FB76EF110" ma:contentTypeVersion="0" ma:contentTypeDescription="Create a new document." ma:contentTypeScope="" ma:versionID="b6da3576b147be201284a637a4f33b0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BC62839-1B04-48B6-9D7B-D4B6AFAC49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6AB28D-7734-425F-87AD-A7F32DFDFF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03ABCDA-B676-4F1D-9070-A7336AAEE7D3}">
  <ds:schemaRefs>
    <ds:schemaRef ds:uri="http://www.w3.org/XML/1998/namespace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2128</TotalTime>
  <Words>593</Words>
  <Application>Microsoft Office PowerPoint</Application>
  <PresentationFormat>A4 Paper (210x297 mm)</PresentationFormat>
  <Paragraphs>83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Times New Roman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Nam Huan</dc:creator>
  <cp:lastModifiedBy>Le Thu Huong (VTTh)</cp:lastModifiedBy>
  <cp:revision>87</cp:revision>
  <cp:lastPrinted>2016-12-30T10:58:40Z</cp:lastPrinted>
  <dcterms:created xsi:type="dcterms:W3CDTF">2015-11-26T09:37:57Z</dcterms:created>
  <dcterms:modified xsi:type="dcterms:W3CDTF">2023-04-21T03:38:16Z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0x010100FB5478D2C6DD5A4FBCA9633FB76EF110</vt:lpwstr>
  </property>
</Properties>
</file>