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0" r:id="rId5"/>
  </p:sldIdLst>
  <p:sldSz cx="6858000" cy="9906000" type="A4"/>
  <p:notesSz cx="6797675" cy="9928225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FEB0"/>
    <a:srgbClr val="8BF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 snapToGrid="0">
      <p:cViewPr varScale="1">
        <p:scale>
          <a:sx n="81" d="100"/>
          <a:sy n="81" d="100"/>
        </p:scale>
        <p:origin x="3786" y="10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8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74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32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6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2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9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4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2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19/11/2024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Rectangle 321"/>
          <p:cNvSpPr/>
          <p:nvPr/>
        </p:nvSpPr>
        <p:spPr>
          <a:xfrm>
            <a:off x="4081157" y="2365121"/>
            <a:ext cx="1227736" cy="20791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" name="Rectangle 318"/>
          <p:cNvSpPr/>
          <p:nvPr/>
        </p:nvSpPr>
        <p:spPr>
          <a:xfrm>
            <a:off x="5448709" y="5198006"/>
            <a:ext cx="1367381" cy="25301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8" name="Rectangle 317"/>
          <p:cNvSpPr/>
          <p:nvPr/>
        </p:nvSpPr>
        <p:spPr>
          <a:xfrm>
            <a:off x="4078254" y="5452225"/>
            <a:ext cx="1268850" cy="2307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84039" y="2407789"/>
            <a:ext cx="1156997" cy="3938420"/>
          </a:xfrm>
          <a:prstGeom prst="rect">
            <a:avLst/>
          </a:prstGeom>
          <a:solidFill>
            <a:srgbClr val="B9FE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Rectangle 118"/>
          <p:cNvSpPr>
            <a:spLocks noChangeArrowheads="1"/>
          </p:cNvSpPr>
          <p:nvPr/>
        </p:nvSpPr>
        <p:spPr bwMode="auto">
          <a:xfrm>
            <a:off x="-145220" y="1766480"/>
            <a:ext cx="121402" cy="18703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306" tIns="31652" rIns="63306" bIns="31652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970" y="662159"/>
            <a:ext cx="6594992" cy="14478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75971" y="1006230"/>
            <a:ext cx="1055930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Tiền mặt, vàng, các khoản tương đương tiền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mặt (RW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0%)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335606" y="993505"/>
            <a:ext cx="1127300" cy="57166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2720095" y="1004081"/>
            <a:ext cx="1955995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= 100%)</a:t>
            </a:r>
          </a:p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(RW = 200%)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818743" y="997243"/>
            <a:ext cx="1952219" cy="5779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đầu tư,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 doanh chứng khoán; cho vay ký quỹ; công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vốn chủ sở hữu, mua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cổ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= 150%)</a:t>
            </a:r>
          </a:p>
        </p:txBody>
      </p:sp>
      <p:sp>
        <p:nvSpPr>
          <p:cNvPr id="182" name="Flowchart: Decision 181"/>
          <p:cNvSpPr/>
          <p:nvPr/>
        </p:nvSpPr>
        <p:spPr>
          <a:xfrm>
            <a:off x="1349855" y="170472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Flowchart: Decision 183"/>
          <p:cNvSpPr/>
          <p:nvPr/>
        </p:nvSpPr>
        <p:spPr>
          <a:xfrm>
            <a:off x="1349855" y="2575865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chính phủ</a:t>
            </a:r>
          </a:p>
        </p:txBody>
      </p:sp>
      <p:sp>
        <p:nvSpPr>
          <p:cNvPr id="185" name="Flowchart: Decision 184"/>
          <p:cNvSpPr/>
          <p:nvPr/>
        </p:nvSpPr>
        <p:spPr>
          <a:xfrm>
            <a:off x="1349855" y="3447006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ịnh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6" name="Flowchart: Decision 185"/>
          <p:cNvSpPr/>
          <p:nvPr/>
        </p:nvSpPr>
        <p:spPr>
          <a:xfrm>
            <a:off x="4066944" y="4763287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Flowchart: Decision 186"/>
          <p:cNvSpPr/>
          <p:nvPr/>
        </p:nvSpPr>
        <p:spPr>
          <a:xfrm>
            <a:off x="1342411" y="4773877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Doanh 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nghiệp?</a:t>
            </a:r>
            <a:endParaRPr lang="en-US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Flowchart: Decision 187"/>
          <p:cNvSpPr/>
          <p:nvPr/>
        </p:nvSpPr>
        <p:spPr>
          <a:xfrm>
            <a:off x="1342411" y="786181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79" idx="2"/>
            <a:endCxn id="182" idx="0"/>
          </p:cNvCxnSpPr>
          <p:nvPr/>
        </p:nvCxnSpPr>
        <p:spPr>
          <a:xfrm flipH="1">
            <a:off x="1898495" y="1565174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82" idx="2"/>
            <a:endCxn id="184" idx="0"/>
          </p:cNvCxnSpPr>
          <p:nvPr/>
        </p:nvCxnSpPr>
        <p:spPr>
          <a:xfrm>
            <a:off x="1898495" y="2253363"/>
            <a:ext cx="0" cy="32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4" idx="2"/>
            <a:endCxn id="185" idx="0"/>
          </p:cNvCxnSpPr>
          <p:nvPr/>
        </p:nvCxnSpPr>
        <p:spPr>
          <a:xfrm>
            <a:off x="1898495" y="3124505"/>
            <a:ext cx="0" cy="322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87" idx="2"/>
            <a:endCxn id="188" idx="0"/>
          </p:cNvCxnSpPr>
          <p:nvPr/>
        </p:nvCxnSpPr>
        <p:spPr>
          <a:xfrm>
            <a:off x="1891051" y="5322517"/>
            <a:ext cx="0" cy="2539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4111929" y="9308847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thuộc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75%)</a:t>
            </a:r>
            <a:endParaRPr lang="vi-VN" sz="8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541293" y="8552110"/>
            <a:ext cx="1231191" cy="72562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về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LTV, DSC </a:t>
            </a:r>
            <a:b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</a:b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200%)</a:t>
            </a:r>
          </a:p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LTV, DSC (RW = 20% - 100%)</a:t>
            </a:r>
            <a:endParaRPr lang="vi-VN" sz="8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522546" y="5227052"/>
            <a:ext cx="1231191" cy="33980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tin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LTV: RW = 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150</a:t>
            </a:r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5522545" y="5614542"/>
            <a:ext cx="1231191" cy="31323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hỗn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hợp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theo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tỷ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lệ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diện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tích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5522544" y="5975293"/>
            <a:ext cx="1231191" cy="2979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75% - 120%)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516804" y="6324600"/>
            <a:ext cx="1231191" cy="30180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30% - 100%)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332476" y="9301675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100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%)</a:t>
            </a:r>
            <a:endParaRPr lang="en-US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Elbow Connector 76"/>
          <p:cNvCxnSpPr>
            <a:stCxn id="188" idx="2"/>
            <a:endCxn id="203" idx="0"/>
          </p:cNvCxnSpPr>
          <p:nvPr/>
        </p:nvCxnSpPr>
        <p:spPr>
          <a:xfrm rot="5400000">
            <a:off x="1444423" y="8855047"/>
            <a:ext cx="891222" cy="20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/>
          <p:cNvSpPr/>
          <p:nvPr/>
        </p:nvSpPr>
        <p:spPr>
          <a:xfrm>
            <a:off x="185665" y="2476330"/>
            <a:ext cx="972136" cy="124445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phủ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Việt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Nam,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bạc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Ủy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ban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tỉnh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phố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trực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huộc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Trung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ương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sách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0%)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81659" y="4408747"/>
            <a:ext cx="972136" cy="7567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hính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phủ,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 hàng trung ương các nước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0%-150%)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185663" y="5267224"/>
            <a:ext cx="972136" cy="91462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công lập của chính phủ, chính quyền địa phương các nước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0-150%)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85665" y="3865181"/>
            <a:ext cx="972136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VAMC, DATC (RW = 20%)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4171253" y="2968339"/>
            <a:ext cx="1088045" cy="65123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 chính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 ngoài (gồm tổ chức tín dụng nước ngoài)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= 20%-150%)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171253" y="3730119"/>
            <a:ext cx="1088045" cy="67862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tín dụng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trong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nước, chi nhánh ngân hàng nước ngoài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 (RW = </a:t>
            </a:r>
            <a:r>
              <a:rPr lang="vi-VN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</a:t>
            </a:r>
            <a:r>
              <a:rPr lang="vi-VN" sz="800" dirty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- 150%)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163806" y="2462108"/>
            <a:ext cx="1088045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chức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quốc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tế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0%)</a:t>
            </a:r>
          </a:p>
        </p:txBody>
      </p:sp>
      <p:cxnSp>
        <p:nvCxnSpPr>
          <p:cNvPr id="263" name="Elbow Connector 262"/>
          <p:cNvCxnSpPr>
            <a:stCxn id="2" idx="2"/>
            <a:endCxn id="123" idx="0"/>
          </p:cNvCxnSpPr>
          <p:nvPr/>
        </p:nvCxnSpPr>
        <p:spPr>
          <a:xfrm rot="5400000">
            <a:off x="1989056" y="-478180"/>
            <a:ext cx="199290" cy="2769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" idx="2"/>
            <a:endCxn id="180" idx="0"/>
          </p:cNvCxnSpPr>
          <p:nvPr/>
        </p:nvCxnSpPr>
        <p:spPr>
          <a:xfrm rot="16200000" flipH="1">
            <a:off x="3487209" y="793196"/>
            <a:ext cx="197141" cy="2246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" idx="2"/>
            <a:endCxn id="181" idx="0"/>
          </p:cNvCxnSpPr>
          <p:nvPr/>
        </p:nvCxnSpPr>
        <p:spPr>
          <a:xfrm rot="16200000" flipH="1">
            <a:off x="4539008" y="-258603"/>
            <a:ext cx="190303" cy="2321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Elbow Connector 268"/>
          <p:cNvCxnSpPr>
            <a:stCxn id="2" idx="2"/>
            <a:endCxn id="179" idx="0"/>
          </p:cNvCxnSpPr>
          <p:nvPr/>
        </p:nvCxnSpPr>
        <p:spPr>
          <a:xfrm rot="5400000">
            <a:off x="2593079" y="113117"/>
            <a:ext cx="186565" cy="15742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/>
          <p:cNvSpPr/>
          <p:nvPr/>
        </p:nvSpPr>
        <p:spPr>
          <a:xfrm>
            <a:off x="1889017" y="224206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Flowchart: Decision 105"/>
          <p:cNvSpPr/>
          <p:nvPr/>
        </p:nvSpPr>
        <p:spPr>
          <a:xfrm>
            <a:off x="4028733" y="7848651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đảm bảo bằng Bất động sản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157304" y="5797352"/>
            <a:ext cx="1094547" cy="951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50% - 250%)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(RW = 200%)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thành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lập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dưới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1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năm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= 150%)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160737" y="6835952"/>
            <a:ext cx="1094547" cy="42543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Các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chuyên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biệt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–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= Max (160%,...))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57304" y="5448043"/>
            <a:ext cx="1094547" cy="27492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vừa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và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nhỏ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9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%)</a:t>
            </a:r>
          </a:p>
        </p:txBody>
      </p:sp>
      <p:sp>
        <p:nvSpPr>
          <p:cNvPr id="144" name="Flowchart: Decision 143"/>
          <p:cNvSpPr/>
          <p:nvPr/>
        </p:nvSpPr>
        <p:spPr>
          <a:xfrm>
            <a:off x="5516808" y="7847013"/>
            <a:ext cx="1254154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thế chấp nhà ở cá nhân</a:t>
            </a:r>
          </a:p>
        </p:txBody>
      </p:sp>
      <p:sp>
        <p:nvSpPr>
          <p:cNvPr id="146" name="Flowchart: Decision 145"/>
          <p:cNvSpPr/>
          <p:nvPr/>
        </p:nvSpPr>
        <p:spPr>
          <a:xfrm>
            <a:off x="4028733" y="8540649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Flowchart: Decision 188"/>
          <p:cNvSpPr/>
          <p:nvPr/>
        </p:nvSpPr>
        <p:spPr>
          <a:xfrm>
            <a:off x="2614271" y="343568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2720095" y="4142549"/>
            <a:ext cx="856864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chứng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150%)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239" name="Straight Arrow Connector 238"/>
          <p:cNvCxnSpPr>
            <a:stCxn id="184" idx="1"/>
          </p:cNvCxnSpPr>
          <p:nvPr/>
        </p:nvCxnSpPr>
        <p:spPr>
          <a:xfrm flipH="1">
            <a:off x="1241036" y="2850185"/>
            <a:ext cx="108819" cy="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185" idx="3"/>
            <a:endCxn id="189" idx="1"/>
          </p:cNvCxnSpPr>
          <p:nvPr/>
        </p:nvCxnSpPr>
        <p:spPr>
          <a:xfrm flipV="1">
            <a:off x="2447135" y="3720787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185" idx="2"/>
            <a:endCxn id="187" idx="0"/>
          </p:cNvCxnSpPr>
          <p:nvPr/>
        </p:nvCxnSpPr>
        <p:spPr>
          <a:xfrm flipH="1">
            <a:off x="1891051" y="3995646"/>
            <a:ext cx="7444" cy="778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189" idx="2"/>
            <a:endCxn id="277" idx="0"/>
          </p:cNvCxnSpPr>
          <p:nvPr/>
        </p:nvCxnSpPr>
        <p:spPr>
          <a:xfrm>
            <a:off x="3148527" y="4005888"/>
            <a:ext cx="0" cy="136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87" idx="3"/>
            <a:endCxn id="129" idx="1"/>
          </p:cNvCxnSpPr>
          <p:nvPr/>
        </p:nvCxnSpPr>
        <p:spPr>
          <a:xfrm flipV="1">
            <a:off x="2439691" y="5047870"/>
            <a:ext cx="344620" cy="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188" idx="3"/>
            <a:endCxn id="147" idx="1"/>
          </p:cNvCxnSpPr>
          <p:nvPr/>
        </p:nvCxnSpPr>
        <p:spPr>
          <a:xfrm flipV="1">
            <a:off x="2439691" y="8133970"/>
            <a:ext cx="168615" cy="2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>
            <a:stCxn id="151" idx="3"/>
            <a:endCxn id="106" idx="1"/>
          </p:cNvCxnSpPr>
          <p:nvPr/>
        </p:nvCxnSpPr>
        <p:spPr>
          <a:xfrm flipV="1">
            <a:off x="3902311" y="8122971"/>
            <a:ext cx="126422" cy="10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106" idx="3"/>
            <a:endCxn id="144" idx="1"/>
          </p:cNvCxnSpPr>
          <p:nvPr/>
        </p:nvCxnSpPr>
        <p:spPr>
          <a:xfrm flipV="1">
            <a:off x="5308893" y="8121333"/>
            <a:ext cx="207915" cy="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>
            <a:stCxn id="144" idx="2"/>
            <a:endCxn id="194" idx="0"/>
          </p:cNvCxnSpPr>
          <p:nvPr/>
        </p:nvCxnSpPr>
        <p:spPr>
          <a:xfrm>
            <a:off x="6143885" y="8395653"/>
            <a:ext cx="13004" cy="1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106" idx="2"/>
            <a:endCxn id="146" idx="0"/>
          </p:cNvCxnSpPr>
          <p:nvPr/>
        </p:nvCxnSpPr>
        <p:spPr>
          <a:xfrm>
            <a:off x="4668813" y="8397291"/>
            <a:ext cx="0" cy="143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>
            <a:stCxn id="146" idx="2"/>
            <a:endCxn id="192" idx="0"/>
          </p:cNvCxnSpPr>
          <p:nvPr/>
        </p:nvCxnSpPr>
        <p:spPr>
          <a:xfrm flipH="1">
            <a:off x="4668470" y="9089289"/>
            <a:ext cx="343" cy="21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Elbow Connector 315"/>
          <p:cNvCxnSpPr>
            <a:stCxn id="146" idx="1"/>
            <a:endCxn id="203" idx="3"/>
          </p:cNvCxnSpPr>
          <p:nvPr/>
        </p:nvCxnSpPr>
        <p:spPr>
          <a:xfrm rot="10800000" flipV="1">
            <a:off x="2445559" y="8814968"/>
            <a:ext cx="1583175" cy="713737"/>
          </a:xfrm>
          <a:prstGeom prst="bentConnector3">
            <a:avLst>
              <a:gd name="adj1" fmla="val 139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>
            <a:stCxn id="189" idx="3"/>
          </p:cNvCxnSpPr>
          <p:nvPr/>
        </p:nvCxnSpPr>
        <p:spPr>
          <a:xfrm>
            <a:off x="3682783" y="3720787"/>
            <a:ext cx="395471" cy="1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86" idx="2"/>
          </p:cNvCxnSpPr>
          <p:nvPr/>
        </p:nvCxnSpPr>
        <p:spPr>
          <a:xfrm flipH="1">
            <a:off x="4704578" y="5311927"/>
            <a:ext cx="2446" cy="143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186" idx="3"/>
            <a:endCxn id="319" idx="0"/>
          </p:cNvCxnSpPr>
          <p:nvPr/>
        </p:nvCxnSpPr>
        <p:spPr>
          <a:xfrm>
            <a:off x="5347104" y="5037607"/>
            <a:ext cx="785296" cy="1603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4" idx="0"/>
            <a:endCxn id="319" idx="2"/>
          </p:cNvCxnSpPr>
          <p:nvPr/>
        </p:nvCxnSpPr>
        <p:spPr>
          <a:xfrm flipH="1" flipV="1">
            <a:off x="6132400" y="7728153"/>
            <a:ext cx="11485" cy="118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Rectangle 336"/>
          <p:cNvSpPr/>
          <p:nvPr/>
        </p:nvSpPr>
        <p:spPr>
          <a:xfrm>
            <a:off x="1898495" y="3134233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1892256" y="415018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1905709" y="834583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1905709" y="579702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3796333" y="7789098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4673218" y="832271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5284072" y="780413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6143885" y="762171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3617670" y="849915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4668470" y="9089289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2" name="Rectangle 351"/>
          <p:cNvSpPr/>
          <p:nvPr/>
        </p:nvSpPr>
        <p:spPr>
          <a:xfrm>
            <a:off x="6179575" y="834874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2340861" y="782495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3582973" y="470976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4686974" y="519800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5344212" y="4831048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2493261" y="474722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3158052" y="3939182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3596044" y="347250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2332746" y="352675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1196886" y="264251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Flowchart: Connector 98"/>
          <p:cNvSpPr/>
          <p:nvPr/>
        </p:nvSpPr>
        <p:spPr>
          <a:xfrm>
            <a:off x="2314540" y="423259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0" name="Straight Arrow Connector 99"/>
          <p:cNvCxnSpPr>
            <a:stCxn id="99" idx="6"/>
          </p:cNvCxnSpPr>
          <p:nvPr/>
        </p:nvCxnSpPr>
        <p:spPr>
          <a:xfrm flipV="1">
            <a:off x="2588860" y="4368128"/>
            <a:ext cx="131235" cy="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2456660" y="1994605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408723" y="1754931"/>
            <a:ext cx="2696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635427" y="1755253"/>
            <a:ext cx="1278705" cy="4997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RW=50-150%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4742968" y="923982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4760221" y="1753630"/>
            <a:ext cx="1354926" cy="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6069964" y="1761470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5412850" y="1873358"/>
            <a:ext cx="1335145" cy="81281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Mua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lại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b="1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trong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TH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quyền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truy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; RW = 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75969" y="1840746"/>
            <a:ext cx="1117915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thuê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Max (160%, 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định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tại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9b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Điều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9))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1293884" y="915356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703936" y="1704723"/>
            <a:ext cx="562685" cy="1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750441" y="1707057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5522543" y="6680980"/>
            <a:ext cx="1231191" cy="373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trợ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dự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án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KDBĐS (RW = 160-200%) </a:t>
            </a:r>
            <a:endParaRPr lang="en-US" sz="800" dirty="0">
              <a:solidFill>
                <a:srgbClr val="FF0000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29" name="Flowchart: Decision 128"/>
          <p:cNvSpPr/>
          <p:nvPr/>
        </p:nvSpPr>
        <p:spPr>
          <a:xfrm>
            <a:off x="2784311" y="4626458"/>
            <a:ext cx="834944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0" name="Straight Arrow Connector 129"/>
          <p:cNvCxnSpPr>
            <a:stCxn id="129" idx="2"/>
            <a:endCxn id="133" idx="0"/>
          </p:cNvCxnSpPr>
          <p:nvPr/>
        </p:nvCxnSpPr>
        <p:spPr>
          <a:xfrm>
            <a:off x="3201783" y="5469281"/>
            <a:ext cx="5992" cy="247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29" idx="3"/>
            <a:endCxn id="186" idx="1"/>
          </p:cNvCxnSpPr>
          <p:nvPr/>
        </p:nvCxnSpPr>
        <p:spPr>
          <a:xfrm flipV="1">
            <a:off x="3619255" y="5037607"/>
            <a:ext cx="447689" cy="1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3163041" y="546517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Flowchart: Connector 132"/>
          <p:cNvSpPr/>
          <p:nvPr/>
        </p:nvSpPr>
        <p:spPr>
          <a:xfrm>
            <a:off x="3070615" y="5716961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Flowchart: Decision 146"/>
          <p:cNvSpPr/>
          <p:nvPr/>
        </p:nvSpPr>
        <p:spPr>
          <a:xfrm>
            <a:off x="2608306" y="7712558"/>
            <a:ext cx="609565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endParaRPr lang="en-US" sz="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8" name="Straight Arrow Connector 147"/>
          <p:cNvCxnSpPr>
            <a:stCxn id="147" idx="2"/>
            <a:endCxn id="155" idx="0"/>
          </p:cNvCxnSpPr>
          <p:nvPr/>
        </p:nvCxnSpPr>
        <p:spPr>
          <a:xfrm>
            <a:off x="2913089" y="8555381"/>
            <a:ext cx="7660" cy="26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147" idx="3"/>
          </p:cNvCxnSpPr>
          <p:nvPr/>
        </p:nvCxnSpPr>
        <p:spPr>
          <a:xfrm>
            <a:off x="3217871" y="8133970"/>
            <a:ext cx="150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tangle 149"/>
          <p:cNvSpPr/>
          <p:nvPr/>
        </p:nvSpPr>
        <p:spPr>
          <a:xfrm>
            <a:off x="2901421" y="855127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Flowchart: Decision 150"/>
          <p:cNvSpPr/>
          <p:nvPr/>
        </p:nvSpPr>
        <p:spPr>
          <a:xfrm>
            <a:off x="3368651" y="7712558"/>
            <a:ext cx="533660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2" name="Straight Arrow Connector 151"/>
          <p:cNvCxnSpPr/>
          <p:nvPr/>
        </p:nvCxnSpPr>
        <p:spPr>
          <a:xfrm flipH="1">
            <a:off x="3626875" y="8547761"/>
            <a:ext cx="986" cy="240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Flowchart: Connector 152"/>
          <p:cNvSpPr/>
          <p:nvPr/>
        </p:nvSpPr>
        <p:spPr>
          <a:xfrm>
            <a:off x="3482095" y="8795441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135626" y="779548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2613006" y="8817461"/>
            <a:ext cx="615485" cy="2292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RW=50%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0420" y="1790"/>
            <a:ext cx="64050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3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PHỤ LỤC 6: HƯỚNG DẪN PHÂN LOẠI TÀI </a:t>
            </a:r>
            <a:r>
              <a:rPr lang="en-US" sz="13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SẢN THEO PP TIÊU CHUẨN</a:t>
            </a:r>
            <a:endParaRPr lang="en-US" sz="13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(Ban hành kèm theo Thông tư số       /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1300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/TT-NHNN </a:t>
            </a: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ngày     tháng    năm 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1300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3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1300" i="1" dirty="0">
                <a:latin typeface="Times New Roman" pitchFamily="18" charset="0"/>
                <a:cs typeface="Times New Roman" pitchFamily="18" charset="0"/>
              </a:rPr>
              <a:t>Thống đốc Ngân hàng Nhà 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i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300" i="1" dirty="0" smtClean="0"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vi-VN" sz="13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3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4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5478D2C6DD5A4FBCA9633FB76EF110" ma:contentTypeVersion="0" ma:contentTypeDescription="Create a new document." ma:contentTypeScope="" ma:versionID="b6da3576b147be201284a637a4f33b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2E77D-8032-4FF2-A101-9AAC1C337001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689C764-E38C-4C75-B990-A580B6054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BB6CF59-2DF3-4C72-8468-50105EC4A9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2339</TotalTime>
  <Words>552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Nam Huan</dc:creator>
  <cp:lastModifiedBy>Le Thu Huong (VTTh)</cp:lastModifiedBy>
  <cp:revision>106</cp:revision>
  <cp:lastPrinted>2024-11-19T02:13:10Z</cp:lastPrinted>
  <dcterms:created xsi:type="dcterms:W3CDTF">2015-11-26T09:37:57Z</dcterms:created>
  <dcterms:modified xsi:type="dcterms:W3CDTF">2024-11-19T09:22:32Z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0x010100FB5478D2C6DD5A4FBCA9633FB76EF110</vt:lpwstr>
  </property>
</Properties>
</file>